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3.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4.xml" ContentType="application/vnd.openxmlformats-officedocument.theme+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5.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theme/theme6.xml" ContentType="application/vnd.openxmlformats-officedocument.theme+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7.xml" ContentType="application/vnd.openxmlformats-officedocument.theme+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8.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theme/theme9.xml" ContentType="application/vnd.openxmlformats-officedocument.theme+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10.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theme/theme11.xml" ContentType="application/vnd.openxmlformats-officedocument.theme+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508" r:id="rId1"/>
    <p:sldMasterId id="2147498329" r:id="rId2"/>
    <p:sldMasterId id="2147499097" r:id="rId3"/>
    <p:sldMasterId id="2147499128" r:id="rId4"/>
    <p:sldMasterId id="2147499167" r:id="rId5"/>
    <p:sldMasterId id="2147499196" r:id="rId6"/>
    <p:sldMasterId id="2147500230" r:id="rId7"/>
    <p:sldMasterId id="2147500292" r:id="rId8"/>
    <p:sldMasterId id="2147500340" r:id="rId9"/>
    <p:sldMasterId id="2147500369" r:id="rId10"/>
    <p:sldMasterId id="2147500399" r:id="rId11"/>
    <p:sldMasterId id="2147500428" r:id="rId12"/>
  </p:sldMasterIdLst>
  <p:notesMasterIdLst>
    <p:notesMasterId r:id="rId95"/>
  </p:notesMasterIdLst>
  <p:handoutMasterIdLst>
    <p:handoutMasterId r:id="rId96"/>
  </p:handoutMasterIdLst>
  <p:sldIdLst>
    <p:sldId id="13320" r:id="rId13"/>
    <p:sldId id="14023" r:id="rId14"/>
    <p:sldId id="12831" r:id="rId15"/>
    <p:sldId id="13121" r:id="rId16"/>
    <p:sldId id="268" r:id="rId17"/>
    <p:sldId id="5133" r:id="rId18"/>
    <p:sldId id="3427" r:id="rId19"/>
    <p:sldId id="32709" r:id="rId20"/>
    <p:sldId id="29156" r:id="rId21"/>
    <p:sldId id="23900" r:id="rId22"/>
    <p:sldId id="10016" r:id="rId23"/>
    <p:sldId id="10017" r:id="rId24"/>
    <p:sldId id="23693" r:id="rId25"/>
    <p:sldId id="30374" r:id="rId26"/>
    <p:sldId id="23770" r:id="rId27"/>
    <p:sldId id="34456" r:id="rId28"/>
    <p:sldId id="34457" r:id="rId29"/>
    <p:sldId id="34458" r:id="rId30"/>
    <p:sldId id="34459" r:id="rId31"/>
    <p:sldId id="34460" r:id="rId32"/>
    <p:sldId id="34461" r:id="rId33"/>
    <p:sldId id="34462" r:id="rId34"/>
    <p:sldId id="34463" r:id="rId35"/>
    <p:sldId id="34517" r:id="rId36"/>
    <p:sldId id="34464" r:id="rId37"/>
    <p:sldId id="34465" r:id="rId38"/>
    <p:sldId id="34466" r:id="rId39"/>
    <p:sldId id="34467" r:id="rId40"/>
    <p:sldId id="34518" r:id="rId41"/>
    <p:sldId id="34469" r:id="rId42"/>
    <p:sldId id="34519" r:id="rId43"/>
    <p:sldId id="34470" r:id="rId44"/>
    <p:sldId id="34471" r:id="rId45"/>
    <p:sldId id="34472" r:id="rId46"/>
    <p:sldId id="34473" r:id="rId47"/>
    <p:sldId id="34474" r:id="rId48"/>
    <p:sldId id="34475" r:id="rId49"/>
    <p:sldId id="34477" r:id="rId50"/>
    <p:sldId id="29742" r:id="rId51"/>
    <p:sldId id="34482" r:id="rId52"/>
    <p:sldId id="34483" r:id="rId53"/>
    <p:sldId id="34484" r:id="rId54"/>
    <p:sldId id="34485" r:id="rId55"/>
    <p:sldId id="34486" r:id="rId56"/>
    <p:sldId id="34487" r:id="rId57"/>
    <p:sldId id="34488" r:id="rId58"/>
    <p:sldId id="34489" r:id="rId59"/>
    <p:sldId id="34490" r:id="rId60"/>
    <p:sldId id="34491" r:id="rId61"/>
    <p:sldId id="34492" r:id="rId62"/>
    <p:sldId id="34493" r:id="rId63"/>
    <p:sldId id="34494" r:id="rId64"/>
    <p:sldId id="34495" r:id="rId65"/>
    <p:sldId id="34496" r:id="rId66"/>
    <p:sldId id="34497" r:id="rId67"/>
    <p:sldId id="34499" r:id="rId68"/>
    <p:sldId id="34501" r:id="rId69"/>
    <p:sldId id="34502" r:id="rId70"/>
    <p:sldId id="34508" r:id="rId71"/>
    <p:sldId id="34506" r:id="rId72"/>
    <p:sldId id="319" r:id="rId73"/>
    <p:sldId id="347" r:id="rId74"/>
    <p:sldId id="348" r:id="rId75"/>
    <p:sldId id="321" r:id="rId76"/>
    <p:sldId id="360" r:id="rId77"/>
    <p:sldId id="364" r:id="rId78"/>
    <p:sldId id="323" r:id="rId79"/>
    <p:sldId id="324" r:id="rId80"/>
    <p:sldId id="325" r:id="rId81"/>
    <p:sldId id="326" r:id="rId82"/>
    <p:sldId id="310" r:id="rId83"/>
    <p:sldId id="349" r:id="rId84"/>
    <p:sldId id="311" r:id="rId85"/>
    <p:sldId id="312" r:id="rId86"/>
    <p:sldId id="352" r:id="rId87"/>
    <p:sldId id="314" r:id="rId88"/>
    <p:sldId id="315" r:id="rId89"/>
    <p:sldId id="316" r:id="rId90"/>
    <p:sldId id="317" r:id="rId91"/>
    <p:sldId id="34330" r:id="rId92"/>
    <p:sldId id="33666" r:id="rId93"/>
    <p:sldId id="297" r:id="rId9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EB40B4C7-D17E-467F-8A36-1CBBB157D3E0}">
          <p14:sldIdLst>
            <p14:sldId id="13320"/>
          </p14:sldIdLst>
        </p14:section>
        <p14:section name="Sección sin título" id="{96AE418A-8716-4E14-A46B-88C686924614}">
          <p14:sldIdLst>
            <p14:sldId id="14023"/>
            <p14:sldId id="12831"/>
            <p14:sldId id="13121"/>
            <p14:sldId id="268"/>
            <p14:sldId id="5133"/>
            <p14:sldId id="3427"/>
            <p14:sldId id="32709"/>
            <p14:sldId id="29156"/>
            <p14:sldId id="23900"/>
            <p14:sldId id="10016"/>
            <p14:sldId id="10017"/>
            <p14:sldId id="23693"/>
            <p14:sldId id="30374"/>
            <p14:sldId id="23770"/>
            <p14:sldId id="34456"/>
            <p14:sldId id="34457"/>
            <p14:sldId id="34458"/>
            <p14:sldId id="34459"/>
            <p14:sldId id="34460"/>
            <p14:sldId id="34461"/>
            <p14:sldId id="34462"/>
            <p14:sldId id="34463"/>
            <p14:sldId id="34517"/>
            <p14:sldId id="34464"/>
            <p14:sldId id="34465"/>
            <p14:sldId id="34466"/>
            <p14:sldId id="34467"/>
            <p14:sldId id="34518"/>
            <p14:sldId id="34469"/>
            <p14:sldId id="34519"/>
            <p14:sldId id="34470"/>
            <p14:sldId id="34471"/>
            <p14:sldId id="34472"/>
            <p14:sldId id="34473"/>
            <p14:sldId id="34474"/>
            <p14:sldId id="34475"/>
            <p14:sldId id="34477"/>
            <p14:sldId id="29742"/>
            <p14:sldId id="34482"/>
            <p14:sldId id="34483"/>
            <p14:sldId id="34484"/>
            <p14:sldId id="34485"/>
            <p14:sldId id="34486"/>
            <p14:sldId id="34487"/>
            <p14:sldId id="34488"/>
            <p14:sldId id="34489"/>
            <p14:sldId id="34490"/>
            <p14:sldId id="34491"/>
            <p14:sldId id="34492"/>
            <p14:sldId id="34493"/>
            <p14:sldId id="34494"/>
            <p14:sldId id="34495"/>
            <p14:sldId id="34496"/>
            <p14:sldId id="34497"/>
            <p14:sldId id="34499"/>
            <p14:sldId id="34501"/>
            <p14:sldId id="34502"/>
            <p14:sldId id="34508"/>
            <p14:sldId id="34506"/>
            <p14:sldId id="319"/>
            <p14:sldId id="347"/>
            <p14:sldId id="348"/>
            <p14:sldId id="321"/>
            <p14:sldId id="360"/>
            <p14:sldId id="364"/>
            <p14:sldId id="323"/>
            <p14:sldId id="324"/>
            <p14:sldId id="325"/>
            <p14:sldId id="326"/>
            <p14:sldId id="310"/>
            <p14:sldId id="349"/>
            <p14:sldId id="311"/>
            <p14:sldId id="312"/>
            <p14:sldId id="352"/>
            <p14:sldId id="314"/>
            <p14:sldId id="315"/>
            <p14:sldId id="316"/>
            <p14:sldId id="317"/>
            <p14:sldId id="34330"/>
            <p14:sldId id="33666"/>
            <p14:sldId id="297"/>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a Milena Rincon Loaiza" initials="AMRL" lastIdx="2" clrIdx="0"/>
  <p:cmAuthor id="2" name="CONSULTA SIPROT" initials="CS" lastIdx="2" clrIdx="1"/>
  <p:cmAuthor id="3" name="Milena Rincón" initials="MR"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A52"/>
    <a:srgbClr val="1E66AA"/>
    <a:srgbClr val="499ADE"/>
    <a:srgbClr val="F87E00"/>
    <a:srgbClr val="27539D"/>
    <a:srgbClr val="3399FF"/>
    <a:srgbClr val="C2DDF4"/>
    <a:srgbClr val="EAEFF7"/>
    <a:srgbClr val="16528E"/>
    <a:srgbClr val="2949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7292A2E-F333-43FB-9621-5CBBE7FDCDCB}" styleName="Estilo claro 2 - Acento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BDBED569-4797-4DF1-A0F4-6AAB3CD982D8}" styleName="Estilo claro 3 - Énfasis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FD0F851-EC5A-4D38-B0AD-8093EC10F338}" styleName="Estilo claro 1 - Énfasis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C89EF96-8CEA-46FF-86C4-4CE0E7609802}" styleName="Estilo claro 3 - Énfasis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Estilo claro 2 - Énfasis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DA37D80-6434-44D0-A028-1B22A696006F}" styleName="Estilo claro 3 - Énfasis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73" autoAdjust="0"/>
    <p:restoredTop sz="96247" autoAdjust="0"/>
  </p:normalViewPr>
  <p:slideViewPr>
    <p:cSldViewPr snapToGrid="0">
      <p:cViewPr varScale="1">
        <p:scale>
          <a:sx n="111" d="100"/>
          <a:sy n="111" d="100"/>
        </p:scale>
        <p:origin x="756" y="108"/>
      </p:cViewPr>
      <p:guideLst/>
    </p:cSldViewPr>
  </p:slideViewPr>
  <p:outlineViewPr>
    <p:cViewPr>
      <p:scale>
        <a:sx n="33" d="100"/>
        <a:sy n="33" d="100"/>
      </p:scale>
      <p:origin x="0" y="0"/>
    </p:cViewPr>
    <p:sldLst>
      <p:sld r:id="rId1" collapse="1"/>
    </p:sldLst>
  </p:outlineViewPr>
  <p:notesTextViewPr>
    <p:cViewPr>
      <p:scale>
        <a:sx n="3" d="2"/>
        <a:sy n="3" d="2"/>
      </p:scale>
      <p:origin x="0" y="0"/>
    </p:cViewPr>
  </p:notesTextViewPr>
  <p:sorterViewPr>
    <p:cViewPr>
      <p:scale>
        <a:sx n="100" d="100"/>
        <a:sy n="100" d="100"/>
      </p:scale>
      <p:origin x="0" y="-7752"/>
    </p:cViewPr>
  </p:sorterViewPr>
  <p:notesViewPr>
    <p:cSldViewPr snapToGrid="0" snapToObjects="1">
      <p:cViewPr varScale="1">
        <p:scale>
          <a:sx n="85" d="100"/>
          <a:sy n="85" d="100"/>
        </p:scale>
        <p:origin x="380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slide" Target="slides/slide56.xml"/><Relationship Id="rId84" Type="http://schemas.openxmlformats.org/officeDocument/2006/relationships/slide" Target="slides/slide72.xml"/><Relationship Id="rId89" Type="http://schemas.openxmlformats.org/officeDocument/2006/relationships/slide" Target="slides/slide77.xml"/><Relationship Id="rId16" Type="http://schemas.openxmlformats.org/officeDocument/2006/relationships/slide" Target="slides/slide4.xml"/><Relationship Id="rId11" Type="http://schemas.openxmlformats.org/officeDocument/2006/relationships/slideMaster" Target="slideMasters/slideMaster11.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slide" Target="slides/slide62.xml"/><Relationship Id="rId79" Type="http://schemas.openxmlformats.org/officeDocument/2006/relationships/slide" Target="slides/slide67.xml"/><Relationship Id="rId5" Type="http://schemas.openxmlformats.org/officeDocument/2006/relationships/slideMaster" Target="slideMasters/slideMaster5.xml"/><Relationship Id="rId90" Type="http://schemas.openxmlformats.org/officeDocument/2006/relationships/slide" Target="slides/slide78.xml"/><Relationship Id="rId95" Type="http://schemas.openxmlformats.org/officeDocument/2006/relationships/notesMaster" Target="notesMasters/notesMaster1.xml"/><Relationship Id="rId22" Type="http://schemas.openxmlformats.org/officeDocument/2006/relationships/slide" Target="slides/slide10.xml"/><Relationship Id="rId27" Type="http://schemas.openxmlformats.org/officeDocument/2006/relationships/slide" Target="slides/slide15.xml"/><Relationship Id="rId43" Type="http://schemas.openxmlformats.org/officeDocument/2006/relationships/slide" Target="slides/slide31.xml"/><Relationship Id="rId48" Type="http://schemas.openxmlformats.org/officeDocument/2006/relationships/slide" Target="slides/slide36.xml"/><Relationship Id="rId64" Type="http://schemas.openxmlformats.org/officeDocument/2006/relationships/slide" Target="slides/slide52.xml"/><Relationship Id="rId69" Type="http://schemas.openxmlformats.org/officeDocument/2006/relationships/slide" Target="slides/slide57.xml"/><Relationship Id="rId80" Type="http://schemas.openxmlformats.org/officeDocument/2006/relationships/slide" Target="slides/slide68.xml"/><Relationship Id="rId85" Type="http://schemas.openxmlformats.org/officeDocument/2006/relationships/slide" Target="slides/slide7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83" Type="http://schemas.openxmlformats.org/officeDocument/2006/relationships/slide" Target="slides/slide71.xml"/><Relationship Id="rId88" Type="http://schemas.openxmlformats.org/officeDocument/2006/relationships/slide" Target="slides/slide76.xml"/><Relationship Id="rId91" Type="http://schemas.openxmlformats.org/officeDocument/2006/relationships/slide" Target="slides/slide79.xml"/><Relationship Id="rId96"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10.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slide" Target="slides/slide69.xml"/><Relationship Id="rId86" Type="http://schemas.openxmlformats.org/officeDocument/2006/relationships/slide" Target="slides/slide74.xml"/><Relationship Id="rId94" Type="http://schemas.openxmlformats.org/officeDocument/2006/relationships/slide" Target="slides/slide82.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commentAuthors" Target="commentAuthors.xml"/><Relationship Id="rId7" Type="http://schemas.openxmlformats.org/officeDocument/2006/relationships/slideMaster" Target="slideMasters/slideMaster7.xml"/><Relationship Id="rId71" Type="http://schemas.openxmlformats.org/officeDocument/2006/relationships/slide" Target="slides/slide59.xml"/><Relationship Id="rId92" Type="http://schemas.openxmlformats.org/officeDocument/2006/relationships/slide" Target="slides/slide80.xml"/><Relationship Id="rId2" Type="http://schemas.openxmlformats.org/officeDocument/2006/relationships/slideMaster" Target="slideMasters/slideMaster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61" Type="http://schemas.openxmlformats.org/officeDocument/2006/relationships/slide" Target="slides/slide49.xml"/><Relationship Id="rId82" Type="http://schemas.openxmlformats.org/officeDocument/2006/relationships/slide" Target="slides/slide70.xml"/><Relationship Id="rId19" Type="http://schemas.openxmlformats.org/officeDocument/2006/relationships/slide" Target="slides/slide7.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slide" Target="slides/slide81.xml"/><Relationship Id="rId98" Type="http://schemas.openxmlformats.org/officeDocument/2006/relationships/presProps" Target="presProps.xml"/><Relationship Id="rId3" Type="http://schemas.openxmlformats.org/officeDocument/2006/relationships/slideMaster" Target="slideMasters/slideMaster3.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51ED8A-2853-4960-BD50-C2E418421020}" type="datetimeFigureOut">
              <a:rPr lang="es-CO" smtClean="0"/>
              <a:pPr/>
              <a:t>12/11/2025</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C24A4E-F78A-4D5A-96A7-94EDC47E83A4}" type="slidenum">
              <a:rPr lang="es-CO" smtClean="0"/>
              <a:pPr/>
              <a:t>‹Nº›</a:t>
            </a:fld>
            <a:endParaRPr lang="es-CO"/>
          </a:p>
        </p:txBody>
      </p:sp>
    </p:spTree>
    <p:extLst>
      <p:ext uri="{BB962C8B-B14F-4D97-AF65-F5344CB8AC3E}">
        <p14:creationId xmlns:p14="http://schemas.microsoft.com/office/powerpoint/2010/main" val="39803580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2D8B78-8DE0-455D-A389-7C47F178F467}" type="datetimeFigureOut">
              <a:rPr lang="es-CO" smtClean="0"/>
              <a:pPr/>
              <a:t>12/11/2025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A83B76-51B6-493B-AD8F-034B31CF8593}" type="slidenum">
              <a:rPr lang="es-CO" smtClean="0"/>
              <a:pPr/>
              <a:t>‹Nº›</a:t>
            </a:fld>
            <a:endParaRPr lang="es-CO"/>
          </a:p>
        </p:txBody>
      </p:sp>
    </p:spTree>
    <p:extLst>
      <p:ext uri="{BB962C8B-B14F-4D97-AF65-F5344CB8AC3E}">
        <p14:creationId xmlns:p14="http://schemas.microsoft.com/office/powerpoint/2010/main" val="2144978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172.16.1.237/almacen/interno/satelite/Goes16/Estimativo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172.16.1.237/almacen/interno/satelite/Goes16/Estimativo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9585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r>
              <a:rPr lang="es-CO" baseline="0" dirty="0"/>
              <a:t>Recortar las imágenes, incluya </a:t>
            </a:r>
            <a:r>
              <a:rPr lang="es-CO" baseline="0"/>
              <a:t>el Archipiélago de San </a:t>
            </a:r>
            <a:r>
              <a:rPr lang="es-CO" baseline="0" dirty="0"/>
              <a:t>Andrés y Providencia. Utilice </a:t>
            </a:r>
            <a:r>
              <a:rPr lang="es-CO" baseline="0"/>
              <a:t>la guía de cada </a:t>
            </a:r>
            <a:r>
              <a:rPr lang="es-CO" baseline="0" dirty="0"/>
              <a:t>cuadro para colocar cada imagen, las cuáles, deben tener </a:t>
            </a:r>
            <a:r>
              <a:rPr lang="es-CO" baseline="0"/>
              <a:t>una altura de 13.0 </a:t>
            </a:r>
            <a:r>
              <a:rPr lang="es-CO" baseline="0" dirty="0"/>
              <a:t>cm aproximadamente.</a:t>
            </a:r>
          </a:p>
          <a:p>
            <a:pPr marL="0" marR="0" lvl="0" indent="0" algn="l" defTabSz="914400" rtl="0" eaLnBrk="1" fontAlgn="auto" latinLnBrk="0" hangingPunct="1">
              <a:lnSpc>
                <a:spcPct val="100000"/>
              </a:lnSpc>
              <a:spcBef>
                <a:spcPts val="0"/>
              </a:spcBef>
              <a:spcAft>
                <a:spcPts val="0"/>
              </a:spcAft>
              <a:buClrTx/>
              <a:buSzTx/>
              <a:buFontTx/>
              <a:buNone/>
              <a:tabLst/>
              <a:defRPr/>
            </a:pPr>
            <a:r>
              <a:rPr lang="es-CO" baseline="0" dirty="0"/>
              <a:t>Texto: Letra </a:t>
            </a:r>
            <a:r>
              <a:rPr lang="es-CO" baseline="0" dirty="0" err="1"/>
              <a:t>arial</a:t>
            </a:r>
            <a:r>
              <a:rPr lang="es-CO" baseline="0" dirty="0"/>
              <a:t> </a:t>
            </a:r>
            <a:r>
              <a:rPr lang="es-CO" baseline="0" dirty="0" err="1"/>
              <a:t>narrow</a:t>
            </a:r>
            <a:r>
              <a:rPr lang="es-CO" baseline="0" dirty="0"/>
              <a:t> N. 16</a:t>
            </a:r>
          </a:p>
          <a:p>
            <a:pPr marL="0" marR="0" lvl="0" indent="0" algn="l" defTabSz="914400" rtl="0" eaLnBrk="1" fontAlgn="auto" latinLnBrk="0" hangingPunct="1">
              <a:lnSpc>
                <a:spcPct val="100000"/>
              </a:lnSpc>
              <a:spcBef>
                <a:spcPts val="0"/>
              </a:spcBef>
              <a:spcAft>
                <a:spcPts val="0"/>
              </a:spcAft>
              <a:buClrTx/>
              <a:buSzTx/>
              <a:buFontTx/>
              <a:buNone/>
              <a:tabLst/>
              <a:defRPr/>
            </a:pPr>
            <a:r>
              <a:rPr lang="es-CO" baseline="0" dirty="0"/>
              <a:t>M:\OF_SERVICIO_de_PRONOSTICO_Y_ALERTAS\Compartida\2.Análisis_pronóstico_del_tiempo\2.01 NOTAS MET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CO" dirty="0">
              <a:hlinkClick r:id="" action="ppaction://noactio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CO" baseline="0" dirty="0"/>
              <a:t>https://linetview.nowcast.de/linetview/pages/index.html</a:t>
            </a:r>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http://172.16.1.237/almacen/interno/satelite/Goes16/latest/pngs/latest_COLOMBIA.png</a:t>
            </a:r>
          </a:p>
        </p:txBody>
      </p:sp>
      <p:sp>
        <p:nvSpPr>
          <p:cNvPr id="4" name="Marcador de número de diapositiva 3"/>
          <p:cNvSpPr>
            <a:spLocks noGrp="1"/>
          </p:cNvSpPr>
          <p:nvPr>
            <p:ph type="sldNum" sz="quarter" idx="10"/>
          </p:nvPr>
        </p:nvSpPr>
        <p:spPr/>
        <p:txBody>
          <a:bodyPr/>
          <a:lstStyle/>
          <a:p>
            <a:fld id="{1AA83B76-51B6-493B-AD8F-034B31CF8593}" type="slidenum">
              <a:rPr lang="es-CO" smtClean="0">
                <a:solidFill>
                  <a:prstClr val="black"/>
                </a:solidFill>
              </a:rPr>
              <a:pPr/>
              <a:t>11</a:t>
            </a:fld>
            <a:endParaRPr lang="es-CO">
              <a:solidFill>
                <a:prstClr val="black"/>
              </a:solidFill>
            </a:endParaRPr>
          </a:p>
        </p:txBody>
      </p:sp>
    </p:spTree>
    <p:extLst>
      <p:ext uri="{BB962C8B-B14F-4D97-AF65-F5344CB8AC3E}">
        <p14:creationId xmlns:p14="http://schemas.microsoft.com/office/powerpoint/2010/main" val="20406446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r>
              <a:rPr lang="es-ES" b="1" baseline="0" dirty="0"/>
              <a:t>DALI </a:t>
            </a:r>
            <a:r>
              <a:rPr lang="es-ES" b="1" baseline="0"/>
              <a:t>con altura de 15 </a:t>
            </a:r>
            <a:r>
              <a:rPr lang="es-ES" b="1" baseline="0" dirty="0"/>
              <a:t>cm: Precipitación acumulada a 24 horas desde las 07:00 HLC.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El </a:t>
            </a:r>
            <a:r>
              <a:rPr lang="en-US" b="1" baseline="0" dirty="0" err="1"/>
              <a:t>mapa</a:t>
            </a:r>
            <a:r>
              <a:rPr lang="en-US" b="1" baseline="0" dirty="0"/>
              <a:t> se </a:t>
            </a:r>
            <a:r>
              <a:rPr lang="en-US" b="1" baseline="0" dirty="0" err="1"/>
              <a:t>ubica</a:t>
            </a:r>
            <a:r>
              <a:rPr lang="en-US" b="1" baseline="0" dirty="0"/>
              <a:t> </a:t>
            </a:r>
            <a:r>
              <a:rPr lang="en-US" b="1" baseline="0" dirty="0" err="1"/>
              <a:t>en</a:t>
            </a:r>
            <a:r>
              <a:rPr lang="en-US" b="1" baseline="0" dirty="0"/>
              <a:t> el </a:t>
            </a:r>
            <a:r>
              <a:rPr lang="en-US" b="1" baseline="0" dirty="0" err="1"/>
              <a:t>almacén</a:t>
            </a:r>
            <a:r>
              <a:rPr lang="en-US" b="1" baseline="0" dirty="0"/>
              <a:t> </a:t>
            </a:r>
            <a:r>
              <a:rPr lang="en-US" b="1" baseline="0" dirty="0" err="1"/>
              <a:t>en</a:t>
            </a:r>
            <a:r>
              <a:rPr lang="en-US" b="1" baseline="0" dirty="0"/>
              <a:t>: </a:t>
            </a:r>
            <a:r>
              <a:rPr lang="es-ES" b="1" baseline="0"/>
              <a:t>El pronóstico de precipitación </a:t>
            </a:r>
            <a:r>
              <a:rPr lang="es-ES" b="1" baseline="0" dirty="0"/>
              <a:t>se debe </a:t>
            </a:r>
            <a:r>
              <a:rPr lang="es-ES" b="1" baseline="0"/>
              <a:t>tomar después de las </a:t>
            </a:r>
            <a:r>
              <a:rPr lang="es-ES" b="1" baseline="0" dirty="0"/>
              <a:t>09:00 HLC, hora en la cual ya se encuentra actualizado.</a:t>
            </a:r>
          </a:p>
          <a:p>
            <a:pPr marL="0" marR="0" lvl="0" indent="0" algn="l" defTabSz="914400" rtl="0" eaLnBrk="1" fontAlgn="auto" latinLnBrk="0" hangingPunct="1">
              <a:lnSpc>
                <a:spcPct val="100000"/>
              </a:lnSpc>
              <a:spcBef>
                <a:spcPts val="0"/>
              </a:spcBef>
              <a:spcAft>
                <a:spcPts val="0"/>
              </a:spcAft>
              <a:buClrTx/>
              <a:buSzTx/>
              <a:buFontTx/>
              <a:buNone/>
              <a:tabLst/>
              <a:defRPr/>
            </a:pPr>
            <a:r>
              <a:rPr lang="es-CO" baseline="0" dirty="0"/>
              <a:t>Texto: Letra </a:t>
            </a:r>
            <a:r>
              <a:rPr lang="es-CO" baseline="0" dirty="0" err="1"/>
              <a:t>arial</a:t>
            </a:r>
            <a:r>
              <a:rPr lang="es-CO" baseline="0" dirty="0"/>
              <a:t> </a:t>
            </a:r>
            <a:r>
              <a:rPr lang="es-CO" baseline="0" dirty="0" err="1"/>
              <a:t>narrow</a:t>
            </a:r>
            <a:r>
              <a:rPr lang="es-CO" baseline="0" dirty="0"/>
              <a:t> N. 16</a:t>
            </a:r>
            <a:endParaRPr lang="es-ES" dirty="0"/>
          </a:p>
          <a:p>
            <a:endParaRPr lang="es-ES" b="1" baseline="0" dirty="0"/>
          </a:p>
          <a:p>
            <a:r>
              <a:rPr lang="es-ES" b="1" baseline="0" dirty="0"/>
              <a:t>M:\OF_SERVICIO_de_PRONOSTICO_Y_ALERTAS\Compartida\2.Análisis_pronóstico_del_tiempo\2.01 NOTAS MET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b="1" baseline="0" dirty="0"/>
              <a:t>http://bart.ideam.gov.co/ospa/PronosticosCol/SmartMet/png/latest/DALI/Hoy/dia_1.png</a:t>
            </a:r>
          </a:p>
          <a:p>
            <a:endParaRPr lang="es-ES" b="1" baseline="0" dirty="0"/>
          </a:p>
          <a:p>
            <a:endParaRPr lang="es-ES" b="1" baseline="0" dirty="0"/>
          </a:p>
        </p:txBody>
      </p:sp>
      <p:sp>
        <p:nvSpPr>
          <p:cNvPr id="4" name="Marcador de número de diapositiva 3"/>
          <p:cNvSpPr>
            <a:spLocks noGrp="1"/>
          </p:cNvSpPr>
          <p:nvPr>
            <p:ph type="sldNum" sz="quarter" idx="10"/>
          </p:nvPr>
        </p:nvSpPr>
        <p:spPr/>
        <p:txBody>
          <a:bodyPr/>
          <a:lstStyle/>
          <a:p>
            <a:fld id="{1AA83B76-51B6-493B-AD8F-034B31CF8593}" type="slidenum">
              <a:rPr lang="es-CO" smtClean="0">
                <a:solidFill>
                  <a:prstClr val="black"/>
                </a:solidFill>
              </a:rPr>
              <a:pPr/>
              <a:t>12</a:t>
            </a:fld>
            <a:endParaRPr lang="es-CO">
              <a:solidFill>
                <a:prstClr val="black"/>
              </a:solidFill>
            </a:endParaRPr>
          </a:p>
        </p:txBody>
      </p:sp>
    </p:spTree>
    <p:extLst>
      <p:ext uri="{BB962C8B-B14F-4D97-AF65-F5344CB8AC3E}">
        <p14:creationId xmlns:p14="http://schemas.microsoft.com/office/powerpoint/2010/main" val="13765301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r>
              <a:rPr lang="es-CO" dirty="0"/>
              <a:t>M:\OF_SERVICIO_de_PRONOSTICO_Y_ALERTAS\Compartida\1.Alertas_Ambientales\1.5_Alertas\1.5.1_Informe_técnico_diario\Archivos Excel Coordinación……Se escoge el </a:t>
            </a:r>
            <a:r>
              <a:rPr lang="es-CO" dirty="0" err="1"/>
              <a:t>Graf._embalses</a:t>
            </a:r>
            <a:r>
              <a:rPr lang="es-CO" dirty="0"/>
              <a:t>.</a:t>
            </a:r>
          </a:p>
          <a:p>
            <a:endParaRPr lang="es-CO" dirty="0"/>
          </a:p>
          <a:p>
            <a:pPr marL="0" marR="0" indent="0" algn="l" defTabSz="914400" rtl="0" eaLnBrk="1" fontAlgn="auto" latinLnBrk="0" hangingPunct="1">
              <a:lnSpc>
                <a:spcPct val="100000"/>
              </a:lnSpc>
              <a:spcBef>
                <a:spcPts val="0"/>
              </a:spcBef>
              <a:spcAft>
                <a:spcPts val="0"/>
              </a:spcAft>
              <a:buClrTx/>
              <a:buSzTx/>
              <a:buFontTx/>
              <a:buNone/>
              <a:tabLst/>
              <a:defRPr/>
            </a:pPr>
            <a:r>
              <a:rPr lang="es-MX" sz="1200" u="sng" spc="-30" dirty="0">
                <a:solidFill>
                  <a:prstClr val="white"/>
                </a:solidFill>
                <a:latin typeface="Arial Narrow" panose="020B0606020202030204" pitchFamily="34" charset="0"/>
                <a:ea typeface="Cambria" panose="02040503050406030204" pitchFamily="18" charset="0"/>
                <a:cs typeface="Verdana" panose="020B0604030504040204" pitchFamily="34" charset="0"/>
              </a:rPr>
              <a:t>http://ido.xm.com.co/ido/SitePages/hidrologia.aspx?q=reservas</a:t>
            </a:r>
            <a:endParaRPr lang="es-CO" sz="1200" spc="-30" dirty="0">
              <a:solidFill>
                <a:prstClr val="white"/>
              </a:solidFill>
              <a:ea typeface="Cambria" panose="02040503050406030204" pitchFamily="18" charset="0"/>
              <a:cs typeface="Calibri" panose="020F0502020204030204" pitchFamily="34" charset="0"/>
            </a:endParaRPr>
          </a:p>
          <a:p>
            <a:endParaRPr lang="es-CO"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11391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F7586-711D-07A1-20BA-25F7C7A37DE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AFF17F8-F07F-E3D7-92D9-FBA2F437C7F4}"/>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761B67D5-D7FE-A082-EA22-88574D161198}"/>
              </a:ext>
            </a:extLst>
          </p:cNvPr>
          <p:cNvSpPr>
            <a:spLocks noGrp="1"/>
          </p:cNvSpPr>
          <p:nvPr>
            <p:ph type="body" idx="1"/>
          </p:nvPr>
        </p:nvSpPr>
        <p:spPr/>
        <p:txBody>
          <a:bodyPr/>
          <a:lstStyle/>
          <a:p>
            <a:pPr marL="171450" indent="-171450">
              <a:buFont typeface="Arial" panose="020B0604020202020204" pitchFamily="34" charset="0"/>
              <a:buChar char="•"/>
            </a:pPr>
            <a:r>
              <a:rPr lang="es-CO" sz="800" b="0" dirty="0"/>
              <a:t>FAVOR</a:t>
            </a:r>
            <a:r>
              <a:rPr lang="es-CO" sz="800" b="0" baseline="0" dirty="0"/>
              <a:t> PEGAR EN FORMATO  IMAGEN</a:t>
            </a:r>
            <a:endParaRPr lang="es-CO" sz="800" b="0" dirty="0"/>
          </a:p>
          <a:p>
            <a:pPr marL="171450" indent="-171450">
              <a:buFont typeface="Arial" panose="020B0604020202020204" pitchFamily="34" charset="0"/>
              <a:buChar char="•"/>
            </a:pPr>
            <a:endParaRPr lang="es-CO" sz="800" b="0" dirty="0"/>
          </a:p>
          <a:p>
            <a:pPr marL="171450" indent="-171450">
              <a:buFont typeface="Arial" panose="020B0604020202020204" pitchFamily="34" charset="0"/>
              <a:buChar char="•"/>
            </a:pPr>
            <a:r>
              <a:rPr lang="es-CO" sz="800" b="0"/>
              <a:t>Nuevo formato de volcanes </a:t>
            </a:r>
            <a:r>
              <a:rPr lang="es-CO" sz="800" b="0" dirty="0"/>
              <a:t>que se encuentra en la ruta M:\OF_SERVICIO_de_PRONOSTICO_Y_ALERTAS\Compartida\2.Análisis_pronóstico_del_tiempo\2.5_Volcanes\2.5_Volcanes. </a:t>
            </a:r>
          </a:p>
          <a:p>
            <a:pPr marL="171450" indent="-171450">
              <a:buFont typeface="Arial" panose="020B0604020202020204" pitchFamily="34" charset="0"/>
              <a:buChar char="•"/>
            </a:pPr>
            <a:r>
              <a:rPr lang="es-CO" sz="800" b="0" dirty="0"/>
              <a:t>descargar archivo se denomina: "VOLCANES_nuevo_formato.xlsx“. </a:t>
            </a:r>
          </a:p>
          <a:p>
            <a:pPr marL="171450" indent="-171450">
              <a:buFont typeface="Arial" panose="020B0604020202020204" pitchFamily="34" charset="0"/>
              <a:buChar char="•"/>
            </a:pPr>
            <a:endParaRPr lang="es-CO" sz="800" b="0" dirty="0"/>
          </a:p>
          <a:p>
            <a:pPr marL="171450" indent="-171450">
              <a:buFont typeface="Arial" panose="020B0604020202020204" pitchFamily="34" charset="0"/>
              <a:buChar char="•"/>
            </a:pPr>
            <a:endParaRPr lang="es-CO" sz="800" b="0" dirty="0"/>
          </a:p>
        </p:txBody>
      </p:sp>
      <p:sp>
        <p:nvSpPr>
          <p:cNvPr id="4" name="Marcador de número de diapositiva 3">
            <a:extLst>
              <a:ext uri="{FF2B5EF4-FFF2-40B4-BE49-F238E27FC236}">
                <a16:creationId xmlns:a16="http://schemas.microsoft.com/office/drawing/2014/main" id="{E607B071-D748-DCF3-D597-7516C13B71A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s-C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574971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CO" sz="800" b="0" dirty="0"/>
              <a:t>FAVOR</a:t>
            </a:r>
            <a:r>
              <a:rPr lang="es-CO" sz="800" b="0" baseline="0" dirty="0"/>
              <a:t> PEGAR EN FORMATO  IMAGEN</a:t>
            </a:r>
            <a:endParaRPr lang="es-CO" sz="800" b="0" dirty="0"/>
          </a:p>
          <a:p>
            <a:pPr marL="171450" indent="-171450">
              <a:buFont typeface="Arial" panose="020B0604020202020204" pitchFamily="34" charset="0"/>
              <a:buChar char="•"/>
            </a:pPr>
            <a:endParaRPr lang="es-CO" sz="800" b="0" dirty="0"/>
          </a:p>
          <a:p>
            <a:pPr marL="171450" indent="-171450">
              <a:buFont typeface="Arial" panose="020B0604020202020204" pitchFamily="34" charset="0"/>
              <a:buChar char="•"/>
            </a:pPr>
            <a:r>
              <a:rPr lang="es-CO" sz="800" b="0"/>
              <a:t>Nuevo formato de volcanes </a:t>
            </a:r>
            <a:r>
              <a:rPr lang="es-CO" sz="800" b="0" dirty="0"/>
              <a:t>que se encuentra en la ruta M:\OF_SERVICIO_de_PRONOSTICO_Y_ALERTAS\Compartida\2.Análisis_pronóstico_del_tiempo\2.5_Volcanes\2.5_Volcanes. </a:t>
            </a:r>
          </a:p>
          <a:p>
            <a:pPr marL="171450" indent="-171450">
              <a:buFont typeface="Arial" panose="020B0604020202020204" pitchFamily="34" charset="0"/>
              <a:buChar char="•"/>
            </a:pPr>
            <a:r>
              <a:rPr lang="es-CO" sz="800" b="0" dirty="0"/>
              <a:t>descargar archivo se denomina: "VOLCANES_nuevo_formato.xlsx“. </a:t>
            </a:r>
          </a:p>
          <a:p>
            <a:pPr marL="171450" indent="-171450">
              <a:buFont typeface="Arial" panose="020B0604020202020204" pitchFamily="34" charset="0"/>
              <a:buChar char="•"/>
            </a:pPr>
            <a:endParaRPr lang="es-CO" sz="800" b="0" dirty="0"/>
          </a:p>
          <a:p>
            <a:pPr marL="171450" indent="-171450">
              <a:buFont typeface="Arial" panose="020B0604020202020204" pitchFamily="34" charset="0"/>
              <a:buChar char="•"/>
            </a:pPr>
            <a:endParaRPr lang="es-CO" sz="800" b="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s-C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06478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4178" name="Google Shape;3027;p14:notes">
            <a:extLst>
              <a:ext uri="{FF2B5EF4-FFF2-40B4-BE49-F238E27FC236}">
                <a16:creationId xmlns:a16="http://schemas.microsoft.com/office/drawing/2014/main" id="{3AB34B1A-073F-0165-495B-C9D2F21EE00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34179" name="Google Shape;3028;p14:notes">
            <a:extLst>
              <a:ext uri="{FF2B5EF4-FFF2-40B4-BE49-F238E27FC236}">
                <a16:creationId xmlns:a16="http://schemas.microsoft.com/office/drawing/2014/main" id="{25D6DF07-F2B7-523D-EE80-FA30DCDE7062}"/>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Marcador de imagen de diapositiva 1">
            <a:extLst>
              <a:ext uri="{FF2B5EF4-FFF2-40B4-BE49-F238E27FC236}">
                <a16:creationId xmlns:a16="http://schemas.microsoft.com/office/drawing/2014/main" id="{46C23FD2-DD8B-D6ED-B323-4646E7BDE8A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s-CO"/>
          </a:p>
        </p:txBody>
      </p:sp>
      <p:sp>
        <p:nvSpPr>
          <p:cNvPr id="34819" name="Marcador de notas 2">
            <a:extLst>
              <a:ext uri="{FF2B5EF4-FFF2-40B4-BE49-F238E27FC236}">
                <a16:creationId xmlns:a16="http://schemas.microsoft.com/office/drawing/2014/main" id="{3925B056-B348-C8D6-2513-D730E03C25E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p>
        </p:txBody>
      </p:sp>
      <p:sp>
        <p:nvSpPr>
          <p:cNvPr id="34820" name="Marcador de número de diapositiva 3">
            <a:extLst>
              <a:ext uri="{FF2B5EF4-FFF2-40B4-BE49-F238E27FC236}">
                <a16:creationId xmlns:a16="http://schemas.microsoft.com/office/drawing/2014/main" id="{4EDB3FE7-777F-EC4C-4B7F-0CD3B90560B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35A4FF1-70F2-485D-B5EA-2C2E9FB04516}" type="slidenum">
              <a:rPr kumimoji="0" lang="es-MX" altLang="es-CO"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s-MX" altLang="es-CO"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A2EBFC4B-5B8E-4CBD-243C-E0559357C1F7}"/>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18D23C1A-2CC6-7AF7-FC3F-F4867D44B1B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BDB99FB2-D136-7D12-7FF3-BB934D7BC1EB}"/>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1364246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147431A0-3A5A-F8C5-D510-3947133257D5}"/>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79DA18C1-1541-1DDC-3E73-8BE635D7EA4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90DCB78B-D15A-1284-D11C-D12E299F6A8F}"/>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33603302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61766267-3ABC-7605-CAF9-E91F36328037}"/>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57707AC1-312D-733A-F6D6-724C1882619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AA374722-C0B2-F684-5224-F5672606A4FF}"/>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1119859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800" baseline="0" dirty="0">
                <a:latin typeface="Arial Narrow" panose="020B0606020202030204" pitchFamily="34" charset="0"/>
              </a:rPr>
              <a:t>G:\Mi unidad\OSPA\02. Datos Diarios\Mapas\Mapa 1_3Dias y Smart</a:t>
            </a:r>
            <a:endParaRPr lang="en-US" sz="800" baseline="0" dirty="0">
              <a:latin typeface="Arial Narrow" panose="020B0606020202030204" pitchFamily="34" charset="0"/>
            </a:endParaRPr>
          </a:p>
          <a:p>
            <a:pPr marL="171450" indent="-171450">
              <a:buFont typeface="Arial" panose="020B0604020202020204" pitchFamily="34" charset="0"/>
              <a:buChar char="•"/>
            </a:pPr>
            <a:r>
              <a:rPr lang="es-CO" sz="800" baseline="0" dirty="0">
                <a:solidFill>
                  <a:srgbClr val="FF0000"/>
                </a:solidFill>
                <a:latin typeface="Arial Narrow" panose="020B0606020202030204" pitchFamily="34" charset="0"/>
              </a:rPr>
              <a:t>NO CAMBIAR </a:t>
            </a:r>
            <a:r>
              <a:rPr lang="es-CO" sz="800" baseline="0">
                <a:solidFill>
                  <a:srgbClr val="FF0000"/>
                </a:solidFill>
                <a:latin typeface="Arial Narrow" panose="020B0606020202030204" pitchFamily="34" charset="0"/>
              </a:rPr>
              <a:t>LA CONFIGURACION de LAS </a:t>
            </a:r>
            <a:r>
              <a:rPr lang="es-CO" sz="800" baseline="0" dirty="0">
                <a:solidFill>
                  <a:srgbClr val="FF0000"/>
                </a:solidFill>
                <a:latin typeface="Arial Narrow" panose="020B0606020202030204" pitchFamily="34" charset="0"/>
              </a:rPr>
              <a:t>FECHAS</a:t>
            </a:r>
          </a:p>
          <a:p>
            <a:pPr marL="171450" indent="-171450">
              <a:buFont typeface="Arial" panose="020B0604020202020204" pitchFamily="34" charset="0"/>
              <a:buChar char="•"/>
            </a:pPr>
            <a:r>
              <a:rPr lang="es-CO" sz="800" baseline="0" dirty="0">
                <a:solidFill>
                  <a:srgbClr val="FF0000"/>
                </a:solidFill>
                <a:latin typeface="Arial Narrow" panose="020B0606020202030204" pitchFamily="34" charset="0"/>
              </a:rPr>
              <a:t>VERIFICAR las Fechas</a:t>
            </a:r>
          </a:p>
          <a:p>
            <a:pPr marL="171450" indent="-171450">
              <a:buFont typeface="Arial" panose="020B0604020202020204" pitchFamily="34" charset="0"/>
              <a:buChar char="•"/>
            </a:pPr>
            <a:r>
              <a:rPr lang="es-CO" sz="800" baseline="0">
                <a:solidFill>
                  <a:srgbClr val="FF0000"/>
                </a:solidFill>
                <a:latin typeface="Arial Narrow" panose="020B0606020202030204" pitchFamily="34" charset="0"/>
              </a:rPr>
              <a:t>A</a:t>
            </a:r>
            <a:r>
              <a:rPr lang="es-CO" sz="800" baseline="0">
                <a:latin typeface="Arial Narrow" panose="020B0606020202030204" pitchFamily="34" charset="0"/>
              </a:rPr>
              <a:t>ltura de los </a:t>
            </a:r>
            <a:r>
              <a:rPr lang="es-CO" sz="800" baseline="0" dirty="0">
                <a:latin typeface="Arial Narrow" panose="020B0606020202030204" pitchFamily="34" charset="0"/>
              </a:rPr>
              <a:t>mapas 12.5 cm </a:t>
            </a:r>
          </a:p>
          <a:p>
            <a:pPr marL="171450" indent="-171450">
              <a:buFont typeface="Arial" panose="020B0604020202020204" pitchFamily="34" charset="0"/>
              <a:buChar char="•"/>
            </a:pPr>
            <a:r>
              <a:rPr lang="es-CO" sz="800" baseline="0" dirty="0">
                <a:latin typeface="Arial Narrow" panose="020B0606020202030204" pitchFamily="34" charset="0"/>
              </a:rPr>
              <a:t>Sólo Alertas Rojas y Naranjas, minimizando párrafos y los </a:t>
            </a:r>
            <a:r>
              <a:rPr lang="es-CO" sz="800" baseline="0">
                <a:latin typeface="Arial Narrow" panose="020B0606020202030204" pitchFamily="34" charset="0"/>
              </a:rPr>
              <a:t>mapas después de las </a:t>
            </a:r>
            <a:r>
              <a:rPr lang="es-CO" sz="800" baseline="0" dirty="0">
                <a:latin typeface="Arial Narrow" panose="020B0606020202030204" pitchFamily="34" charset="0"/>
              </a:rPr>
              <a:t>diez.</a:t>
            </a:r>
          </a:p>
          <a:p>
            <a:pPr marL="171450" indent="-171450">
              <a:buFont typeface="Arial" panose="020B0604020202020204" pitchFamily="34" charset="0"/>
              <a:buChar char="•"/>
            </a:pPr>
            <a:r>
              <a:rPr lang="es-CO" sz="800" baseline="0" dirty="0">
                <a:latin typeface="Arial Narrow" panose="020B0606020202030204" pitchFamily="34" charset="0"/>
              </a:rPr>
              <a:t>Los mapas están ubicados en  la carpeta compartida/</a:t>
            </a:r>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8422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97EBA861-B733-87CB-A773-B72B9BC74B37}"/>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235060C5-2FE6-357D-5B39-B953E9A64BA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A2AD0B53-7B50-B6E8-33AF-BB1C633D1C9E}"/>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5144756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76CD3558-6833-D76C-A00E-E4FA9C809231}"/>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EC8E70AD-2E43-A907-2EDA-BAAA3827FE8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82BE103D-9C6B-B788-4E5E-A3EDA4008DA8}"/>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41977967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3D1BC6F2-64CB-B5F1-3063-B1DA53FB2268}"/>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D4ABB9BC-35BF-E3D4-AE9F-3E816A0FF27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EBB25FF1-BD9E-A685-4433-3650ED8C9E32}"/>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16200925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46AAC4E2-1216-875E-F58E-FE90AA4E91E7}"/>
            </a:ext>
          </a:extLst>
        </p:cNvPr>
        <p:cNvGrpSpPr/>
        <p:nvPr/>
      </p:nvGrpSpPr>
      <p:grpSpPr>
        <a:xfrm>
          <a:off x="0" y="0"/>
          <a:ext cx="0" cy="0"/>
          <a:chOff x="0" y="0"/>
          <a:chExt cx="0" cy="0"/>
        </a:xfrm>
      </p:grpSpPr>
      <p:sp>
        <p:nvSpPr>
          <p:cNvPr id="462850" name="Google Shape;3348;p27:notes">
            <a:extLst>
              <a:ext uri="{FF2B5EF4-FFF2-40B4-BE49-F238E27FC236}">
                <a16:creationId xmlns:a16="http://schemas.microsoft.com/office/drawing/2014/main" id="{56D16121-0D6C-DD29-0B62-0E0C6E42550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a:cs typeface="Calibri" panose="020F0502020204030204" pitchFamily="34" charset="0"/>
              <a:sym typeface="Calibri" panose="020F0502020204030204" pitchFamily="34" charset="0"/>
            </a:endParaRPr>
          </a:p>
        </p:txBody>
      </p:sp>
      <p:sp>
        <p:nvSpPr>
          <p:cNvPr id="462851" name="Google Shape;3349;p27:notes">
            <a:extLst>
              <a:ext uri="{FF2B5EF4-FFF2-40B4-BE49-F238E27FC236}">
                <a16:creationId xmlns:a16="http://schemas.microsoft.com/office/drawing/2014/main" id="{5496AB34-E7A5-AAA3-9E2F-B6FD9151A18B}"/>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35474290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CB4906D6-576F-B8F2-A616-2DC1BD7BFB1D}"/>
            </a:ext>
          </a:extLst>
        </p:cNvPr>
        <p:cNvGrpSpPr/>
        <p:nvPr/>
      </p:nvGrpSpPr>
      <p:grpSpPr>
        <a:xfrm>
          <a:off x="0" y="0"/>
          <a:ext cx="0" cy="0"/>
          <a:chOff x="0" y="0"/>
          <a:chExt cx="0" cy="0"/>
        </a:xfrm>
      </p:grpSpPr>
      <p:sp>
        <p:nvSpPr>
          <p:cNvPr id="462850" name="Google Shape;3348;p27:notes">
            <a:extLst>
              <a:ext uri="{FF2B5EF4-FFF2-40B4-BE49-F238E27FC236}">
                <a16:creationId xmlns:a16="http://schemas.microsoft.com/office/drawing/2014/main" id="{BB4ABEC4-1367-ACFA-3593-6A09E337524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a:cs typeface="Calibri" panose="020F0502020204030204" pitchFamily="34" charset="0"/>
              <a:sym typeface="Calibri" panose="020F0502020204030204" pitchFamily="34" charset="0"/>
            </a:endParaRPr>
          </a:p>
        </p:txBody>
      </p:sp>
      <p:sp>
        <p:nvSpPr>
          <p:cNvPr id="462851" name="Google Shape;3349;p27:notes">
            <a:extLst>
              <a:ext uri="{FF2B5EF4-FFF2-40B4-BE49-F238E27FC236}">
                <a16:creationId xmlns:a16="http://schemas.microsoft.com/office/drawing/2014/main" id="{4FD946CD-A463-A943-CD55-9210923F5DD6}"/>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36939017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A02E186C-E239-C288-810E-9EA9AA848067}"/>
            </a:ext>
          </a:extLst>
        </p:cNvPr>
        <p:cNvGrpSpPr/>
        <p:nvPr/>
      </p:nvGrpSpPr>
      <p:grpSpPr>
        <a:xfrm>
          <a:off x="0" y="0"/>
          <a:ext cx="0" cy="0"/>
          <a:chOff x="0" y="0"/>
          <a:chExt cx="0" cy="0"/>
        </a:xfrm>
      </p:grpSpPr>
      <p:sp>
        <p:nvSpPr>
          <p:cNvPr id="466946" name="Google Shape;3370;p28:notes">
            <a:extLst>
              <a:ext uri="{FF2B5EF4-FFF2-40B4-BE49-F238E27FC236}">
                <a16:creationId xmlns:a16="http://schemas.microsoft.com/office/drawing/2014/main" id="{E5546E75-7EA1-BB3B-32A7-296DC08B04B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66947" name="Google Shape;3371;p28:notes">
            <a:extLst>
              <a:ext uri="{FF2B5EF4-FFF2-40B4-BE49-F238E27FC236}">
                <a16:creationId xmlns:a16="http://schemas.microsoft.com/office/drawing/2014/main" id="{6CAC5CB6-8B2A-59F2-0B06-0F6EF46C865B}"/>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4218292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32AAF997-FC32-E2B6-E9D2-59732270BEFD}"/>
            </a:ext>
          </a:extLst>
        </p:cNvPr>
        <p:cNvGrpSpPr/>
        <p:nvPr/>
      </p:nvGrpSpPr>
      <p:grpSpPr>
        <a:xfrm>
          <a:off x="0" y="0"/>
          <a:ext cx="0" cy="0"/>
          <a:chOff x="0" y="0"/>
          <a:chExt cx="0" cy="0"/>
        </a:xfrm>
      </p:grpSpPr>
      <p:sp>
        <p:nvSpPr>
          <p:cNvPr id="466946" name="Google Shape;3370;p28:notes">
            <a:extLst>
              <a:ext uri="{FF2B5EF4-FFF2-40B4-BE49-F238E27FC236}">
                <a16:creationId xmlns:a16="http://schemas.microsoft.com/office/drawing/2014/main" id="{95B587BC-45C7-9EBF-0702-EC576A864A3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66947" name="Google Shape;3371;p28:notes">
            <a:extLst>
              <a:ext uri="{FF2B5EF4-FFF2-40B4-BE49-F238E27FC236}">
                <a16:creationId xmlns:a16="http://schemas.microsoft.com/office/drawing/2014/main" id="{8F78CBE4-84E8-8499-E14C-BFAC185D12E5}"/>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4603680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5C4DDCA2-B7FD-C5CF-764B-D305543005FC}"/>
            </a:ext>
          </a:extLst>
        </p:cNvPr>
        <p:cNvGrpSpPr/>
        <p:nvPr/>
      </p:nvGrpSpPr>
      <p:grpSpPr>
        <a:xfrm>
          <a:off x="0" y="0"/>
          <a:ext cx="0" cy="0"/>
          <a:chOff x="0" y="0"/>
          <a:chExt cx="0" cy="0"/>
        </a:xfrm>
      </p:grpSpPr>
      <p:sp>
        <p:nvSpPr>
          <p:cNvPr id="468994" name="Google Shape;3390;p29:notes">
            <a:extLst>
              <a:ext uri="{FF2B5EF4-FFF2-40B4-BE49-F238E27FC236}">
                <a16:creationId xmlns:a16="http://schemas.microsoft.com/office/drawing/2014/main" id="{B00AFCB4-0B38-8F4C-B99E-4FEA08B06B8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68995" name="Google Shape;3391;p29:notes">
            <a:extLst>
              <a:ext uri="{FF2B5EF4-FFF2-40B4-BE49-F238E27FC236}">
                <a16:creationId xmlns:a16="http://schemas.microsoft.com/office/drawing/2014/main" id="{21A94E2C-EDE3-6E63-55C2-3865ED253B0D}"/>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1250687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2F16A086-8C12-EFCF-926F-2A19CCF6739F}"/>
            </a:ext>
          </a:extLst>
        </p:cNvPr>
        <p:cNvGrpSpPr/>
        <p:nvPr/>
      </p:nvGrpSpPr>
      <p:grpSpPr>
        <a:xfrm>
          <a:off x="0" y="0"/>
          <a:ext cx="0" cy="0"/>
          <a:chOff x="0" y="0"/>
          <a:chExt cx="0" cy="0"/>
        </a:xfrm>
      </p:grpSpPr>
      <p:sp>
        <p:nvSpPr>
          <p:cNvPr id="468994" name="Google Shape;3390;p29:notes">
            <a:extLst>
              <a:ext uri="{FF2B5EF4-FFF2-40B4-BE49-F238E27FC236}">
                <a16:creationId xmlns:a16="http://schemas.microsoft.com/office/drawing/2014/main" id="{D5FCCC0A-F80D-E471-7263-D00538F5174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68995" name="Google Shape;3391;p29:notes">
            <a:extLst>
              <a:ext uri="{FF2B5EF4-FFF2-40B4-BE49-F238E27FC236}">
                <a16:creationId xmlns:a16="http://schemas.microsoft.com/office/drawing/2014/main" id="{46EE494B-9E01-27C9-567E-10CC375B6ADF}"/>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s-CO"/>
          </a:p>
        </p:txBody>
      </p:sp>
    </p:spTree>
    <p:extLst>
      <p:ext uri="{BB962C8B-B14F-4D97-AF65-F5344CB8AC3E}">
        <p14:creationId xmlns:p14="http://schemas.microsoft.com/office/powerpoint/2010/main" val="9388247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51DED-46A9-27C7-1CD3-107FA657CE5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53C97AB-2CB7-2F05-0B75-FF7CC4778F06}"/>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25066DBC-F17A-FE6A-8FDB-578D4C93B03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8299FB90-5C53-8AF8-B4B6-9C7DFFBE399B}"/>
              </a:ext>
            </a:extLst>
          </p:cNvPr>
          <p:cNvSpPr>
            <a:spLocks noGrp="1"/>
          </p:cNvSpPr>
          <p:nvPr>
            <p:ph type="sldNum" sz="quarter" idx="5"/>
          </p:nvPr>
        </p:nvSpPr>
        <p:spPr/>
        <p:txBody>
          <a:bodyPr/>
          <a:lstStyle/>
          <a:p>
            <a:fld id="{3D2280A9-CB00-4B90-9015-F997404898FF}" type="slidenum">
              <a:rPr lang="es-MX" smtClean="0"/>
              <a:t>65</a:t>
            </a:fld>
            <a:endParaRPr lang="es-MX"/>
          </a:p>
        </p:txBody>
      </p:sp>
    </p:spTree>
    <p:extLst>
      <p:ext uri="{BB962C8B-B14F-4D97-AF65-F5344CB8AC3E}">
        <p14:creationId xmlns:p14="http://schemas.microsoft.com/office/powerpoint/2010/main" val="2157747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800" baseline="0" dirty="0">
                <a:solidFill>
                  <a:srgbClr val="FF0000"/>
                </a:solidFill>
                <a:latin typeface="Arial Narrow" panose="020B0606020202030204" pitchFamily="34" charset="0"/>
              </a:rPr>
              <a:t>VERIFICAR las Fechas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800" baseline="0" dirty="0">
                <a:solidFill>
                  <a:srgbClr val="FF0000"/>
                </a:solidFill>
                <a:latin typeface="Arial Narrow" panose="020B0606020202030204" pitchFamily="34" charset="0"/>
              </a:rPr>
              <a:t> </a:t>
            </a:r>
            <a:r>
              <a:rPr lang="es-CO" sz="800" dirty="0">
                <a:hlinkClick r:id="rId3"/>
              </a:rPr>
              <a:t>Para bajar</a:t>
            </a:r>
            <a:r>
              <a:rPr lang="es-CO" sz="800" baseline="0" dirty="0">
                <a:hlinkClick r:id="rId3"/>
              </a:rPr>
              <a:t> las imágenes :  </a:t>
            </a:r>
            <a:r>
              <a:rPr lang="es-CO" sz="800"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800" u="sng" kern="1200" dirty="0">
                <a:solidFill>
                  <a:schemeClr val="tx1"/>
                </a:solidFill>
                <a:effectLst/>
                <a:latin typeface="+mn-lt"/>
                <a:ea typeface="+mn-ea"/>
                <a:cs typeface="+mn-cs"/>
              </a:rPr>
              <a:t>http://bart.ideam.gov.co/ospa/satelite/Goes16/Estimativos/Precipitacion/24H/MAPAS/2022/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800" u="sng" kern="1200" dirty="0">
                <a:solidFill>
                  <a:schemeClr val="tx1"/>
                </a:solidFill>
                <a:effectLst/>
                <a:latin typeface="+mn-lt"/>
                <a:ea typeface="+mn-ea"/>
                <a:cs typeface="+mn-cs"/>
              </a:rPr>
              <a:t>O:\Mi unidad\OSPA\1.Tematicas\1.6_Visualizacion_y_Radares\productos\</a:t>
            </a:r>
            <a:r>
              <a:rPr lang="es-CO" sz="800" u="sng" kern="1200" dirty="0" err="1">
                <a:solidFill>
                  <a:schemeClr val="tx1"/>
                </a:solidFill>
                <a:effectLst/>
                <a:latin typeface="+mn-lt"/>
                <a:ea typeface="+mn-ea"/>
                <a:cs typeface="+mn-cs"/>
              </a:rPr>
              <a:t>hidroestimador_satelital</a:t>
            </a:r>
            <a:r>
              <a:rPr lang="es-CO" sz="800" u="sng" kern="1200" dirty="0">
                <a:solidFill>
                  <a:schemeClr val="tx1"/>
                </a:solidFill>
                <a:effectLst/>
                <a:latin typeface="+mn-lt"/>
                <a:ea typeface="+mn-ea"/>
                <a:cs typeface="+mn-cs"/>
              </a:rPr>
              <a:t>\output\24H\MAPAS\2023\07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CO" sz="8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dirty="0"/>
              <a:t>T:</a:t>
            </a:r>
            <a:r>
              <a:rPr lang="en-US" sz="800" baseline="0" dirty="0"/>
              <a:t> Letra 11</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800"/>
              <a:t>Estar pendientes de la generación de la tabla de máximos</a:t>
            </a:r>
            <a:r>
              <a:rPr lang="es-CO" sz="800" baseline="0"/>
              <a:t> </a:t>
            </a:r>
            <a:r>
              <a:rPr lang="es-CO" sz="800" baseline="0" dirty="0"/>
              <a:t>históricos. Disponibles en: Mapa disponible en: </a:t>
            </a:r>
          </a:p>
          <a:p>
            <a:pPr marL="171450" indent="-171450">
              <a:buFont typeface="Arial" panose="020B0604020202020204" pitchFamily="34" charset="0"/>
              <a:buChar char="•"/>
            </a:pPr>
            <a:endParaRPr lang="es-CO" sz="800" kern="1200" dirty="0">
              <a:solidFill>
                <a:schemeClr val="tx1"/>
              </a:solidFill>
              <a:effectLst/>
              <a:latin typeface="+mn-lt"/>
              <a:ea typeface="+mn-ea"/>
              <a:cs typeface="+mn-cs"/>
            </a:endParaRPr>
          </a:p>
          <a:p>
            <a:pPr marL="171450" indent="-171450">
              <a:buFont typeface="Arial" panose="020B0604020202020204" pitchFamily="34" charset="0"/>
              <a:buChar char="•"/>
            </a:pPr>
            <a:r>
              <a:rPr lang="es-CO" sz="800" kern="1200" dirty="0">
                <a:solidFill>
                  <a:schemeClr val="tx1"/>
                </a:solidFill>
                <a:effectLst/>
                <a:latin typeface="+mn-lt"/>
                <a:ea typeface="+mn-ea"/>
                <a:cs typeface="+mn-cs"/>
              </a:rPr>
              <a:t>M:\OF_SERVICIO_de_PRONOSTICO_Y_ALERTAS\Compartida\1.Alertas_Ambientales\1.5_Alertas\1.5.1_Informe_técnico_diario\Archivos Excel Coordinación</a:t>
            </a:r>
          </a:p>
        </p:txBody>
      </p:sp>
      <p:sp>
        <p:nvSpPr>
          <p:cNvPr id="4" name="Marcador de número de diapositiva 3"/>
          <p:cNvSpPr>
            <a:spLocks noGrp="1"/>
          </p:cNvSpPr>
          <p:nvPr>
            <p:ph type="sldNum" sz="quarter" idx="10"/>
          </p:nvPr>
        </p:nvSpPr>
        <p:spPr/>
        <p:txBody>
          <a:bodyPr/>
          <a:lstStyle/>
          <a:p>
            <a:fld id="{1AA83B76-51B6-493B-AD8F-034B31CF8593}" type="slidenum">
              <a:rPr lang="es-CO" smtClean="0">
                <a:solidFill>
                  <a:prstClr val="black"/>
                </a:solidFill>
              </a:rPr>
              <a:pPr/>
              <a:t>3</a:t>
            </a:fld>
            <a:endParaRPr lang="es-CO" dirty="0">
              <a:solidFill>
                <a:prstClr val="black"/>
              </a:solidFill>
            </a:endParaRPr>
          </a:p>
        </p:txBody>
      </p:sp>
    </p:spTree>
    <p:extLst>
      <p:ext uri="{BB962C8B-B14F-4D97-AF65-F5344CB8AC3E}">
        <p14:creationId xmlns:p14="http://schemas.microsoft.com/office/powerpoint/2010/main" val="8915647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E0441-A463-6209-2D63-D331665CBA8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262EB90-9FA6-05F0-9F7A-02D86266C737}"/>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91744981-EE8F-63AA-484F-731518431541}"/>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A97E0B31-5C11-5CA0-21FE-388763C176E8}"/>
              </a:ext>
            </a:extLst>
          </p:cNvPr>
          <p:cNvSpPr>
            <a:spLocks noGrp="1"/>
          </p:cNvSpPr>
          <p:nvPr>
            <p:ph type="sldNum" sz="quarter" idx="5"/>
          </p:nvPr>
        </p:nvSpPr>
        <p:spPr/>
        <p:txBody>
          <a:bodyPr/>
          <a:lstStyle/>
          <a:p>
            <a:fld id="{3D2280A9-CB00-4B90-9015-F997404898FF}" type="slidenum">
              <a:rPr lang="es-MX" smtClean="0"/>
              <a:t>66</a:t>
            </a:fld>
            <a:endParaRPr lang="es-MX"/>
          </a:p>
        </p:txBody>
      </p:sp>
    </p:spTree>
    <p:extLst>
      <p:ext uri="{BB962C8B-B14F-4D97-AF65-F5344CB8AC3E}">
        <p14:creationId xmlns:p14="http://schemas.microsoft.com/office/powerpoint/2010/main" val="15312001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3D2280A9-CB00-4B90-9015-F997404898FF}" type="slidenum">
              <a:rPr lang="es-MX" smtClean="0"/>
              <a:t>73</a:t>
            </a:fld>
            <a:endParaRPr lang="es-MX"/>
          </a:p>
        </p:txBody>
      </p:sp>
    </p:spTree>
    <p:extLst>
      <p:ext uri="{BB962C8B-B14F-4D97-AF65-F5344CB8AC3E}">
        <p14:creationId xmlns:p14="http://schemas.microsoft.com/office/powerpoint/2010/main" val="38336450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3D2280A9-CB00-4B90-9015-F997404898FF}" type="slidenum">
              <a:rPr lang="es-MX" smtClean="0"/>
              <a:t>74</a:t>
            </a:fld>
            <a:endParaRPr lang="es-MX"/>
          </a:p>
        </p:txBody>
      </p:sp>
    </p:spTree>
    <p:extLst>
      <p:ext uri="{BB962C8B-B14F-4D97-AF65-F5344CB8AC3E}">
        <p14:creationId xmlns:p14="http://schemas.microsoft.com/office/powerpoint/2010/main" val="27763366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3D2280A9-CB00-4B90-9015-F997404898FF}" type="slidenum">
              <a:rPr lang="es-MX" smtClean="0"/>
              <a:t>79</a:t>
            </a:fld>
            <a:endParaRPr lang="es-MX"/>
          </a:p>
        </p:txBody>
      </p:sp>
    </p:spTree>
    <p:extLst>
      <p:ext uri="{BB962C8B-B14F-4D97-AF65-F5344CB8AC3E}">
        <p14:creationId xmlns:p14="http://schemas.microsoft.com/office/powerpoint/2010/main" val="5659728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102FDA-875E-40BC-B637-5CE3F0CBEC2D}"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4941320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102FDA-875E-40BC-B637-5CE3F0CBEC2D}"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7522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baseline="0" dirty="0">
                <a:solidFill>
                  <a:srgbClr val="FF0000"/>
                </a:solidFill>
                <a:latin typeface="Arial Narrow" panose="020B0606020202030204" pitchFamily="34" charset="0"/>
              </a:rPr>
              <a:t>NO BORREN LOS CUADROS ANEXOS NI LOS LINKS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baseline="0" dirty="0">
                <a:solidFill>
                  <a:srgbClr val="FF0000"/>
                </a:solidFill>
                <a:latin typeface="Arial Narrow" panose="020B0606020202030204" pitchFamily="34" charset="0"/>
              </a:rPr>
              <a:t>VERIFICAR las Fechas : </a:t>
            </a:r>
            <a:r>
              <a:rPr lang="es-CO" sz="1200" b="1" baseline="0" dirty="0">
                <a:solidFill>
                  <a:srgbClr val="FF0000"/>
                </a:solidFill>
                <a:latin typeface="Arial Narrow" panose="020B0606020202030204" pitchFamily="34" charset="0"/>
              </a:rPr>
              <a:t>coger la grafica del día anterior correspondiendo entre las 9:00 am y 6:30pm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dirty="0">
                <a:hlinkClick r:id="rId3"/>
              </a:rPr>
              <a:t>Para bajar</a:t>
            </a:r>
            <a:r>
              <a:rPr lang="es-CO" baseline="0" dirty="0">
                <a:hlinkClick r:id="rId3"/>
              </a:rPr>
              <a:t> las imágenes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baseline="0" dirty="0">
              <a:hlinkClick r:id="rId3"/>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baseline="0" dirty="0">
                <a:hlinkClick r:id="rId3"/>
              </a:rPr>
              <a:t>https://firms.modaps.eosdis.nasa.gov/map/#m:advanced;d:24hrs;l:viirs,country-outline;@-63.2,3.8,5z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kern="1200" dirty="0">
                <a:solidFill>
                  <a:schemeClr val="tx1"/>
                </a:solidFill>
                <a:effectLst/>
                <a:latin typeface="+mn-lt"/>
                <a:ea typeface="+mn-ea"/>
                <a:cs typeface="+mn-cs"/>
              </a:rPr>
              <a:t>M:\OF_SERVICIO_de_PRONOSTICO_Y_ALERTAS\Compartida\3.Administrativo\3.2_Contratistas\MILE_RINCON\presentacion_auto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dirty="0"/>
              <a:t>Se debe tomar el mapa del día anterior y su altura </a:t>
            </a:r>
            <a:r>
              <a:rPr lang="es-CO"/>
              <a:t>debe ser de 14.6 </a:t>
            </a:r>
            <a:r>
              <a:rPr lang="es-CO" dirty="0"/>
              <a:t>cm</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Tabla:</a:t>
            </a:r>
            <a:r>
              <a:rPr lang="en-US" baseline="0" dirty="0"/>
              <a:t> </a:t>
            </a:r>
            <a:r>
              <a:rPr lang="en-US" baseline="0" dirty="0" err="1"/>
              <a:t>Letra</a:t>
            </a:r>
            <a:r>
              <a:rPr lang="en-US" baseline="0" dirty="0"/>
              <a:t> 11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b="0" i="0" u="none" strike="noStrike" dirty="0">
                <a:solidFill>
                  <a:srgbClr val="000000"/>
                </a:solidFill>
                <a:effectLst/>
                <a:latin typeface="Calibri" panose="020F0502020204030204" pitchFamily="34" charset="0"/>
              </a:rPr>
              <a:t>Tona (Corregimiento Berlín 3316 Msnm) (2.2)</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0890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93282" name="Google Shape;677;p7:notes">
            <a:extLst>
              <a:ext uri="{FF2B5EF4-FFF2-40B4-BE49-F238E27FC236}">
                <a16:creationId xmlns:a16="http://schemas.microsoft.com/office/drawing/2014/main" id="{96C164CA-DF2C-8C4C-28F3-714C3D86732C}"/>
              </a:ext>
            </a:extLst>
          </p:cNvPr>
          <p:cNvSpPr txBox="1">
            <a:spLocks noGrp="1"/>
          </p:cNvSpPr>
          <p:nvPr>
            <p:ph type="body" idx="1"/>
          </p:nvPr>
        </p:nvSpPr>
        <p:spPr/>
        <p:txBody>
          <a:bodyPr/>
          <a:lstStyle/>
          <a:p>
            <a:pPr marL="0" indent="0" eaLnBrk="1" hangingPunct="1">
              <a:buSzPts val="1400"/>
            </a:pPr>
            <a:endParaRPr lang="es-CO" altLang="es-CO" sz="1300">
              <a:latin typeface="Calibri" panose="020F0502020204030204" pitchFamily="34" charset="0"/>
              <a:cs typeface="Arial" panose="020B0604020202020204" pitchFamily="34" charset="0"/>
              <a:sym typeface="Calibri" panose="020F0502020204030204" pitchFamily="34" charset="0"/>
            </a:endParaRPr>
          </a:p>
        </p:txBody>
      </p:sp>
      <p:sp>
        <p:nvSpPr>
          <p:cNvPr id="993283" name="Google Shape;678;p7:notes">
            <a:extLst>
              <a:ext uri="{FF2B5EF4-FFF2-40B4-BE49-F238E27FC236}">
                <a16:creationId xmlns:a16="http://schemas.microsoft.com/office/drawing/2014/main" id="{3277F078-BFA4-C0F6-59A7-8671A0B326CB}"/>
              </a:ext>
            </a:extLst>
          </p:cNvPr>
          <p:cNvSpPr>
            <a:spLocks noGrp="1" noRot="1" noChangeAspect="1" noTextEdit="1"/>
          </p:cNvSpPr>
          <p:nvPr>
            <p:ph type="sldImg" idx="2"/>
          </p:nvPr>
        </p:nvSpPr>
        <p:spPr>
          <a:ln>
            <a:headEnd/>
            <a:tailEnd/>
          </a:ln>
        </p:spPr>
        <p:txBody>
          <a:bodyPr/>
          <a:lstStyle/>
          <a:p>
            <a:endParaRPr lang="es-CO"/>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37954" name="Google Shape;677;p7:notes">
            <a:extLst>
              <a:ext uri="{FF2B5EF4-FFF2-40B4-BE49-F238E27FC236}">
                <a16:creationId xmlns:a16="http://schemas.microsoft.com/office/drawing/2014/main" id="{8E282E54-B176-271D-36C8-14833847E8C4}"/>
              </a:ext>
            </a:extLst>
          </p:cNvPr>
          <p:cNvSpPr txBox="1">
            <a:spLocks noGrp="1"/>
          </p:cNvSpPr>
          <p:nvPr>
            <p:ph type="body" idx="1"/>
          </p:nvPr>
        </p:nvSpPr>
        <p:spPr>
          <a:ln/>
        </p:spPr>
        <p:txBody>
          <a:bodyPr/>
          <a:lstStyle/>
          <a:p>
            <a:pPr marL="0" indent="0" eaLnBrk="1" hangingPunct="1">
              <a:buSzPts val="1400"/>
            </a:pPr>
            <a:endParaRPr lang="es-CO" altLang="es-CO" sz="1200">
              <a:latin typeface="Calibri" panose="020F0502020204030204" pitchFamily="34" charset="0"/>
              <a:cs typeface="Arial" panose="020B0604020202020204" pitchFamily="34" charset="0"/>
              <a:sym typeface="Calibri" panose="020F0502020204030204" pitchFamily="34" charset="0"/>
            </a:endParaRPr>
          </a:p>
        </p:txBody>
      </p:sp>
      <p:sp>
        <p:nvSpPr>
          <p:cNvPr id="637955" name="Google Shape;678;p7:notes">
            <a:extLst>
              <a:ext uri="{FF2B5EF4-FFF2-40B4-BE49-F238E27FC236}">
                <a16:creationId xmlns:a16="http://schemas.microsoft.com/office/drawing/2014/main" id="{F49F0077-D3B1-02A8-FE40-E8F8FEF6A236}"/>
              </a:ext>
            </a:extLst>
          </p:cNvPr>
          <p:cNvSpPr>
            <a:spLocks noGrp="1" noRot="1" noChangeAspect="1" noTextEdit="1"/>
          </p:cNvSpPr>
          <p:nvPr>
            <p:ph type="sldImg" idx="2"/>
          </p:nvPr>
        </p:nvSpPr>
        <p:spPr>
          <a:ln>
            <a:headEnd/>
            <a:tailEnd/>
          </a:ln>
        </p:spPr>
        <p:txBody>
          <a:bodyPr/>
          <a:lstStyle/>
          <a:p>
            <a:endParaRPr lang="es-CO"/>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248C8BD8-F7D8-0816-B43A-1E7B5155A9CE}"/>
            </a:ext>
          </a:extLst>
        </p:cNvPr>
        <p:cNvGrpSpPr/>
        <p:nvPr/>
      </p:nvGrpSpPr>
      <p:grpSpPr>
        <a:xfrm>
          <a:off x="0" y="0"/>
          <a:ext cx="0" cy="0"/>
          <a:chOff x="0" y="0"/>
          <a:chExt cx="0" cy="0"/>
        </a:xfrm>
      </p:grpSpPr>
      <p:sp>
        <p:nvSpPr>
          <p:cNvPr id="637954" name="Google Shape;677;p7:notes">
            <a:extLst>
              <a:ext uri="{FF2B5EF4-FFF2-40B4-BE49-F238E27FC236}">
                <a16:creationId xmlns:a16="http://schemas.microsoft.com/office/drawing/2014/main" id="{047946B2-79F2-B509-8325-D0EB299C2A6C}"/>
              </a:ext>
            </a:extLst>
          </p:cNvPr>
          <p:cNvSpPr txBox="1">
            <a:spLocks noGrp="1"/>
          </p:cNvSpPr>
          <p:nvPr>
            <p:ph type="body" idx="1"/>
          </p:nvPr>
        </p:nvSpPr>
        <p:spPr>
          <a:ln/>
        </p:spPr>
        <p:txBody>
          <a:bodyPr/>
          <a:lstStyle/>
          <a:p>
            <a:pPr marL="0" indent="0" eaLnBrk="1" hangingPunct="1">
              <a:buSzPts val="1400"/>
            </a:pPr>
            <a:endParaRPr lang="es-CO" altLang="es-CO" sz="1200">
              <a:latin typeface="Calibri" panose="020F0502020204030204" pitchFamily="34" charset="0"/>
              <a:cs typeface="Arial" panose="020B0604020202020204" pitchFamily="34" charset="0"/>
              <a:sym typeface="Calibri" panose="020F0502020204030204" pitchFamily="34" charset="0"/>
            </a:endParaRPr>
          </a:p>
        </p:txBody>
      </p:sp>
      <p:sp>
        <p:nvSpPr>
          <p:cNvPr id="637955" name="Google Shape;678;p7:notes">
            <a:extLst>
              <a:ext uri="{FF2B5EF4-FFF2-40B4-BE49-F238E27FC236}">
                <a16:creationId xmlns:a16="http://schemas.microsoft.com/office/drawing/2014/main" id="{13614CA9-8C8D-81FC-D881-4EC38D8E5314}"/>
              </a:ext>
            </a:extLst>
          </p:cNvPr>
          <p:cNvSpPr>
            <a:spLocks noGrp="1" noRot="1" noChangeAspect="1" noTextEdit="1"/>
          </p:cNvSpPr>
          <p:nvPr>
            <p:ph type="sldImg" idx="2"/>
          </p:nvPr>
        </p:nvSpPr>
        <p:spPr>
          <a:ln>
            <a:headEnd/>
            <a:tailEnd/>
          </a:ln>
        </p:spPr>
        <p:txBody>
          <a:bodyPr/>
          <a:lstStyle/>
          <a:p>
            <a:endParaRPr lang="es-CO"/>
          </a:p>
        </p:txBody>
      </p:sp>
    </p:spTree>
    <p:extLst>
      <p:ext uri="{BB962C8B-B14F-4D97-AF65-F5344CB8AC3E}">
        <p14:creationId xmlns:p14="http://schemas.microsoft.com/office/powerpoint/2010/main" val="2440862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87810" name="Google Shape;677;p7:notes">
            <a:extLst>
              <a:ext uri="{FF2B5EF4-FFF2-40B4-BE49-F238E27FC236}">
                <a16:creationId xmlns:a16="http://schemas.microsoft.com/office/drawing/2014/main" id="{D7468A80-D63C-C2F3-7559-8D01A75FD839}"/>
              </a:ext>
            </a:extLst>
          </p:cNvPr>
          <p:cNvSpPr txBox="1">
            <a:spLocks noGrp="1"/>
          </p:cNvSpPr>
          <p:nvPr>
            <p:ph type="body" idx="1"/>
          </p:nvPr>
        </p:nvSpPr>
        <p:spPr/>
        <p:txBody>
          <a:bodyPr/>
          <a:lstStyle/>
          <a:p>
            <a:pPr marL="0" indent="0" eaLnBrk="1" hangingPunct="1">
              <a:buSzPts val="1400"/>
            </a:pPr>
            <a:endParaRPr lang="es-CO" altLang="es-CO" sz="1300" dirty="0">
              <a:latin typeface="Calibri" panose="020F0502020204030204" pitchFamily="34" charset="0"/>
              <a:cs typeface="Arial" panose="020B0604020202020204" pitchFamily="34" charset="0"/>
              <a:sym typeface="Calibri" panose="020F0502020204030204" pitchFamily="34" charset="0"/>
            </a:endParaRPr>
          </a:p>
        </p:txBody>
      </p:sp>
      <p:sp>
        <p:nvSpPr>
          <p:cNvPr id="887811" name="Google Shape;678;p7:notes">
            <a:extLst>
              <a:ext uri="{FF2B5EF4-FFF2-40B4-BE49-F238E27FC236}">
                <a16:creationId xmlns:a16="http://schemas.microsoft.com/office/drawing/2014/main" id="{4F9F5FA4-709C-C55F-21A5-5DBFD728CB41}"/>
              </a:ext>
            </a:extLst>
          </p:cNvPr>
          <p:cNvSpPr>
            <a:spLocks noGrp="1" noRot="1" noChangeAspect="1" noTextEdit="1"/>
          </p:cNvSpPr>
          <p:nvPr>
            <p:ph type="sldImg" idx="2"/>
          </p:nvPr>
        </p:nvSpPr>
        <p:spPr>
          <a:ln>
            <a:headEnd/>
            <a:tailEnd/>
          </a:ln>
        </p:spPr>
        <p:txBody>
          <a:bodyPr/>
          <a:lstStyle/>
          <a:p>
            <a:endParaRPr lang="es-CO"/>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89858" name="Google Shape;677;p7:notes"/>
          <p:cNvSpPr txBox="1">
            <a:spLocks noGrp="1"/>
          </p:cNvSpPr>
          <p:nvPr>
            <p:ph type="body" idx="1"/>
          </p:nvPr>
        </p:nvSpPr>
        <p:spPr>
          <a:ln/>
        </p:spPr>
        <p:txBody>
          <a:bodyPr/>
          <a:lstStyle/>
          <a:p>
            <a:pPr marL="0" indent="0" eaLnBrk="1" hangingPunct="1">
              <a:buSzPts val="1400"/>
            </a:pPr>
            <a:endParaRPr lang="es-CO" altLang="es-CO" sz="1300">
              <a:latin typeface="Calibri" panose="020F0502020204030204" pitchFamily="34" charset="0"/>
              <a:cs typeface="Arial" panose="020B0604020202020204" pitchFamily="34" charset="0"/>
              <a:sym typeface="Calibri" panose="020F0502020204030204" pitchFamily="34" charset="0"/>
            </a:endParaRPr>
          </a:p>
        </p:txBody>
      </p:sp>
      <p:sp>
        <p:nvSpPr>
          <p:cNvPr id="889859" name="Google Shape;678;p7:notes"/>
          <p:cNvSpPr>
            <a:spLocks noGrp="1" noRot="1" noChangeAspect="1" noTextEdit="1"/>
          </p:cNvSpPr>
          <p:nvPr>
            <p:ph type="sldImg" idx="2"/>
          </p:nvPr>
        </p:nvSpPr>
        <p:spPr>
          <a:ln>
            <a:headEnd/>
            <a:tailEnd/>
          </a:ln>
        </p:spPr>
        <p:txBody>
          <a:bodyPr/>
          <a:lstStyle/>
          <a:p>
            <a:endParaRPr lang="es-CO"/>
          </a:p>
        </p:txBody>
      </p:sp>
    </p:spTree>
    <p:extLst>
      <p:ext uri="{BB962C8B-B14F-4D97-AF65-F5344CB8AC3E}">
        <p14:creationId xmlns:p14="http://schemas.microsoft.com/office/powerpoint/2010/main" val="336268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54.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44.png"/><Relationship Id="rId5" Type="http://schemas.openxmlformats.org/officeDocument/2006/relationships/image" Target="../media/image24.png"/><Relationship Id="rId4" Type="http://schemas.openxmlformats.org/officeDocument/2006/relationships/image" Target="../media/image43.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24.png"/><Relationship Id="rId5" Type="http://schemas.microsoft.com/office/2007/relationships/hdphoto" Target="../media/hdphoto4.wdp"/><Relationship Id="rId4" Type="http://schemas.openxmlformats.org/officeDocument/2006/relationships/image" Target="../media/image44.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6.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48.png"/><Relationship Id="rId5" Type="http://schemas.openxmlformats.org/officeDocument/2006/relationships/image" Target="../media/image24.png"/><Relationship Id="rId4" Type="http://schemas.openxmlformats.org/officeDocument/2006/relationships/image" Target="../media/image47.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4.xml"/><Relationship Id="rId5" Type="http://schemas.microsoft.com/office/2007/relationships/hdphoto" Target="../media/hdphoto5.wdp"/><Relationship Id="rId4" Type="http://schemas.openxmlformats.org/officeDocument/2006/relationships/image" Target="../media/image49.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4.xml"/><Relationship Id="rId5" Type="http://schemas.microsoft.com/office/2007/relationships/hdphoto" Target="../media/hdphoto6.wdp"/><Relationship Id="rId4" Type="http://schemas.openxmlformats.org/officeDocument/2006/relationships/image" Target="../media/image25.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Master" Target="../slideMasters/slideMaster4.xml"/><Relationship Id="rId6" Type="http://schemas.microsoft.com/office/2007/relationships/hdphoto" Target="../media/hdphoto7.wdp"/><Relationship Id="rId5" Type="http://schemas.openxmlformats.org/officeDocument/2006/relationships/image" Target="../media/image38.png"/><Relationship Id="rId4" Type="http://schemas.openxmlformats.org/officeDocument/2006/relationships/image" Target="../media/image24.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4.xml"/><Relationship Id="rId5" Type="http://schemas.microsoft.com/office/2007/relationships/hdphoto" Target="../media/hdphoto3.wdp"/><Relationship Id="rId4" Type="http://schemas.openxmlformats.org/officeDocument/2006/relationships/image" Target="../media/image56.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3.wdp"/></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4.xml"/><Relationship Id="rId6" Type="http://schemas.microsoft.com/office/2007/relationships/hdphoto" Target="../media/hdphoto3.wdp"/><Relationship Id="rId5" Type="http://schemas.openxmlformats.org/officeDocument/2006/relationships/image" Target="../media/image56.png"/><Relationship Id="rId4" Type="http://schemas.microsoft.com/office/2007/relationships/hdphoto" Target="../media/hdphoto8.wdp"/></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3.wdp"/></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3.wdp"/></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3.wdp"/></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3.wdp"/></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3.wdp"/></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3.wdp"/></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24.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1.wdp"/></Relationships>
</file>

<file path=ppt/slideLayouts/_rels/slideLayout11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33.jpe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24.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4.png"/><Relationship Id="rId2" Type="http://schemas.openxmlformats.org/officeDocument/2006/relationships/image" Target="../media/image55.jpeg"/><Relationship Id="rId1" Type="http://schemas.openxmlformats.org/officeDocument/2006/relationships/slideMaster" Target="../slideMasters/slideMaster4.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16.png"/></Relationships>
</file>

<file path=ppt/slideLayouts/_rels/slideLayout1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4.xml"/><Relationship Id="rId4" Type="http://schemas.openxmlformats.org/officeDocument/2006/relationships/image" Target="../media/image24.png"/></Relationships>
</file>

<file path=ppt/slideLayouts/_rels/slideLayout1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4.xml"/><Relationship Id="rId4" Type="http://schemas.openxmlformats.org/officeDocument/2006/relationships/image" Target="../media/image24.png"/></Relationships>
</file>

<file path=ppt/slideLayouts/_rels/slideLayout1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4.xml"/><Relationship Id="rId4" Type="http://schemas.openxmlformats.org/officeDocument/2006/relationships/image" Target="../media/image24.png"/></Relationships>
</file>

<file path=ppt/slideLayouts/_rels/slideLayout1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4.xml"/><Relationship Id="rId4" Type="http://schemas.openxmlformats.org/officeDocument/2006/relationships/image" Target="../media/image24.png"/></Relationships>
</file>

<file path=ppt/slideLayouts/_rels/slideLayout1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4.xml"/><Relationship Id="rId4" Type="http://schemas.openxmlformats.org/officeDocument/2006/relationships/image" Target="../media/image24.png"/></Relationships>
</file>

<file path=ppt/slideLayouts/_rels/slideLayout1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4.xml"/><Relationship Id="rId4" Type="http://schemas.openxmlformats.org/officeDocument/2006/relationships/image" Target="../media/image24.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24.png"/><Relationship Id="rId5" Type="http://schemas.microsoft.com/office/2007/relationships/hdphoto" Target="../media/hdphoto7.wdp"/><Relationship Id="rId4" Type="http://schemas.openxmlformats.org/officeDocument/2006/relationships/image" Target="../media/image38.pn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8.jpe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7.wdp"/></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8.jpe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7.wdp"/></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8.jpe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7.wdp"/></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8.jpe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7.wdp"/></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8.jpe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7.wdp"/></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8.jpe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7.wdp"/></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8.jpeg"/><Relationship Id="rId1" Type="http://schemas.openxmlformats.org/officeDocument/2006/relationships/slideMaster" Target="../slideMasters/slideMaster4.xml"/><Relationship Id="rId5" Type="http://schemas.openxmlformats.org/officeDocument/2006/relationships/image" Target="../media/image24.png"/><Relationship Id="rId4" Type="http://schemas.microsoft.com/office/2007/relationships/hdphoto" Target="../media/hdphoto7.wdp"/></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59.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59.pn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54.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59.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5.xml"/><Relationship Id="rId6" Type="http://schemas.openxmlformats.org/officeDocument/2006/relationships/image" Target="../media/image44.png"/><Relationship Id="rId5" Type="http://schemas.openxmlformats.org/officeDocument/2006/relationships/image" Target="../media/image24.png"/><Relationship Id="rId4" Type="http://schemas.openxmlformats.org/officeDocument/2006/relationships/image" Target="../media/image43.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6.png"/><Relationship Id="rId1" Type="http://schemas.openxmlformats.org/officeDocument/2006/relationships/slideMaster" Target="../slideMasters/slideMaster5.xml"/><Relationship Id="rId6" Type="http://schemas.openxmlformats.org/officeDocument/2006/relationships/image" Target="../media/image24.png"/><Relationship Id="rId5" Type="http://schemas.microsoft.com/office/2007/relationships/hdphoto" Target="../media/hdphoto4.wdp"/><Relationship Id="rId4" Type="http://schemas.openxmlformats.org/officeDocument/2006/relationships/image" Target="../media/image44.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46.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5.xml"/><Relationship Id="rId6" Type="http://schemas.openxmlformats.org/officeDocument/2006/relationships/image" Target="../media/image48.png"/><Relationship Id="rId5" Type="http://schemas.openxmlformats.org/officeDocument/2006/relationships/image" Target="../media/image24.png"/><Relationship Id="rId4" Type="http://schemas.openxmlformats.org/officeDocument/2006/relationships/image" Target="../media/image47.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5.xml"/><Relationship Id="rId5" Type="http://schemas.microsoft.com/office/2007/relationships/hdphoto" Target="../media/hdphoto5.wdp"/><Relationship Id="rId4" Type="http://schemas.openxmlformats.org/officeDocument/2006/relationships/image" Target="../media/image49.pn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5.xml"/><Relationship Id="rId5" Type="http://schemas.microsoft.com/office/2007/relationships/hdphoto" Target="../media/hdphoto6.wdp"/><Relationship Id="rId4" Type="http://schemas.openxmlformats.org/officeDocument/2006/relationships/image" Target="../media/image25.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Master" Target="../slideMasters/slideMaster5.xml"/><Relationship Id="rId6" Type="http://schemas.microsoft.com/office/2007/relationships/hdphoto" Target="../media/hdphoto7.wdp"/><Relationship Id="rId5" Type="http://schemas.openxmlformats.org/officeDocument/2006/relationships/image" Target="../media/image38.png"/><Relationship Id="rId4" Type="http://schemas.openxmlformats.org/officeDocument/2006/relationships/image" Target="../media/image24.png"/></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4.png"/><Relationship Id="rId4" Type="http://schemas.microsoft.com/office/2007/relationships/hdphoto" Target="../media/hdphoto9.wdp"/></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4.png"/><Relationship Id="rId4" Type="http://schemas.microsoft.com/office/2007/relationships/hdphoto" Target="../media/hdphoto3.wdp"/></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5.xml"/><Relationship Id="rId6" Type="http://schemas.microsoft.com/office/2007/relationships/hdphoto" Target="../media/hdphoto3.wdp"/><Relationship Id="rId5" Type="http://schemas.openxmlformats.org/officeDocument/2006/relationships/image" Target="../media/image56.png"/><Relationship Id="rId4" Type="http://schemas.microsoft.com/office/2007/relationships/hdphoto" Target="../media/hdphoto8.wdp"/></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4.png"/><Relationship Id="rId4" Type="http://schemas.microsoft.com/office/2007/relationships/hdphoto" Target="../media/hdphoto3.wdp"/></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4.png"/><Relationship Id="rId4" Type="http://schemas.microsoft.com/office/2007/relationships/hdphoto" Target="../media/hdphoto3.wdp"/></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4.png"/><Relationship Id="rId4" Type="http://schemas.microsoft.com/office/2007/relationships/hdphoto" Target="../media/hdphoto3.wdp"/></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4.png"/><Relationship Id="rId4" Type="http://schemas.microsoft.com/office/2007/relationships/hdphoto" Target="../media/hdphoto3.wdp"/></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4.png"/><Relationship Id="rId4" Type="http://schemas.microsoft.com/office/2007/relationships/hdphoto" Target="../media/hdphoto3.wdp"/></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4.png"/><Relationship Id="rId4" Type="http://schemas.microsoft.com/office/2007/relationships/hdphoto" Target="../media/hdphoto3.wdp"/></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5.xml"/><Relationship Id="rId4" Type="http://schemas.openxmlformats.org/officeDocument/2006/relationships/image" Target="../media/image24.png"/></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4.png"/><Relationship Id="rId4" Type="http://schemas.microsoft.com/office/2007/relationships/hdphoto" Target="../media/hdphoto1.wdp"/></Relationships>
</file>

<file path=ppt/slideLayouts/_rels/slideLayout15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5.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24.png"/></Relationships>
</file>

<file path=ppt/slideLayouts/_rels/slideLayout15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5.xml"/><Relationship Id="rId6" Type="http://schemas.openxmlformats.org/officeDocument/2006/relationships/image" Target="../media/image33.jpe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24.png"/></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4.png"/><Relationship Id="rId2" Type="http://schemas.openxmlformats.org/officeDocument/2006/relationships/image" Target="../media/image55.jpeg"/><Relationship Id="rId1" Type="http://schemas.openxmlformats.org/officeDocument/2006/relationships/slideMaster" Target="../slideMasters/slideMaster5.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1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5.xml"/><Relationship Id="rId4" Type="http://schemas.openxmlformats.org/officeDocument/2006/relationships/image" Target="../media/image24.png"/></Relationships>
</file>

<file path=ppt/slideLayouts/_rels/slideLayout16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5.xml"/><Relationship Id="rId4" Type="http://schemas.openxmlformats.org/officeDocument/2006/relationships/image" Target="../media/image24.png"/></Relationships>
</file>

<file path=ppt/slideLayouts/_rels/slideLayout16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5.xml"/><Relationship Id="rId4" Type="http://schemas.openxmlformats.org/officeDocument/2006/relationships/image" Target="../media/image24.png"/></Relationships>
</file>

<file path=ppt/slideLayouts/_rels/slideLayout16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5.xml"/><Relationship Id="rId4" Type="http://schemas.openxmlformats.org/officeDocument/2006/relationships/image" Target="../media/image24.png"/></Relationships>
</file>

<file path=ppt/slideLayouts/_rels/slideLayout16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5.xml"/><Relationship Id="rId4" Type="http://schemas.openxmlformats.org/officeDocument/2006/relationships/image" Target="../media/image24.png"/></Relationships>
</file>

<file path=ppt/slideLayouts/_rels/slideLayout16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5.xml"/><Relationship Id="rId4" Type="http://schemas.openxmlformats.org/officeDocument/2006/relationships/image" Target="../media/image24.pn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0.jpeg"/><Relationship Id="rId1" Type="http://schemas.openxmlformats.org/officeDocument/2006/relationships/slideMaster" Target="../slideMasters/slideMaster5.xml"/><Relationship Id="rId5" Type="http://schemas.openxmlformats.org/officeDocument/2006/relationships/image" Target="../media/image24.png"/><Relationship Id="rId4" Type="http://schemas.openxmlformats.org/officeDocument/2006/relationships/image" Target="../media/image34.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6.xml"/><Relationship Id="rId6" Type="http://schemas.openxmlformats.org/officeDocument/2006/relationships/image" Target="../media/image44.png"/><Relationship Id="rId5" Type="http://schemas.openxmlformats.org/officeDocument/2006/relationships/image" Target="../media/image24.png"/><Relationship Id="rId4" Type="http://schemas.openxmlformats.org/officeDocument/2006/relationships/image" Target="../media/image43.png"/></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6.png"/><Relationship Id="rId1" Type="http://schemas.openxmlformats.org/officeDocument/2006/relationships/slideMaster" Target="../slideMasters/slideMaster6.xml"/><Relationship Id="rId6" Type="http://schemas.openxmlformats.org/officeDocument/2006/relationships/image" Target="../media/image24.png"/><Relationship Id="rId5" Type="http://schemas.microsoft.com/office/2007/relationships/hdphoto" Target="../media/hdphoto4.wdp"/><Relationship Id="rId4" Type="http://schemas.openxmlformats.org/officeDocument/2006/relationships/image" Target="../media/image44.pn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46.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6.xml"/><Relationship Id="rId6" Type="http://schemas.openxmlformats.org/officeDocument/2006/relationships/image" Target="../media/image48.png"/><Relationship Id="rId5" Type="http://schemas.openxmlformats.org/officeDocument/2006/relationships/image" Target="../media/image24.png"/><Relationship Id="rId4" Type="http://schemas.openxmlformats.org/officeDocument/2006/relationships/image" Target="../media/image4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6.xml"/><Relationship Id="rId5" Type="http://schemas.microsoft.com/office/2007/relationships/hdphoto" Target="../media/hdphoto5.wdp"/><Relationship Id="rId4" Type="http://schemas.openxmlformats.org/officeDocument/2006/relationships/image" Target="../media/image49.pn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6.xml"/><Relationship Id="rId5" Type="http://schemas.microsoft.com/office/2007/relationships/hdphoto" Target="../media/hdphoto6.wdp"/><Relationship Id="rId4" Type="http://schemas.openxmlformats.org/officeDocument/2006/relationships/image" Target="../media/image25.pn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Master" Target="../slideMasters/slideMaster6.xml"/><Relationship Id="rId6" Type="http://schemas.microsoft.com/office/2007/relationships/hdphoto" Target="../media/hdphoto7.wdp"/><Relationship Id="rId5" Type="http://schemas.openxmlformats.org/officeDocument/2006/relationships/image" Target="../media/image38.png"/><Relationship Id="rId4" Type="http://schemas.openxmlformats.org/officeDocument/2006/relationships/image" Target="../media/image24.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9.wdp"/></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3.wdp"/></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6.xml"/><Relationship Id="rId6" Type="http://schemas.microsoft.com/office/2007/relationships/hdphoto" Target="../media/hdphoto3.wdp"/><Relationship Id="rId5" Type="http://schemas.openxmlformats.org/officeDocument/2006/relationships/image" Target="../media/image56.png"/><Relationship Id="rId4" Type="http://schemas.microsoft.com/office/2007/relationships/hdphoto" Target="../media/hdphoto8.wdp"/></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3.wdp"/></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3.wdp"/></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3.wdp"/></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3.wdp"/></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3.wdp"/></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3.wdp"/></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6.xml"/><Relationship Id="rId4" Type="http://schemas.openxmlformats.org/officeDocument/2006/relationships/image" Target="../media/image24.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1.wdp"/></Relationships>
</file>

<file path=ppt/slideLayouts/_rels/slideLayout18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24.png"/></Relationships>
</file>

<file path=ppt/slideLayouts/_rels/slideLayout18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6.xml"/><Relationship Id="rId6" Type="http://schemas.openxmlformats.org/officeDocument/2006/relationships/image" Target="../media/image33.jpe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24.pn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4.png"/><Relationship Id="rId2" Type="http://schemas.openxmlformats.org/officeDocument/2006/relationships/image" Target="../media/image55.jpeg"/><Relationship Id="rId1" Type="http://schemas.openxmlformats.org/officeDocument/2006/relationships/slideMaster" Target="../slideMasters/slideMaster6.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16.png"/></Relationships>
</file>

<file path=ppt/slideLayouts/_rels/slideLayout18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6.xml"/><Relationship Id="rId4" Type="http://schemas.openxmlformats.org/officeDocument/2006/relationships/image" Target="../media/image24.png"/></Relationships>
</file>

<file path=ppt/slideLayouts/_rels/slideLayout18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6.xml"/><Relationship Id="rId4" Type="http://schemas.openxmlformats.org/officeDocument/2006/relationships/image" Target="../media/image24.png"/></Relationships>
</file>

<file path=ppt/slideLayouts/_rels/slideLayout18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6.xml"/><Relationship Id="rId4" Type="http://schemas.openxmlformats.org/officeDocument/2006/relationships/image" Target="../media/image2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6.xml"/><Relationship Id="rId4" Type="http://schemas.openxmlformats.org/officeDocument/2006/relationships/image" Target="../media/image24.png"/></Relationships>
</file>

<file path=ppt/slideLayouts/_rels/slideLayout19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6.xml"/><Relationship Id="rId4" Type="http://schemas.openxmlformats.org/officeDocument/2006/relationships/image" Target="../media/image24.png"/></Relationships>
</file>

<file path=ppt/slideLayouts/_rels/slideLayout19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6.xml"/><Relationship Id="rId4" Type="http://schemas.openxmlformats.org/officeDocument/2006/relationships/image" Target="../media/image24.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5.jpe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1.wdp"/></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5.jpeg"/><Relationship Id="rId1" Type="http://schemas.openxmlformats.org/officeDocument/2006/relationships/slideMaster" Target="../slideMasters/slideMaster6.xml"/><Relationship Id="rId5" Type="http://schemas.openxmlformats.org/officeDocument/2006/relationships/image" Target="../media/image24.png"/><Relationship Id="rId4" Type="http://schemas.microsoft.com/office/2007/relationships/hdphoto" Target="../media/hdphoto1.wdp"/></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7.xml"/><Relationship Id="rId6" Type="http://schemas.openxmlformats.org/officeDocument/2006/relationships/image" Target="../media/image44.png"/><Relationship Id="rId5" Type="http://schemas.openxmlformats.org/officeDocument/2006/relationships/image" Target="../media/image24.png"/><Relationship Id="rId4" Type="http://schemas.openxmlformats.org/officeDocument/2006/relationships/image" Target="../media/image43.png"/></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6.png"/><Relationship Id="rId1" Type="http://schemas.openxmlformats.org/officeDocument/2006/relationships/slideMaster" Target="../slideMasters/slideMaster7.xml"/><Relationship Id="rId5" Type="http://schemas.openxmlformats.org/officeDocument/2006/relationships/image" Target="../media/image24.png"/><Relationship Id="rId4" Type="http://schemas.openxmlformats.org/officeDocument/2006/relationships/image" Target="../media/image44.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6.png"/><Relationship Id="rId1" Type="http://schemas.openxmlformats.org/officeDocument/2006/relationships/slideMaster" Target="../slideMasters/slideMaster7.xml"/><Relationship Id="rId6" Type="http://schemas.openxmlformats.org/officeDocument/2006/relationships/image" Target="../media/image48.png"/><Relationship Id="rId5" Type="http://schemas.openxmlformats.org/officeDocument/2006/relationships/image" Target="../media/image24.png"/><Relationship Id="rId4" Type="http://schemas.openxmlformats.org/officeDocument/2006/relationships/image" Target="../media/image47.png"/></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49.png"/></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Master" Target="../slideMasters/slideMaster7.xml"/><Relationship Id="rId5" Type="http://schemas.openxmlformats.org/officeDocument/2006/relationships/image" Target="../media/image38.png"/><Relationship Id="rId4" Type="http://schemas.openxmlformats.org/officeDocument/2006/relationships/image" Target="../media/image24.png"/></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6.png"/><Relationship Id="rId1" Type="http://schemas.openxmlformats.org/officeDocument/2006/relationships/slideMaster" Target="../slideMasters/slideMaster7.xml"/><Relationship Id="rId5" Type="http://schemas.openxmlformats.org/officeDocument/2006/relationships/image" Target="../media/image24.png"/><Relationship Id="rId4" Type="http://schemas.openxmlformats.org/officeDocument/2006/relationships/image" Target="../media/image50.png"/></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7.xml"/><Relationship Id="rId6" Type="http://schemas.openxmlformats.org/officeDocument/2006/relationships/image" Target="../media/image33.jpeg"/><Relationship Id="rId5" Type="http://schemas.openxmlformats.org/officeDocument/2006/relationships/image" Target="../media/image31.png"/><Relationship Id="rId4" Type="http://schemas.openxmlformats.org/officeDocument/2006/relationships/image" Target="../media/image30.png"/></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5.jpeg"/><Relationship Id="rId1" Type="http://schemas.openxmlformats.org/officeDocument/2006/relationships/slideMaster" Target="../slideMasters/slideMaster7.xml"/><Relationship Id="rId6" Type="http://schemas.openxmlformats.org/officeDocument/2006/relationships/image" Target="../media/image24.png"/><Relationship Id="rId5" Type="http://schemas.openxmlformats.org/officeDocument/2006/relationships/image" Target="../media/image52.png"/><Relationship Id="rId4" Type="http://schemas.openxmlformats.org/officeDocument/2006/relationships/image" Target="../media/image16.png"/></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7.xml"/></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7.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7.xml"/></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7.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7.xml"/></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54.png"/></Relationships>
</file>

<file path=ppt/slideLayouts/_rels/slideLayout2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24.png"/></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8.xml"/><Relationship Id="rId6" Type="http://schemas.openxmlformats.org/officeDocument/2006/relationships/image" Target="../media/image44.png"/><Relationship Id="rId5" Type="http://schemas.openxmlformats.org/officeDocument/2006/relationships/image" Target="../media/image24.png"/><Relationship Id="rId4" Type="http://schemas.openxmlformats.org/officeDocument/2006/relationships/image" Target="../media/image43.png"/></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6.png"/><Relationship Id="rId1" Type="http://schemas.openxmlformats.org/officeDocument/2006/relationships/slideMaster" Target="../slideMasters/slideMaster8.xml"/><Relationship Id="rId5" Type="http://schemas.openxmlformats.org/officeDocument/2006/relationships/image" Target="../media/image24.png"/><Relationship Id="rId4" Type="http://schemas.openxmlformats.org/officeDocument/2006/relationships/image" Target="../media/image44.png"/></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6.png"/><Relationship Id="rId1" Type="http://schemas.openxmlformats.org/officeDocument/2006/relationships/slideMaster" Target="../slideMasters/slideMaster8.xml"/><Relationship Id="rId6" Type="http://schemas.openxmlformats.org/officeDocument/2006/relationships/image" Target="../media/image48.png"/><Relationship Id="rId5" Type="http://schemas.openxmlformats.org/officeDocument/2006/relationships/image" Target="../media/image24.png"/><Relationship Id="rId4" Type="http://schemas.openxmlformats.org/officeDocument/2006/relationships/image" Target="../media/image47.png"/></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49.png"/></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5.png"/></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Master" Target="../slideMasters/slideMaster8.xml"/><Relationship Id="rId5" Type="http://schemas.openxmlformats.org/officeDocument/2006/relationships/image" Target="../media/image38.png"/><Relationship Id="rId4" Type="http://schemas.openxmlformats.org/officeDocument/2006/relationships/image" Target="../media/image24.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6.png"/><Relationship Id="rId1" Type="http://schemas.openxmlformats.org/officeDocument/2006/relationships/slideMaster" Target="../slideMasters/slideMaster8.xml"/><Relationship Id="rId5" Type="http://schemas.openxmlformats.org/officeDocument/2006/relationships/image" Target="../media/image24.png"/><Relationship Id="rId4" Type="http://schemas.openxmlformats.org/officeDocument/2006/relationships/image" Target="../media/image50.png"/></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4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24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8.xml"/><Relationship Id="rId6" Type="http://schemas.openxmlformats.org/officeDocument/2006/relationships/image" Target="../media/image33.jpeg"/><Relationship Id="rId5" Type="http://schemas.openxmlformats.org/officeDocument/2006/relationships/image" Target="../media/image31.png"/><Relationship Id="rId4" Type="http://schemas.openxmlformats.org/officeDocument/2006/relationships/image" Target="../media/image30.png"/></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5.jpeg"/><Relationship Id="rId1" Type="http://schemas.openxmlformats.org/officeDocument/2006/relationships/slideMaster" Target="../slideMasters/slideMaster8.xml"/><Relationship Id="rId6" Type="http://schemas.openxmlformats.org/officeDocument/2006/relationships/image" Target="../media/image24.png"/><Relationship Id="rId5" Type="http://schemas.openxmlformats.org/officeDocument/2006/relationships/image" Target="../media/image52.png"/><Relationship Id="rId4" Type="http://schemas.openxmlformats.org/officeDocument/2006/relationships/image" Target="../media/image16.png"/></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8.xml"/></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8.xml"/></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8.xml"/></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8.xml"/></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8.xml"/></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8.jpeg"/><Relationship Id="rId1" Type="http://schemas.openxmlformats.org/officeDocument/2006/relationships/slideMaster" Target="../slideMasters/slideMaster8.xml"/><Relationship Id="rId4" Type="http://schemas.openxmlformats.org/officeDocument/2006/relationships/image" Target="../media/image24.png"/></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8.xml"/></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8.xml"/><Relationship Id="rId4" Type="http://schemas.openxmlformats.org/officeDocument/2006/relationships/image" Target="../media/image54.png"/></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9.xml"/><Relationship Id="rId6" Type="http://schemas.openxmlformats.org/officeDocument/2006/relationships/image" Target="../media/image44.png"/><Relationship Id="rId5" Type="http://schemas.openxmlformats.org/officeDocument/2006/relationships/image" Target="../media/image24.png"/><Relationship Id="rId4" Type="http://schemas.openxmlformats.org/officeDocument/2006/relationships/image" Target="../media/image43.png"/></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6.png"/><Relationship Id="rId1" Type="http://schemas.openxmlformats.org/officeDocument/2006/relationships/slideMaster" Target="../slideMasters/slideMaster9.xml"/><Relationship Id="rId6" Type="http://schemas.openxmlformats.org/officeDocument/2006/relationships/image" Target="../media/image24.png"/><Relationship Id="rId5" Type="http://schemas.microsoft.com/office/2007/relationships/hdphoto" Target="../media/hdphoto4.wdp"/><Relationship Id="rId4" Type="http://schemas.openxmlformats.org/officeDocument/2006/relationships/image" Target="../media/image44.png"/></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46.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9.xml"/><Relationship Id="rId6" Type="http://schemas.openxmlformats.org/officeDocument/2006/relationships/image" Target="../media/image48.png"/><Relationship Id="rId5" Type="http://schemas.openxmlformats.org/officeDocument/2006/relationships/image" Target="../media/image24.png"/><Relationship Id="rId4" Type="http://schemas.openxmlformats.org/officeDocument/2006/relationships/image" Target="../media/image47.png"/></Relationships>
</file>

<file path=ppt/slideLayouts/_rels/slideLayout25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9.xml"/><Relationship Id="rId5" Type="http://schemas.microsoft.com/office/2007/relationships/hdphoto" Target="../media/hdphoto5.wdp"/><Relationship Id="rId4" Type="http://schemas.openxmlformats.org/officeDocument/2006/relationships/image" Target="../media/image49.png"/></Relationships>
</file>

<file path=ppt/slideLayouts/_rels/slideLayout25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9.xml"/><Relationship Id="rId5" Type="http://schemas.microsoft.com/office/2007/relationships/hdphoto" Target="../media/hdphoto6.wdp"/><Relationship Id="rId4" Type="http://schemas.openxmlformats.org/officeDocument/2006/relationships/image" Target="../media/image25.png"/></Relationships>
</file>

<file path=ppt/slideLayouts/_rels/slideLayout25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Master" Target="../slideMasters/slideMaster9.xml"/><Relationship Id="rId6" Type="http://schemas.microsoft.com/office/2007/relationships/hdphoto" Target="../media/hdphoto7.wdp"/><Relationship Id="rId5" Type="http://schemas.openxmlformats.org/officeDocument/2006/relationships/image" Target="../media/image38.png"/><Relationship Id="rId4" Type="http://schemas.openxmlformats.org/officeDocument/2006/relationships/image" Target="../media/image24.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9.xml"/><Relationship Id="rId5" Type="http://schemas.openxmlformats.org/officeDocument/2006/relationships/image" Target="../media/image24.png"/><Relationship Id="rId4" Type="http://schemas.microsoft.com/office/2007/relationships/hdphoto" Target="../media/hdphoto9.wdp"/></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9.xml"/><Relationship Id="rId5" Type="http://schemas.openxmlformats.org/officeDocument/2006/relationships/image" Target="../media/image24.png"/><Relationship Id="rId4" Type="http://schemas.microsoft.com/office/2007/relationships/hdphoto" Target="../media/hdphoto3.wdp"/></Relationships>
</file>

<file path=ppt/slideLayouts/_rels/slideLayout262.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9.xml"/><Relationship Id="rId6" Type="http://schemas.microsoft.com/office/2007/relationships/hdphoto" Target="../media/hdphoto3.wdp"/><Relationship Id="rId5" Type="http://schemas.openxmlformats.org/officeDocument/2006/relationships/image" Target="../media/image56.png"/><Relationship Id="rId4" Type="http://schemas.microsoft.com/office/2007/relationships/hdphoto" Target="../media/hdphoto8.wdp"/></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9.xml"/><Relationship Id="rId5" Type="http://schemas.openxmlformats.org/officeDocument/2006/relationships/image" Target="../media/image24.png"/><Relationship Id="rId4" Type="http://schemas.microsoft.com/office/2007/relationships/hdphoto" Target="../media/hdphoto3.wdp"/></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9.xml"/><Relationship Id="rId5" Type="http://schemas.openxmlformats.org/officeDocument/2006/relationships/image" Target="../media/image24.png"/><Relationship Id="rId4" Type="http://schemas.microsoft.com/office/2007/relationships/hdphoto" Target="../media/hdphoto3.wdp"/></Relationships>
</file>

<file path=ppt/slideLayouts/_rels/slideLayout26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9.xml"/><Relationship Id="rId5" Type="http://schemas.openxmlformats.org/officeDocument/2006/relationships/image" Target="../media/image24.png"/><Relationship Id="rId4" Type="http://schemas.microsoft.com/office/2007/relationships/hdphoto" Target="../media/hdphoto3.wdp"/></Relationships>
</file>

<file path=ppt/slideLayouts/_rels/slideLayout26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9.xml"/><Relationship Id="rId5" Type="http://schemas.openxmlformats.org/officeDocument/2006/relationships/image" Target="../media/image24.png"/><Relationship Id="rId4" Type="http://schemas.microsoft.com/office/2007/relationships/hdphoto" Target="../media/hdphoto3.wdp"/></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9.xml"/><Relationship Id="rId5" Type="http://schemas.openxmlformats.org/officeDocument/2006/relationships/image" Target="../media/image24.png"/><Relationship Id="rId4" Type="http://schemas.microsoft.com/office/2007/relationships/hdphoto" Target="../media/hdphoto3.wdp"/></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9.xml"/><Relationship Id="rId5" Type="http://schemas.openxmlformats.org/officeDocument/2006/relationships/image" Target="../media/image24.png"/><Relationship Id="rId4" Type="http://schemas.microsoft.com/office/2007/relationships/hdphoto" Target="../media/hdphoto3.wdp"/></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9.xml"/><Relationship Id="rId4" Type="http://schemas.openxmlformats.org/officeDocument/2006/relationships/image" Target="../media/image24.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6.png"/><Relationship Id="rId1" Type="http://schemas.openxmlformats.org/officeDocument/2006/relationships/slideMaster" Target="../slideMasters/slideMaster9.xml"/><Relationship Id="rId5" Type="http://schemas.openxmlformats.org/officeDocument/2006/relationships/image" Target="../media/image24.png"/><Relationship Id="rId4" Type="http://schemas.microsoft.com/office/2007/relationships/hdphoto" Target="../media/hdphoto1.wdp"/></Relationships>
</file>

<file path=ppt/slideLayouts/_rels/slideLayout27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9.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24.png"/></Relationships>
</file>

<file path=ppt/slideLayouts/_rels/slideLayout27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9.xml"/><Relationship Id="rId6" Type="http://schemas.openxmlformats.org/officeDocument/2006/relationships/image" Target="../media/image33.jpe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24.png"/></Relationships>
</file>

<file path=ppt/slideLayouts/_rels/slideLayout27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4.png"/><Relationship Id="rId2" Type="http://schemas.openxmlformats.org/officeDocument/2006/relationships/image" Target="../media/image55.jpeg"/><Relationship Id="rId1" Type="http://schemas.openxmlformats.org/officeDocument/2006/relationships/slideMaster" Target="../slideMasters/slideMaster9.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16.png"/></Relationships>
</file>

<file path=ppt/slideLayouts/_rels/slideLayout27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9.xml"/><Relationship Id="rId4" Type="http://schemas.openxmlformats.org/officeDocument/2006/relationships/image" Target="../media/image24.png"/></Relationships>
</file>

<file path=ppt/slideLayouts/_rels/slideLayout27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9.xml"/><Relationship Id="rId4" Type="http://schemas.openxmlformats.org/officeDocument/2006/relationships/image" Target="../media/image24.png"/></Relationships>
</file>

<file path=ppt/slideLayouts/_rels/slideLayout27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9.xml"/><Relationship Id="rId4" Type="http://schemas.openxmlformats.org/officeDocument/2006/relationships/image" Target="../media/image24.png"/></Relationships>
</file>

<file path=ppt/slideLayouts/_rels/slideLayout27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9.xml"/><Relationship Id="rId4" Type="http://schemas.openxmlformats.org/officeDocument/2006/relationships/image" Target="../media/image24.png"/></Relationships>
</file>

<file path=ppt/slideLayouts/_rels/slideLayout27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9.xml"/><Relationship Id="rId4" Type="http://schemas.openxmlformats.org/officeDocument/2006/relationships/image" Target="../media/image24.png"/></Relationships>
</file>

<file path=ppt/slideLayouts/_rels/slideLayout27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9.xml"/><Relationship Id="rId4" Type="http://schemas.openxmlformats.org/officeDocument/2006/relationships/image" Target="../media/image24.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0.jpeg"/><Relationship Id="rId1" Type="http://schemas.openxmlformats.org/officeDocument/2006/relationships/slideMaster" Target="../slideMasters/slideMaster9.xml"/><Relationship Id="rId5" Type="http://schemas.openxmlformats.org/officeDocument/2006/relationships/image" Target="../media/image24.png"/><Relationship Id="rId4" Type="http://schemas.openxmlformats.org/officeDocument/2006/relationships/image" Target="../media/image34.png"/></Relationships>
</file>

<file path=ppt/slideLayouts/_rels/slideLayout281.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10.xml"/><Relationship Id="rId6" Type="http://schemas.openxmlformats.org/officeDocument/2006/relationships/image" Target="../media/image44.png"/><Relationship Id="rId5" Type="http://schemas.openxmlformats.org/officeDocument/2006/relationships/image" Target="../media/image24.png"/><Relationship Id="rId4" Type="http://schemas.openxmlformats.org/officeDocument/2006/relationships/image" Target="../media/image43.png"/></Relationships>
</file>

<file path=ppt/slideLayouts/_rels/slideLayout28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6.png"/><Relationship Id="rId1" Type="http://schemas.openxmlformats.org/officeDocument/2006/relationships/slideMaster" Target="../slideMasters/slideMaster10.xml"/><Relationship Id="rId6" Type="http://schemas.openxmlformats.org/officeDocument/2006/relationships/image" Target="../media/image24.png"/><Relationship Id="rId5" Type="http://schemas.microsoft.com/office/2007/relationships/hdphoto" Target="../media/hdphoto4.wdp"/><Relationship Id="rId4" Type="http://schemas.openxmlformats.org/officeDocument/2006/relationships/image" Target="../media/image44.png"/></Relationships>
</file>

<file path=ppt/slideLayouts/_rels/slideLayout283.xml.rels><?xml version="1.0" encoding="UTF-8" standalone="yes"?>
<Relationships xmlns="http://schemas.openxmlformats.org/package/2006/relationships"><Relationship Id="rId3" Type="http://schemas.openxmlformats.org/officeDocument/2006/relationships/image" Target="../media/image46.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10.xml"/><Relationship Id="rId6" Type="http://schemas.openxmlformats.org/officeDocument/2006/relationships/image" Target="../media/image48.png"/><Relationship Id="rId5" Type="http://schemas.openxmlformats.org/officeDocument/2006/relationships/image" Target="../media/image24.png"/><Relationship Id="rId4" Type="http://schemas.openxmlformats.org/officeDocument/2006/relationships/image" Target="../media/image47.png"/></Relationships>
</file>

<file path=ppt/slideLayouts/_rels/slideLayout28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10.xml"/><Relationship Id="rId5" Type="http://schemas.microsoft.com/office/2007/relationships/hdphoto" Target="../media/hdphoto5.wdp"/><Relationship Id="rId4" Type="http://schemas.openxmlformats.org/officeDocument/2006/relationships/image" Target="../media/image49.png"/></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10.xml"/><Relationship Id="rId5" Type="http://schemas.microsoft.com/office/2007/relationships/hdphoto" Target="../media/hdphoto6.wdp"/><Relationship Id="rId4" Type="http://schemas.openxmlformats.org/officeDocument/2006/relationships/image" Target="../media/image25.png"/></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Master" Target="../slideMasters/slideMaster10.xml"/><Relationship Id="rId6" Type="http://schemas.microsoft.com/office/2007/relationships/hdphoto" Target="../media/hdphoto7.wdp"/><Relationship Id="rId5" Type="http://schemas.openxmlformats.org/officeDocument/2006/relationships/image" Target="../media/image38.png"/><Relationship Id="rId4" Type="http://schemas.openxmlformats.org/officeDocument/2006/relationships/image" Target="../media/image24.png"/></Relationships>
</file>

<file path=ppt/slideLayouts/_rels/slideLayout28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10.xml"/><Relationship Id="rId5" Type="http://schemas.openxmlformats.org/officeDocument/2006/relationships/image" Target="../media/image24.png"/><Relationship Id="rId4" Type="http://schemas.microsoft.com/office/2007/relationships/hdphoto" Target="../media/hdphoto9.wdp"/></Relationships>
</file>

<file path=ppt/slideLayouts/_rels/slideLayout28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10.xml"/><Relationship Id="rId5" Type="http://schemas.openxmlformats.org/officeDocument/2006/relationships/image" Target="../media/image24.png"/><Relationship Id="rId4" Type="http://schemas.microsoft.com/office/2007/relationships/hdphoto" Target="../media/hdphoto3.wdp"/></Relationships>
</file>

<file path=ppt/slideLayouts/_rels/slideLayout289.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10.xml"/><Relationship Id="rId6" Type="http://schemas.microsoft.com/office/2007/relationships/hdphoto" Target="../media/hdphoto3.wdp"/><Relationship Id="rId5" Type="http://schemas.openxmlformats.org/officeDocument/2006/relationships/image" Target="../media/image56.png"/><Relationship Id="rId4" Type="http://schemas.microsoft.com/office/2007/relationships/hdphoto" Target="../media/hdphoto8.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10.xml"/><Relationship Id="rId5" Type="http://schemas.openxmlformats.org/officeDocument/2006/relationships/image" Target="../media/image24.png"/><Relationship Id="rId4" Type="http://schemas.microsoft.com/office/2007/relationships/hdphoto" Target="../media/hdphoto3.wdp"/></Relationships>
</file>

<file path=ppt/slideLayouts/_rels/slideLayout29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10.xml"/><Relationship Id="rId5" Type="http://schemas.openxmlformats.org/officeDocument/2006/relationships/image" Target="../media/image24.png"/><Relationship Id="rId4" Type="http://schemas.microsoft.com/office/2007/relationships/hdphoto" Target="../media/hdphoto3.wdp"/></Relationships>
</file>

<file path=ppt/slideLayouts/_rels/slideLayout29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10.xml"/><Relationship Id="rId5" Type="http://schemas.openxmlformats.org/officeDocument/2006/relationships/image" Target="../media/image24.png"/><Relationship Id="rId4" Type="http://schemas.microsoft.com/office/2007/relationships/hdphoto" Target="../media/hdphoto3.wdp"/></Relationships>
</file>

<file path=ppt/slideLayouts/_rels/slideLayout29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10.xml"/><Relationship Id="rId5" Type="http://schemas.openxmlformats.org/officeDocument/2006/relationships/image" Target="../media/image24.png"/><Relationship Id="rId4" Type="http://schemas.microsoft.com/office/2007/relationships/hdphoto" Target="../media/hdphoto3.wdp"/></Relationships>
</file>

<file path=ppt/slideLayouts/_rels/slideLayout29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10.xml"/><Relationship Id="rId5" Type="http://schemas.openxmlformats.org/officeDocument/2006/relationships/image" Target="../media/image24.png"/><Relationship Id="rId4" Type="http://schemas.microsoft.com/office/2007/relationships/hdphoto" Target="../media/hdphoto3.wdp"/></Relationships>
</file>

<file path=ppt/slideLayouts/_rels/slideLayout29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10.xml"/><Relationship Id="rId5" Type="http://schemas.openxmlformats.org/officeDocument/2006/relationships/image" Target="../media/image24.png"/><Relationship Id="rId4" Type="http://schemas.microsoft.com/office/2007/relationships/hdphoto" Target="../media/hdphoto3.wdp"/></Relationships>
</file>

<file path=ppt/slideLayouts/_rels/slideLayout29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10.xml"/><Relationship Id="rId4" Type="http://schemas.openxmlformats.org/officeDocument/2006/relationships/image" Target="../media/image24.png"/></Relationships>
</file>

<file path=ppt/slideLayouts/_rels/slideLayout29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6.png"/><Relationship Id="rId1" Type="http://schemas.openxmlformats.org/officeDocument/2006/relationships/slideMaster" Target="../slideMasters/slideMaster10.xml"/><Relationship Id="rId5" Type="http://schemas.openxmlformats.org/officeDocument/2006/relationships/image" Target="../media/image24.png"/><Relationship Id="rId4" Type="http://schemas.microsoft.com/office/2007/relationships/hdphoto" Target="../media/hdphoto1.wdp"/></Relationships>
</file>

<file path=ppt/slideLayouts/_rels/slideLayout29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10.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24.png"/></Relationships>
</file>

<file path=ppt/slideLayouts/_rels/slideLayout29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10.xml"/><Relationship Id="rId6" Type="http://schemas.openxmlformats.org/officeDocument/2006/relationships/image" Target="../media/image33.jpe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2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5.png"/></Relationships>
</file>

<file path=ppt/slideLayouts/_rels/slideLayout30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4.png"/><Relationship Id="rId2" Type="http://schemas.openxmlformats.org/officeDocument/2006/relationships/image" Target="../media/image55.jpeg"/><Relationship Id="rId1" Type="http://schemas.openxmlformats.org/officeDocument/2006/relationships/slideMaster" Target="../slideMasters/slideMaster10.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16.png"/></Relationships>
</file>

<file path=ppt/slideLayouts/_rels/slideLayout30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10.xml"/><Relationship Id="rId4" Type="http://schemas.openxmlformats.org/officeDocument/2006/relationships/image" Target="../media/image24.png"/></Relationships>
</file>

<file path=ppt/slideLayouts/_rels/slideLayout30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10.xml"/><Relationship Id="rId4" Type="http://schemas.openxmlformats.org/officeDocument/2006/relationships/image" Target="../media/image24.png"/></Relationships>
</file>

<file path=ppt/slideLayouts/_rels/slideLayout30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10.xml"/><Relationship Id="rId4" Type="http://schemas.openxmlformats.org/officeDocument/2006/relationships/image" Target="../media/image24.png"/></Relationships>
</file>

<file path=ppt/slideLayouts/_rels/slideLayout30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10.xml"/><Relationship Id="rId4" Type="http://schemas.openxmlformats.org/officeDocument/2006/relationships/image" Target="../media/image24.png"/></Relationships>
</file>

<file path=ppt/slideLayouts/_rels/slideLayout30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10.xml"/><Relationship Id="rId4" Type="http://schemas.openxmlformats.org/officeDocument/2006/relationships/image" Target="../media/image24.png"/></Relationships>
</file>

<file path=ppt/slideLayouts/_rels/slideLayout30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10.xml"/><Relationship Id="rId4" Type="http://schemas.openxmlformats.org/officeDocument/2006/relationships/image" Target="../media/image24.png"/></Relationships>
</file>

<file path=ppt/slideLayouts/_rels/slideLayout30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5.jpeg"/><Relationship Id="rId1" Type="http://schemas.openxmlformats.org/officeDocument/2006/relationships/slideMaster" Target="../slideMasters/slideMaster10.xml"/><Relationship Id="rId5" Type="http://schemas.openxmlformats.org/officeDocument/2006/relationships/image" Target="../media/image24.png"/><Relationship Id="rId4" Type="http://schemas.microsoft.com/office/2007/relationships/hdphoto" Target="../media/hdphoto1.wdp"/></Relationships>
</file>

<file path=ppt/slideLayouts/_rels/slideLayout30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5.jpeg"/><Relationship Id="rId1" Type="http://schemas.openxmlformats.org/officeDocument/2006/relationships/slideMaster" Target="../slideMasters/slideMaster10.xml"/><Relationship Id="rId5" Type="http://schemas.openxmlformats.org/officeDocument/2006/relationships/image" Target="../media/image24.png"/><Relationship Id="rId4" Type="http://schemas.microsoft.com/office/2007/relationships/hdphoto" Target="../media/hdphoto1.wdp"/></Relationships>
</file>

<file path=ppt/slideLayouts/_rels/slideLayout30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11.xml"/><Relationship Id="rId6" Type="http://schemas.openxmlformats.org/officeDocument/2006/relationships/image" Target="../media/image44.png"/><Relationship Id="rId5" Type="http://schemas.openxmlformats.org/officeDocument/2006/relationships/image" Target="../media/image24.png"/><Relationship Id="rId4" Type="http://schemas.openxmlformats.org/officeDocument/2006/relationships/image" Target="../media/image4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3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6.png"/><Relationship Id="rId1" Type="http://schemas.openxmlformats.org/officeDocument/2006/relationships/slideMaster" Target="../slideMasters/slideMaster11.xml"/><Relationship Id="rId5" Type="http://schemas.openxmlformats.org/officeDocument/2006/relationships/image" Target="../media/image24.png"/><Relationship Id="rId4" Type="http://schemas.openxmlformats.org/officeDocument/2006/relationships/image" Target="../media/image44.png"/></Relationships>
</file>

<file path=ppt/slideLayouts/_rels/slideLayout31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6.png"/><Relationship Id="rId1" Type="http://schemas.openxmlformats.org/officeDocument/2006/relationships/slideMaster" Target="../slideMasters/slideMaster11.xml"/><Relationship Id="rId6" Type="http://schemas.openxmlformats.org/officeDocument/2006/relationships/image" Target="../media/image48.png"/><Relationship Id="rId5" Type="http://schemas.openxmlformats.org/officeDocument/2006/relationships/image" Target="../media/image24.png"/><Relationship Id="rId4" Type="http://schemas.openxmlformats.org/officeDocument/2006/relationships/image" Target="../media/image47.png"/></Relationships>
</file>

<file path=ppt/slideLayouts/_rels/slideLayout3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11.xml"/><Relationship Id="rId4" Type="http://schemas.openxmlformats.org/officeDocument/2006/relationships/image" Target="../media/image49.png"/></Relationships>
</file>

<file path=ppt/slideLayouts/_rels/slideLayout3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11.xml"/><Relationship Id="rId4" Type="http://schemas.openxmlformats.org/officeDocument/2006/relationships/image" Target="../media/image25.png"/></Relationships>
</file>

<file path=ppt/slideLayouts/_rels/slideLayout3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Master" Target="../slideMasters/slideMaster11.xml"/><Relationship Id="rId5" Type="http://schemas.openxmlformats.org/officeDocument/2006/relationships/image" Target="../media/image38.png"/><Relationship Id="rId4" Type="http://schemas.openxmlformats.org/officeDocument/2006/relationships/image" Target="../media/image24.png"/></Relationships>
</file>

<file path=ppt/slideLayouts/_rels/slideLayout3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11.xml"/><Relationship Id="rId4" Type="http://schemas.openxmlformats.org/officeDocument/2006/relationships/image" Target="../media/image24.png"/></Relationships>
</file>

<file path=ppt/slideLayouts/_rels/slideLayout31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6.png"/><Relationship Id="rId1" Type="http://schemas.openxmlformats.org/officeDocument/2006/relationships/slideMaster" Target="../slideMasters/slideMaster11.xml"/><Relationship Id="rId4" Type="http://schemas.openxmlformats.org/officeDocument/2006/relationships/image" Target="../media/image24.png"/></Relationships>
</file>

<file path=ppt/slideLayouts/_rels/slideLayout3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6.png"/><Relationship Id="rId1" Type="http://schemas.openxmlformats.org/officeDocument/2006/relationships/slideMaster" Target="../slideMasters/slideMaster11.xml"/><Relationship Id="rId5" Type="http://schemas.openxmlformats.org/officeDocument/2006/relationships/image" Target="../media/image24.png"/><Relationship Id="rId4" Type="http://schemas.openxmlformats.org/officeDocument/2006/relationships/image" Target="../media/image61.png"/></Relationships>
</file>

<file path=ppt/slideLayouts/_rels/slideLayout31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6.png"/><Relationship Id="rId1" Type="http://schemas.openxmlformats.org/officeDocument/2006/relationships/slideMaster" Target="../slideMasters/slideMaster11.xml"/><Relationship Id="rId4" Type="http://schemas.openxmlformats.org/officeDocument/2006/relationships/image" Target="../media/image24.png"/></Relationships>
</file>

<file path=ppt/slideLayouts/_rels/slideLayout31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6.png"/><Relationship Id="rId1" Type="http://schemas.openxmlformats.org/officeDocument/2006/relationships/slideMaster" Target="../slideMasters/slideMaster11.xml"/><Relationship Id="rId4" Type="http://schemas.openxmlformats.org/officeDocument/2006/relationships/image" Target="../media/image24.png"/></Relationships>
</file>

<file path=ppt/slideLayouts/_rels/slideLayout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3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6.png"/><Relationship Id="rId1" Type="http://schemas.openxmlformats.org/officeDocument/2006/relationships/slideMaster" Target="../slideMasters/slideMaster11.xml"/><Relationship Id="rId4" Type="http://schemas.openxmlformats.org/officeDocument/2006/relationships/image" Target="../media/image24.png"/></Relationships>
</file>

<file path=ppt/slideLayouts/_rels/slideLayout3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6.png"/><Relationship Id="rId1" Type="http://schemas.openxmlformats.org/officeDocument/2006/relationships/slideMaster" Target="../slideMasters/slideMaster11.xml"/><Relationship Id="rId4" Type="http://schemas.openxmlformats.org/officeDocument/2006/relationships/image" Target="../media/image24.png"/></Relationships>
</file>

<file path=ppt/slideLayouts/_rels/slideLayout3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6.png"/><Relationship Id="rId1" Type="http://schemas.openxmlformats.org/officeDocument/2006/relationships/slideMaster" Target="../slideMasters/slideMaster11.xml"/><Relationship Id="rId4" Type="http://schemas.openxmlformats.org/officeDocument/2006/relationships/image" Target="../media/image24.png"/></Relationships>
</file>

<file path=ppt/slideLayouts/_rels/slideLayout3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6.png"/><Relationship Id="rId1" Type="http://schemas.openxmlformats.org/officeDocument/2006/relationships/slideMaster" Target="../slideMasters/slideMaster11.xml"/><Relationship Id="rId4" Type="http://schemas.openxmlformats.org/officeDocument/2006/relationships/image" Target="../media/image24.png"/></Relationships>
</file>

<file path=ppt/slideLayouts/_rels/slideLayout3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11.xml"/><Relationship Id="rId4" Type="http://schemas.openxmlformats.org/officeDocument/2006/relationships/image" Target="../media/image24.png"/></Relationships>
</file>

<file path=ppt/slideLayouts/_rels/slideLayout3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6.png"/><Relationship Id="rId1" Type="http://schemas.openxmlformats.org/officeDocument/2006/relationships/slideMaster" Target="../slideMasters/slideMaster11.xml"/><Relationship Id="rId4" Type="http://schemas.openxmlformats.org/officeDocument/2006/relationships/image" Target="../media/image24.png"/></Relationships>
</file>

<file path=ppt/slideLayouts/_rels/slideLayout32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1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32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11.xml"/><Relationship Id="rId6" Type="http://schemas.openxmlformats.org/officeDocument/2006/relationships/image" Target="../media/image33.jpeg"/><Relationship Id="rId5" Type="http://schemas.openxmlformats.org/officeDocument/2006/relationships/image" Target="../media/image31.png"/><Relationship Id="rId4" Type="http://schemas.openxmlformats.org/officeDocument/2006/relationships/image" Target="../media/image30.png"/></Relationships>
</file>

<file path=ppt/slideLayouts/_rels/slideLayout3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5.jpeg"/><Relationship Id="rId1" Type="http://schemas.openxmlformats.org/officeDocument/2006/relationships/slideMaster" Target="../slideMasters/slideMaster11.xml"/><Relationship Id="rId6" Type="http://schemas.openxmlformats.org/officeDocument/2006/relationships/image" Target="../media/image24.png"/><Relationship Id="rId5" Type="http://schemas.openxmlformats.org/officeDocument/2006/relationships/image" Target="../media/image52.png"/><Relationship Id="rId4" Type="http://schemas.openxmlformats.org/officeDocument/2006/relationships/image" Target="../media/image16.png"/></Relationships>
</file>

<file path=ppt/slideLayouts/_rels/slideLayout3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11.xml"/></Relationships>
</file>

<file path=ppt/slideLayouts/_rels/slideLayout3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24.png"/></Relationships>
</file>

<file path=ppt/slideLayouts/_rels/slideLayout3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11.xml"/></Relationships>
</file>

<file path=ppt/slideLayouts/_rels/slideLayout3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11.xml"/></Relationships>
</file>

<file path=ppt/slideLayouts/_rels/slideLayout3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11.xml"/></Relationships>
</file>

<file path=ppt/slideLayouts/_rels/slideLayout3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11.xml"/></Relationships>
</file>

<file path=ppt/slideLayouts/_rels/slideLayout3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11.xml"/></Relationships>
</file>

<file path=ppt/slideLayouts/_rels/slideLayout3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1.xml"/><Relationship Id="rId4" Type="http://schemas.openxmlformats.org/officeDocument/2006/relationships/image" Target="../media/image54.png"/></Relationships>
</file>

<file path=ppt/slideLayouts/_rels/slideLayout336.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12.xml"/><Relationship Id="rId6" Type="http://schemas.openxmlformats.org/officeDocument/2006/relationships/image" Target="../media/image44.png"/><Relationship Id="rId5" Type="http://schemas.openxmlformats.org/officeDocument/2006/relationships/image" Target="../media/image24.png"/><Relationship Id="rId4" Type="http://schemas.openxmlformats.org/officeDocument/2006/relationships/image" Target="../media/image43.png"/></Relationships>
</file>

<file path=ppt/slideLayouts/_rels/slideLayout3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6.png"/><Relationship Id="rId1" Type="http://schemas.openxmlformats.org/officeDocument/2006/relationships/slideMaster" Target="../slideMasters/slideMaster12.xml"/><Relationship Id="rId6" Type="http://schemas.openxmlformats.org/officeDocument/2006/relationships/image" Target="../media/image24.png"/><Relationship Id="rId5" Type="http://schemas.microsoft.com/office/2007/relationships/hdphoto" Target="../media/hdphoto4.wdp"/><Relationship Id="rId4" Type="http://schemas.openxmlformats.org/officeDocument/2006/relationships/image" Target="../media/image44.png"/></Relationships>
</file>

<file path=ppt/slideLayouts/_rels/slideLayout338.xml.rels><?xml version="1.0" encoding="UTF-8" standalone="yes"?>
<Relationships xmlns="http://schemas.openxmlformats.org/package/2006/relationships"><Relationship Id="rId3" Type="http://schemas.openxmlformats.org/officeDocument/2006/relationships/image" Target="../media/image46.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12.xml"/><Relationship Id="rId6" Type="http://schemas.openxmlformats.org/officeDocument/2006/relationships/image" Target="../media/image48.png"/><Relationship Id="rId5" Type="http://schemas.openxmlformats.org/officeDocument/2006/relationships/image" Target="../media/image24.png"/><Relationship Id="rId4" Type="http://schemas.openxmlformats.org/officeDocument/2006/relationships/image" Target="../media/image47.png"/></Relationships>
</file>

<file path=ppt/slideLayouts/_rels/slideLayout3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12.xml"/><Relationship Id="rId5" Type="http://schemas.microsoft.com/office/2007/relationships/hdphoto" Target="../media/hdphoto5.wdp"/><Relationship Id="rId4" Type="http://schemas.openxmlformats.org/officeDocument/2006/relationships/image" Target="../media/image49.png"/></Relationships>
</file>

<file path=ppt/slideLayouts/_rels/slideLayout3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33.jpe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24.png"/></Relationships>
</file>

<file path=ppt/slideLayouts/_rels/slideLayout3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12.xml"/><Relationship Id="rId5" Type="http://schemas.microsoft.com/office/2007/relationships/hdphoto" Target="../media/hdphoto6.wdp"/><Relationship Id="rId4" Type="http://schemas.openxmlformats.org/officeDocument/2006/relationships/image" Target="../media/image25.png"/></Relationships>
</file>

<file path=ppt/slideLayouts/_rels/slideLayout3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Master" Target="../slideMasters/slideMaster12.xml"/><Relationship Id="rId6" Type="http://schemas.microsoft.com/office/2007/relationships/hdphoto" Target="../media/hdphoto7.wdp"/><Relationship Id="rId5" Type="http://schemas.openxmlformats.org/officeDocument/2006/relationships/image" Target="../media/image38.png"/><Relationship Id="rId4" Type="http://schemas.openxmlformats.org/officeDocument/2006/relationships/image" Target="../media/image24.png"/></Relationships>
</file>

<file path=ppt/slideLayouts/_rels/slideLayout3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12.xml"/><Relationship Id="rId5" Type="http://schemas.openxmlformats.org/officeDocument/2006/relationships/image" Target="../media/image24.png"/><Relationship Id="rId4" Type="http://schemas.microsoft.com/office/2007/relationships/hdphoto" Target="../media/hdphoto9.wdp"/></Relationships>
</file>

<file path=ppt/slideLayouts/_rels/slideLayout3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12.xml"/><Relationship Id="rId5" Type="http://schemas.openxmlformats.org/officeDocument/2006/relationships/image" Target="../media/image24.png"/><Relationship Id="rId4" Type="http://schemas.microsoft.com/office/2007/relationships/hdphoto" Target="../media/hdphoto3.wdp"/></Relationships>
</file>

<file path=ppt/slideLayouts/_rels/slideLayout344.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12.xml"/><Relationship Id="rId6" Type="http://schemas.microsoft.com/office/2007/relationships/hdphoto" Target="../media/hdphoto3.wdp"/><Relationship Id="rId5" Type="http://schemas.openxmlformats.org/officeDocument/2006/relationships/image" Target="../media/image56.png"/><Relationship Id="rId4" Type="http://schemas.microsoft.com/office/2007/relationships/hdphoto" Target="../media/hdphoto8.wdp"/></Relationships>
</file>

<file path=ppt/slideLayouts/_rels/slideLayout3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12.xml"/><Relationship Id="rId5" Type="http://schemas.openxmlformats.org/officeDocument/2006/relationships/image" Target="../media/image24.png"/><Relationship Id="rId4" Type="http://schemas.microsoft.com/office/2007/relationships/hdphoto" Target="../media/hdphoto3.wdp"/></Relationships>
</file>

<file path=ppt/slideLayouts/_rels/slideLayout3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12.xml"/><Relationship Id="rId5" Type="http://schemas.openxmlformats.org/officeDocument/2006/relationships/image" Target="../media/image24.png"/><Relationship Id="rId4" Type="http://schemas.microsoft.com/office/2007/relationships/hdphoto" Target="../media/hdphoto3.wdp"/></Relationships>
</file>

<file path=ppt/slideLayouts/_rels/slideLayout3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12.xml"/><Relationship Id="rId5" Type="http://schemas.openxmlformats.org/officeDocument/2006/relationships/image" Target="../media/image24.png"/><Relationship Id="rId4" Type="http://schemas.microsoft.com/office/2007/relationships/hdphoto" Target="../media/hdphoto3.wdp"/></Relationships>
</file>

<file path=ppt/slideLayouts/_rels/slideLayout3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12.xml"/><Relationship Id="rId5" Type="http://schemas.openxmlformats.org/officeDocument/2006/relationships/image" Target="../media/image24.png"/><Relationship Id="rId4" Type="http://schemas.microsoft.com/office/2007/relationships/hdphoto" Target="../media/hdphoto3.wdp"/></Relationships>
</file>

<file path=ppt/slideLayouts/_rels/slideLayout34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12.xml"/><Relationship Id="rId5" Type="http://schemas.openxmlformats.org/officeDocument/2006/relationships/image" Target="../media/image24.png"/><Relationship Id="rId4" Type="http://schemas.microsoft.com/office/2007/relationships/hdphoto" Target="../media/hdphoto3.wdp"/></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35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Master" Target="../slideMasters/slideMaster12.xml"/><Relationship Id="rId5" Type="http://schemas.openxmlformats.org/officeDocument/2006/relationships/image" Target="../media/image24.png"/><Relationship Id="rId4" Type="http://schemas.microsoft.com/office/2007/relationships/hdphoto" Target="../media/hdphoto3.wdp"/></Relationships>
</file>

<file path=ppt/slideLayouts/_rels/slideLayout35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12.xml"/><Relationship Id="rId4" Type="http://schemas.openxmlformats.org/officeDocument/2006/relationships/image" Target="../media/image24.png"/></Relationships>
</file>

<file path=ppt/slideLayouts/_rels/slideLayout35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6.png"/><Relationship Id="rId1" Type="http://schemas.openxmlformats.org/officeDocument/2006/relationships/slideMaster" Target="../slideMasters/slideMaster12.xml"/><Relationship Id="rId5" Type="http://schemas.openxmlformats.org/officeDocument/2006/relationships/image" Target="../media/image24.png"/><Relationship Id="rId4" Type="http://schemas.microsoft.com/office/2007/relationships/hdphoto" Target="../media/hdphoto1.wdp"/></Relationships>
</file>

<file path=ppt/slideLayouts/_rels/slideLayout35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1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24.png"/></Relationships>
</file>

<file path=ppt/slideLayouts/_rels/slideLayout35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12.xml"/><Relationship Id="rId6" Type="http://schemas.openxmlformats.org/officeDocument/2006/relationships/image" Target="../media/image33.jpe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24.png"/></Relationships>
</file>

<file path=ppt/slideLayouts/_rels/slideLayout35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4.png"/><Relationship Id="rId2" Type="http://schemas.openxmlformats.org/officeDocument/2006/relationships/image" Target="../media/image55.jpeg"/><Relationship Id="rId1" Type="http://schemas.openxmlformats.org/officeDocument/2006/relationships/slideMaster" Target="../slideMasters/slideMaster12.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16.png"/></Relationships>
</file>

<file path=ppt/slideLayouts/_rels/slideLayout35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12.xml"/><Relationship Id="rId4" Type="http://schemas.openxmlformats.org/officeDocument/2006/relationships/image" Target="../media/image24.png"/></Relationships>
</file>

<file path=ppt/slideLayouts/_rels/slideLayout35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12.xml"/><Relationship Id="rId4" Type="http://schemas.openxmlformats.org/officeDocument/2006/relationships/image" Target="../media/image24.png"/></Relationships>
</file>

<file path=ppt/slideLayouts/_rels/slideLayout35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12.xml"/><Relationship Id="rId4" Type="http://schemas.openxmlformats.org/officeDocument/2006/relationships/image" Target="../media/image24.png"/></Relationships>
</file>

<file path=ppt/slideLayouts/_rels/slideLayout35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12.xml"/><Relationship Id="rId4" Type="http://schemas.openxmlformats.org/officeDocument/2006/relationships/image" Target="../media/image2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Layouts/_rels/slideLayout36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12.xml"/><Relationship Id="rId4" Type="http://schemas.openxmlformats.org/officeDocument/2006/relationships/image" Target="../media/image24.png"/></Relationships>
</file>

<file path=ppt/slideLayouts/_rels/slideLayout36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Master" Target="../slideMasters/slideMaster12.xml"/><Relationship Id="rId4" Type="http://schemas.openxmlformats.org/officeDocument/2006/relationships/image" Target="../media/image24.png"/></Relationships>
</file>

<file path=ppt/slideLayouts/_rels/slideLayout36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0.jpeg"/><Relationship Id="rId1" Type="http://schemas.openxmlformats.org/officeDocument/2006/relationships/slideMaster" Target="../slideMasters/slideMaster12.xml"/><Relationship Id="rId5" Type="http://schemas.openxmlformats.org/officeDocument/2006/relationships/image" Target="../media/image24.png"/><Relationship Id="rId4" Type="http://schemas.openxmlformats.org/officeDocument/2006/relationships/image" Target="../media/image3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38.png"/><Relationship Id="rId4" Type="http://schemas.openxmlformats.org/officeDocument/2006/relationships/image" Target="../media/image2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24.png"/><Relationship Id="rId4" Type="http://schemas.openxmlformats.org/officeDocument/2006/relationships/image" Target="../media/image40.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24.png"/><Relationship Id="rId4" Type="http://schemas.microsoft.com/office/2007/relationships/hdphoto" Target="../media/hdphoto3.wdp"/></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44.png"/><Relationship Id="rId5" Type="http://schemas.openxmlformats.org/officeDocument/2006/relationships/image" Target="../media/image24.png"/><Relationship Id="rId4" Type="http://schemas.openxmlformats.org/officeDocument/2006/relationships/image" Target="../media/image43.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24.png"/><Relationship Id="rId4" Type="http://schemas.openxmlformats.org/officeDocument/2006/relationships/image" Target="../media/image44.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48.png"/><Relationship Id="rId5" Type="http://schemas.openxmlformats.org/officeDocument/2006/relationships/image" Target="../media/image24.png"/><Relationship Id="rId4" Type="http://schemas.openxmlformats.org/officeDocument/2006/relationships/image" Target="../media/image47.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49.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5.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38.png"/><Relationship Id="rId4" Type="http://schemas.openxmlformats.org/officeDocument/2006/relationships/image" Target="../media/image24.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24.png"/><Relationship Id="rId4" Type="http://schemas.openxmlformats.org/officeDocument/2006/relationships/image" Target="../media/image50.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33.jpeg"/><Relationship Id="rId5" Type="http://schemas.openxmlformats.org/officeDocument/2006/relationships/image" Target="../media/image31.png"/><Relationship Id="rId4" Type="http://schemas.openxmlformats.org/officeDocument/2006/relationships/image" Target="../media/image30.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3.jpeg"/><Relationship Id="rId1" Type="http://schemas.openxmlformats.org/officeDocument/2006/relationships/slideMaster" Target="../slideMasters/slideMaster2.xml"/><Relationship Id="rId6" Type="http://schemas.openxmlformats.org/officeDocument/2006/relationships/image" Target="../media/image24.png"/><Relationship Id="rId5" Type="http://schemas.openxmlformats.org/officeDocument/2006/relationships/image" Target="../media/image52.png"/><Relationship Id="rId4" Type="http://schemas.openxmlformats.org/officeDocument/2006/relationships/image" Target="../media/image16.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54.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3.xml"/><Relationship Id="rId6" Type="http://schemas.openxmlformats.org/officeDocument/2006/relationships/image" Target="../media/image44.png"/><Relationship Id="rId5" Type="http://schemas.openxmlformats.org/officeDocument/2006/relationships/image" Target="../media/image24.png"/><Relationship Id="rId4" Type="http://schemas.openxmlformats.org/officeDocument/2006/relationships/image" Target="../media/image43.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6.png"/><Relationship Id="rId1" Type="http://schemas.openxmlformats.org/officeDocument/2006/relationships/slideMaster" Target="../slideMasters/slideMaster3.xml"/><Relationship Id="rId5" Type="http://schemas.openxmlformats.org/officeDocument/2006/relationships/image" Target="../media/image24.png"/><Relationship Id="rId4" Type="http://schemas.openxmlformats.org/officeDocument/2006/relationships/image" Target="../media/image44.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6.png"/><Relationship Id="rId1" Type="http://schemas.openxmlformats.org/officeDocument/2006/relationships/slideMaster" Target="../slideMasters/slideMaster3.xml"/><Relationship Id="rId6" Type="http://schemas.openxmlformats.org/officeDocument/2006/relationships/image" Target="../media/image48.png"/><Relationship Id="rId5" Type="http://schemas.openxmlformats.org/officeDocument/2006/relationships/image" Target="../media/image24.png"/><Relationship Id="rId4" Type="http://schemas.openxmlformats.org/officeDocument/2006/relationships/image" Target="../media/image47.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49.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5.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Master" Target="../slideMasters/slideMaster3.xml"/><Relationship Id="rId5" Type="http://schemas.openxmlformats.org/officeDocument/2006/relationships/image" Target="../media/image38.png"/><Relationship Id="rId4" Type="http://schemas.openxmlformats.org/officeDocument/2006/relationships/image" Target="../media/image24.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4.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6.png"/><Relationship Id="rId1" Type="http://schemas.openxmlformats.org/officeDocument/2006/relationships/slideMaster" Target="../slideMasters/slideMaster3.xml"/><Relationship Id="rId5" Type="http://schemas.openxmlformats.org/officeDocument/2006/relationships/image" Target="../media/image24.png"/><Relationship Id="rId4" Type="http://schemas.openxmlformats.org/officeDocument/2006/relationships/image" Target="../media/image50.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4.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4.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4.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4.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4.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4.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4.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Master" Target="../slideMasters/slideMaster3.xml"/><Relationship Id="rId6" Type="http://schemas.openxmlformats.org/officeDocument/2006/relationships/image" Target="../media/image33.jpeg"/><Relationship Id="rId5" Type="http://schemas.openxmlformats.org/officeDocument/2006/relationships/image" Target="../media/image31.png"/><Relationship Id="rId4" Type="http://schemas.openxmlformats.org/officeDocument/2006/relationships/image" Target="../media/image30.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5.jpeg"/><Relationship Id="rId1" Type="http://schemas.openxmlformats.org/officeDocument/2006/relationships/slideMaster" Target="../slideMasters/slideMaster3.xml"/><Relationship Id="rId6" Type="http://schemas.openxmlformats.org/officeDocument/2006/relationships/image" Target="../media/image24.png"/><Relationship Id="rId5" Type="http://schemas.openxmlformats.org/officeDocument/2006/relationships/image" Target="../media/image52.png"/><Relationship Id="rId4" Type="http://schemas.openxmlformats.org/officeDocument/2006/relationships/image" Target="../media/image16.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7" name="Rectángulo 6"/>
          <p:cNvSpPr/>
          <p:nvPr userDrawn="1"/>
        </p:nvSpPr>
        <p:spPr>
          <a:xfrm>
            <a:off x="0" y="6402218"/>
            <a:ext cx="12192000" cy="455782"/>
          </a:xfrm>
          <a:prstGeom prst="rect">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2470608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Diseño personalizado">
    <p:spTree>
      <p:nvGrpSpPr>
        <p:cNvPr id="1" name=""/>
        <p:cNvGrpSpPr/>
        <p:nvPr/>
      </p:nvGrpSpPr>
      <p:grpSpPr>
        <a:xfrm>
          <a:off x="0" y="0"/>
          <a:ext cx="0" cy="0"/>
          <a:chOff x="0" y="0"/>
          <a:chExt cx="0" cy="0"/>
        </a:xfrm>
      </p:grpSpPr>
      <p:pic>
        <p:nvPicPr>
          <p:cNvPr id="6" name="Imagen 5"/>
          <p:cNvPicPr>
            <a:picLocks noChangeAspect="1"/>
          </p:cNvPicPr>
          <p:nvPr userDrawn="1"/>
        </p:nvPicPr>
        <p:blipFill rotWithShape="1">
          <a:blip r:embed="rId2" cstate="print">
            <a:extLst>
              <a:ext uri="{28A0092B-C50C-407E-A947-70E740481C1C}">
                <a14:useLocalDpi xmlns:a14="http://schemas.microsoft.com/office/drawing/2010/main" val="0"/>
              </a:ext>
            </a:extLst>
          </a:blip>
          <a:srcRect l="498" t="35641" r="430" b="54111"/>
          <a:stretch/>
        </p:blipFill>
        <p:spPr>
          <a:xfrm>
            <a:off x="0" y="0"/>
            <a:ext cx="12192000" cy="709700"/>
          </a:xfrm>
          <a:prstGeom prst="rect">
            <a:avLst/>
          </a:prstGeom>
        </p:spPr>
      </p:pic>
      <p:pic>
        <p:nvPicPr>
          <p:cNvPr id="7" name="Imagen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V="1">
            <a:off x="-12357" y="6815347"/>
            <a:ext cx="12240000" cy="82642"/>
          </a:xfrm>
          <a:prstGeom prst="rect">
            <a:avLst/>
          </a:prstGeom>
        </p:spPr>
      </p:pic>
      <p:grpSp>
        <p:nvGrpSpPr>
          <p:cNvPr id="4" name="Agrupar 3"/>
          <p:cNvGrpSpPr/>
          <p:nvPr userDrawn="1"/>
        </p:nvGrpSpPr>
        <p:grpSpPr>
          <a:xfrm>
            <a:off x="3671200" y="136383"/>
            <a:ext cx="422710" cy="422710"/>
            <a:chOff x="4065603" y="191601"/>
            <a:chExt cx="422710" cy="422710"/>
          </a:xfrm>
        </p:grpSpPr>
        <p:sp>
          <p:nvSpPr>
            <p:cNvPr id="5" name="Elipse 4"/>
            <p:cNvSpPr/>
            <p:nvPr userDrawn="1"/>
          </p:nvSpPr>
          <p:spPr>
            <a:xfrm>
              <a:off x="4086021" y="214536"/>
              <a:ext cx="384984" cy="384984"/>
            </a:xfrm>
            <a:prstGeom prst="ellipse">
              <a:avLst/>
            </a:prstGeom>
            <a:solidFill>
              <a:srgbClr val="1C3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descr="Recurso 15.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603" y="191601"/>
              <a:ext cx="422710" cy="422710"/>
            </a:xfrm>
            <a:prstGeom prst="rect">
              <a:avLst/>
            </a:prstGeom>
          </p:spPr>
        </p:pic>
      </p:grpSp>
    </p:spTree>
    <p:extLst>
      <p:ext uri="{BB962C8B-B14F-4D97-AF65-F5344CB8AC3E}">
        <p14:creationId xmlns:p14="http://schemas.microsoft.com/office/powerpoint/2010/main" val="190002735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F3D4DD0-9430-A8B5-2B2D-723F1376B3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B6DCEBD-6ADC-1D6C-BD1B-BA07EB3D80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AD1E84B0-7F17-EFB8-C3AE-38FA465E51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58B01904-8AF4-0DCD-3A5D-57238E6F62D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A3DF7FA-0AB6-489B-A4A7-E3FFB3B9F77D}" type="datetimeFigureOut">
              <a:rPr lang="es-CO"/>
              <a:pPr>
                <a:defRPr/>
              </a:pPr>
              <a:t>12/11/2025</a:t>
            </a:fld>
            <a:endParaRPr lang="es-CO"/>
          </a:p>
        </p:txBody>
      </p:sp>
      <p:sp>
        <p:nvSpPr>
          <p:cNvPr id="6" name="Marcador de pie de página 3">
            <a:extLst>
              <a:ext uri="{FF2B5EF4-FFF2-40B4-BE49-F238E27FC236}">
                <a16:creationId xmlns:a16="http://schemas.microsoft.com/office/drawing/2014/main" id="{4B6FEEC5-4552-854F-35B7-82B3B680CC72}"/>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4802638F-7729-7879-8F79-4940CC009AA9}"/>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A0D43A3-7DD8-498C-856E-B5AD6673A26D}" type="slidenum">
              <a:rPr lang="es-CO"/>
              <a:pPr>
                <a:defRPr/>
              </a:pPr>
              <a:t>‹Nº›</a:t>
            </a:fld>
            <a:endParaRPr lang="es-CO"/>
          </a:p>
        </p:txBody>
      </p:sp>
    </p:spTree>
    <p:extLst>
      <p:ext uri="{BB962C8B-B14F-4D97-AF65-F5344CB8AC3E}">
        <p14:creationId xmlns:p14="http://schemas.microsoft.com/office/powerpoint/2010/main" val="395255371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A4CA99FD-9877-846C-E683-5DD7CEC1F35C}"/>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481CF2BF-3A3C-B393-103A-8014E2288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6A728CA-3CCB-82A9-B0C1-B464402184B5}"/>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dirty="0">
                <a:solidFill>
                  <a:srgbClr val="FFFFFF"/>
                </a:solidFill>
                <a:latin typeface="Helvetica Neue" charset="0"/>
                <a:cs typeface="Helvetica Neue" charset="0"/>
                <a:sym typeface="Helvetica Neue" charset="0"/>
              </a:rPr>
              <a:t>www.ideam.gov.co</a:t>
            </a:r>
            <a:endParaRPr lang="es-CO" altLang="es-CO" dirty="0"/>
          </a:p>
        </p:txBody>
      </p:sp>
      <p:pic>
        <p:nvPicPr>
          <p:cNvPr id="5" name="Google Shape;208;p65" descr="Forma&#10;&#10;Descripción generada automáticamente con confianza baja">
            <a:extLst>
              <a:ext uri="{FF2B5EF4-FFF2-40B4-BE49-F238E27FC236}">
                <a16:creationId xmlns:a16="http://schemas.microsoft.com/office/drawing/2014/main" id="{90927D69-716D-1163-02C3-F0E2D7AC9D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6924A20E-C6E2-2FF9-7096-B13C9DE184D6}"/>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dirty="0">
                <a:solidFill>
                  <a:srgbClr val="FFFFFF"/>
                </a:solidFill>
                <a:latin typeface="Verdana" panose="020B0604030504040204" pitchFamily="34" charset="0"/>
                <a:sym typeface="Verdana" panose="020B0604030504040204" pitchFamily="34" charset="0"/>
              </a:rPr>
              <a:t>Área Hidrográfica del Magdalena – Cauca</a:t>
            </a:r>
            <a:endParaRPr lang="es-CO" altLang="es-CO" dirty="0"/>
          </a:p>
          <a:p>
            <a:pPr algn="ctr" eaLnBrk="1" fontAlgn="auto" hangingPunct="1">
              <a:spcBef>
                <a:spcPts val="0"/>
              </a:spcBef>
              <a:spcAft>
                <a:spcPts val="0"/>
              </a:spcAft>
              <a:defRPr/>
            </a:pPr>
            <a:r>
              <a:rPr lang="es-CO" altLang="es-CO" sz="1600" b="1" dirty="0">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344C4CE-857B-2422-806E-6B41BF1892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181040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7409390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8173723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precipitación</a:t>
            </a:r>
            <a:r>
              <a:rPr lang="es-ES" sz="1400" b="1" baseline="0">
                <a:solidFill>
                  <a:schemeClr val="bg1"/>
                </a:solidFill>
                <a:latin typeface="Verdana" panose="020B0604030504040204" pitchFamily="34" charset="0"/>
                <a:ea typeface="Verdana" panose="020B0604030504040204" pitchFamily="34" charset="0"/>
              </a:rPr>
              <a:t> </a:t>
            </a:r>
            <a:r>
              <a:rPr lang="es-ES" sz="1400" b="1" baseline="0" dirty="0">
                <a:solidFill>
                  <a:schemeClr val="bg1"/>
                </a:solidFill>
                <a:latin typeface="Verdana" panose="020B0604030504040204" pitchFamily="34" charset="0"/>
                <a:ea typeface="Verdana" panose="020B0604030504040204" pitchFamily="34" charset="0"/>
              </a:rPr>
              <a:t>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364161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334547642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a:solidFill>
                  <a:schemeClr val="bg1"/>
                </a:solidFill>
                <a:latin typeface="Verdana" panose="020B0604030504040204" pitchFamily="34" charset="0"/>
                <a:ea typeface="Verdana" panose="020B0604030504040204" pitchFamily="34" charset="0"/>
              </a:rPr>
              <a:t>Altos valores de radiación </a:t>
            </a:r>
            <a:r>
              <a:rPr lang="es-ES" sz="1600" b="1" dirty="0">
                <a:solidFill>
                  <a:schemeClr val="bg1"/>
                </a:solidFill>
                <a:latin typeface="Verdana" panose="020B0604030504040204" pitchFamily="34" charset="0"/>
                <a:ea typeface="Verdana" panose="020B0604030504040204" pitchFamily="34" charset="0"/>
              </a:rPr>
              <a:t>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41223079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338979306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96273" y="-2367826"/>
            <a:ext cx="510532" cy="5703082"/>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63907" y="215761"/>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Cauca)</a:t>
            </a:r>
            <a:endParaRPr lang="es-MX" sz="1400" b="1" dirty="0">
              <a:solidFill>
                <a:schemeClr val="bg1"/>
              </a:solidFill>
              <a:latin typeface="Verdana" panose="020B0604030504040204" pitchFamily="34" charset="0"/>
              <a:ea typeface="Verdana" panose="020B0604030504040204" pitchFamily="34" charset="0"/>
            </a:endParaRPr>
          </a:p>
        </p:txBody>
      </p:sp>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pic>
        <p:nvPicPr>
          <p:cNvPr id="2" name="Imagen 1">
            <a:extLst>
              <a:ext uri="{FF2B5EF4-FFF2-40B4-BE49-F238E27FC236}">
                <a16:creationId xmlns:a16="http://schemas.microsoft.com/office/drawing/2014/main" id="{91BEBBCA-A112-487C-C3ED-90F4D0B214D2}"/>
              </a:ext>
            </a:extLst>
          </p:cNvPr>
          <p:cNvPicPr>
            <a:picLocks noChangeAspect="1"/>
          </p:cNvPicPr>
          <p:nvPr userDrawn="1"/>
        </p:nvPicPr>
        <p:blipFill>
          <a:blip r:embed="rId4" cstate="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Tree>
    <p:extLst>
      <p:ext uri="{BB962C8B-B14F-4D97-AF65-F5344CB8AC3E}">
        <p14:creationId xmlns:p14="http://schemas.microsoft.com/office/powerpoint/2010/main" val="389636163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23242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Diseño personalizado">
    <p:spTree>
      <p:nvGrpSpPr>
        <p:cNvPr id="1" name=""/>
        <p:cNvGrpSpPr/>
        <p:nvPr/>
      </p:nvGrpSpPr>
      <p:grpSpPr>
        <a:xfrm>
          <a:off x="0" y="0"/>
          <a:ext cx="0" cy="0"/>
          <a:chOff x="0" y="0"/>
          <a:chExt cx="0" cy="0"/>
        </a:xfrm>
      </p:grpSpPr>
      <p:pic>
        <p:nvPicPr>
          <p:cNvPr id="6" name="Imagen 5"/>
          <p:cNvPicPr>
            <a:picLocks noChangeAspect="1"/>
          </p:cNvPicPr>
          <p:nvPr userDrawn="1"/>
        </p:nvPicPr>
        <p:blipFill rotWithShape="1">
          <a:blip r:embed="rId2" cstate="print">
            <a:extLst>
              <a:ext uri="{28A0092B-C50C-407E-A947-70E740481C1C}">
                <a14:useLocalDpi xmlns:a14="http://schemas.microsoft.com/office/drawing/2010/main" val="0"/>
              </a:ext>
            </a:extLst>
          </a:blip>
          <a:srcRect l="499" t="35488" r="345" b="54219"/>
          <a:stretch/>
        </p:blipFill>
        <p:spPr>
          <a:xfrm>
            <a:off x="0" y="0"/>
            <a:ext cx="12192000" cy="712175"/>
          </a:xfrm>
          <a:prstGeom prst="rect">
            <a:avLst/>
          </a:prstGeom>
        </p:spPr>
      </p:pic>
      <p:pic>
        <p:nvPicPr>
          <p:cNvPr id="7" name="Imagen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V="1">
            <a:off x="-12357" y="6815347"/>
            <a:ext cx="12240000" cy="82642"/>
          </a:xfrm>
          <a:prstGeom prst="rect">
            <a:avLst/>
          </a:prstGeom>
        </p:spPr>
      </p:pic>
      <p:grpSp>
        <p:nvGrpSpPr>
          <p:cNvPr id="4" name="Agrupar 3"/>
          <p:cNvGrpSpPr/>
          <p:nvPr userDrawn="1"/>
        </p:nvGrpSpPr>
        <p:grpSpPr>
          <a:xfrm>
            <a:off x="3584431" y="128495"/>
            <a:ext cx="422710" cy="422710"/>
            <a:chOff x="4065603" y="191601"/>
            <a:chExt cx="422710" cy="422710"/>
          </a:xfrm>
        </p:grpSpPr>
        <p:sp>
          <p:nvSpPr>
            <p:cNvPr id="5" name="Elipse 4"/>
            <p:cNvSpPr/>
            <p:nvPr userDrawn="1"/>
          </p:nvSpPr>
          <p:spPr>
            <a:xfrm>
              <a:off x="4086021" y="214536"/>
              <a:ext cx="384984" cy="384984"/>
            </a:xfrm>
            <a:prstGeom prst="ellipse">
              <a:avLst/>
            </a:prstGeom>
            <a:solidFill>
              <a:srgbClr val="1C3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descr="Recurso 15.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603" y="191601"/>
              <a:ext cx="422710" cy="422710"/>
            </a:xfrm>
            <a:prstGeom prst="rect">
              <a:avLst/>
            </a:prstGeom>
          </p:spPr>
        </p:pic>
      </p:grpSp>
    </p:spTree>
    <p:extLst>
      <p:ext uri="{BB962C8B-B14F-4D97-AF65-F5344CB8AC3E}">
        <p14:creationId xmlns:p14="http://schemas.microsoft.com/office/powerpoint/2010/main" val="86513729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8469910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7132946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5473824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9328120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8511924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2099789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660243" y="-2431797"/>
            <a:ext cx="547653" cy="5868145"/>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782559" y="228448"/>
            <a:ext cx="5236501" cy="338554"/>
          </a:xfrm>
          <a:prstGeom prst="rect">
            <a:avLst/>
          </a:prstGeom>
          <a:noFill/>
        </p:spPr>
        <p:txBody>
          <a:bodyPr wrap="square" rtlCol="0">
            <a:spAutoFit/>
          </a:bodyPr>
          <a:lstStyle/>
          <a:p>
            <a:pPr algn="l"/>
            <a:r>
              <a:rPr lang="es-ES" sz="1600" b="1" dirty="0">
                <a:solidFill>
                  <a:schemeClr val="bg1"/>
                </a:solidFill>
                <a:latin typeface="Verdana" panose="020B0604030504040204" pitchFamily="34" charset="0"/>
                <a:ea typeface="Verdana" panose="020B0604030504040204" pitchFamily="34" charset="0"/>
              </a:rPr>
              <a:t>Área Hidrográfica del Amazonas</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3607617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4119482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46140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t>
            </a:r>
            <a:r>
              <a:rPr lang="es-CO" sz="900">
                <a:solidFill>
                  <a:schemeClr val="tx1">
                    <a:lumMod val="50000"/>
                    <a:lumOff val="50000"/>
                  </a:schemeClr>
                </a:solidFill>
                <a:latin typeface="Verdana" panose="020B0604030504040204" pitchFamily="34" charset="0"/>
                <a:ea typeface="Verdana" panose="020B0604030504040204" pitchFamily="34" charset="0"/>
              </a:rPr>
              <a:t>Altura significativa de la </a:t>
            </a:r>
            <a:r>
              <a:rPr lang="es-CO" sz="900" dirty="0">
                <a:solidFill>
                  <a:schemeClr val="tx1">
                    <a:lumMod val="50000"/>
                    <a:lumOff val="50000"/>
                  </a:schemeClr>
                </a:solidFill>
                <a:latin typeface="Verdana" panose="020B0604030504040204" pitchFamily="34" charset="0"/>
                <a:ea typeface="Verdana" panose="020B0604030504040204" pitchFamily="34" charset="0"/>
              </a:rPr>
              <a:t>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a:solidFill>
                  <a:schemeClr val="tx1">
                    <a:lumMod val="50000"/>
                    <a:lumOff val="50000"/>
                  </a:schemeClr>
                </a:solidFill>
                <a:latin typeface="Verdana" panose="020B0604030504040204" pitchFamily="34" charset="0"/>
                <a:ea typeface="Verdana" panose="020B0604030504040204" pitchFamily="34" charset="0"/>
              </a:rPr>
              <a:t>Probabilidad de lluvias </a:t>
            </a:r>
            <a:r>
              <a:rPr lang="es-CO" sz="700" b="0" dirty="0">
                <a:solidFill>
                  <a:schemeClr val="tx1">
                    <a:lumMod val="50000"/>
                    <a:lumOff val="50000"/>
                  </a:schemeClr>
                </a:solidFill>
                <a:latin typeface="Verdana" panose="020B0604030504040204" pitchFamily="34" charset="0"/>
                <a:ea typeface="Verdana" panose="020B0604030504040204" pitchFamily="34" charset="0"/>
              </a:rPr>
              <a:t>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a:t>
            </a:r>
            <a:r>
              <a:rPr lang="es-CO" sz="700" b="0" baseline="0">
                <a:solidFill>
                  <a:schemeClr val="tx1">
                    <a:lumMod val="50000"/>
                    <a:lumOff val="50000"/>
                  </a:schemeClr>
                </a:solidFill>
                <a:latin typeface="Verdana" panose="020B0604030504040204" pitchFamily="34" charset="0"/>
                <a:ea typeface="Verdana" panose="020B0604030504040204" pitchFamily="34" charset="0"/>
              </a:rPr>
              <a:t>con posibilidad de tormentas </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eléctricas </a:t>
            </a:r>
            <a:r>
              <a:rPr lang="es-CO" sz="700" b="0" baseline="0">
                <a:solidFill>
                  <a:schemeClr val="tx1">
                    <a:lumMod val="50000"/>
                    <a:lumOff val="50000"/>
                  </a:schemeClr>
                </a:solidFill>
                <a:latin typeface="Verdana" panose="020B0604030504040204" pitchFamily="34" charset="0"/>
                <a:ea typeface="Verdana" panose="020B0604030504040204" pitchFamily="34" charset="0"/>
              </a:rPr>
              <a:t>y rachas de viento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a:t>
            </a:r>
            <a:r>
              <a:rPr lang="es-CO" sz="700" kern="1200">
                <a:solidFill>
                  <a:schemeClr val="tx1">
                    <a:lumMod val="50000"/>
                    <a:lumOff val="50000"/>
                  </a:schemeClr>
                </a:solidFill>
                <a:latin typeface="Verdana" panose="020B0604030504040204" pitchFamily="34" charset="0"/>
                <a:ea typeface="Verdana" panose="020B0604030504040204" pitchFamily="34" charset="0"/>
              </a:rPr>
              <a:t>las embarcaciones de poco </a:t>
            </a:r>
            <a:r>
              <a:rPr lang="es-CO" sz="700" kern="1200" dirty="0">
                <a:solidFill>
                  <a:schemeClr val="tx1">
                    <a:lumMod val="50000"/>
                    <a:lumOff val="50000"/>
                  </a:schemeClr>
                </a:solidFill>
                <a:latin typeface="Verdana" panose="020B0604030504040204" pitchFamily="34" charset="0"/>
                <a:ea typeface="Verdana" panose="020B0604030504040204" pitchFamily="34" charset="0"/>
              </a:rPr>
              <a:t>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a:t>
            </a:r>
            <a:r>
              <a:rPr lang="es-CO" sz="700" kern="1200" baseline="0">
                <a:solidFill>
                  <a:schemeClr val="tx1">
                    <a:lumMod val="50000"/>
                    <a:lumOff val="50000"/>
                  </a:schemeClr>
                </a:solidFill>
                <a:latin typeface="Verdana" panose="020B0604030504040204" pitchFamily="34" charset="0"/>
                <a:ea typeface="Verdana" panose="020B0604030504040204" pitchFamily="34" charset="0"/>
              </a:rPr>
              <a:t>las Capitanías de puerto antes de zarpar en zonas de inminente </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a:t>
            </a:r>
            <a:r>
              <a:rPr lang="es-CO" sz="700" kern="1200" baseline="0">
                <a:solidFill>
                  <a:schemeClr val="tx1">
                    <a:lumMod val="50000"/>
                    <a:lumOff val="50000"/>
                  </a:schemeClr>
                </a:solidFill>
                <a:latin typeface="Verdana" panose="020B0604030504040204" pitchFamily="34" charset="0"/>
                <a:ea typeface="Verdana" panose="020B0604030504040204" pitchFamily="34" charset="0"/>
              </a:rPr>
              <a:t>la evolución de las </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condiciones meteorológicas y a </a:t>
            </a:r>
            <a:r>
              <a:rPr lang="es-CO" sz="700" kern="1200" baseline="0">
                <a:solidFill>
                  <a:schemeClr val="tx1">
                    <a:lumMod val="50000"/>
                    <a:lumOff val="50000"/>
                  </a:schemeClr>
                </a:solidFill>
                <a:latin typeface="Verdana" panose="020B0604030504040204" pitchFamily="34" charset="0"/>
                <a:ea typeface="Verdana" panose="020B0604030504040204" pitchFamily="34" charset="0"/>
              </a:rPr>
              <a:t>los avisos de las </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a:t>
            </a:r>
            <a:r>
              <a:rPr lang="es-CO" sz="700" b="0">
                <a:solidFill>
                  <a:schemeClr val="tx1">
                    <a:lumMod val="50000"/>
                    <a:lumOff val="50000"/>
                  </a:schemeClr>
                </a:solidFill>
                <a:latin typeface="Verdana" panose="020B0604030504040204" pitchFamily="34" charset="0"/>
                <a:ea typeface="Verdana" panose="020B0604030504040204" pitchFamily="34" charset="0"/>
              </a:rPr>
              <a:t>el intervalo de tiempo</a:t>
            </a:r>
            <a:r>
              <a:rPr lang="es-CO" sz="700" b="0" baseline="0">
                <a:solidFill>
                  <a:schemeClr val="tx1">
                    <a:lumMod val="50000"/>
                    <a:lumOff val="50000"/>
                  </a:schemeClr>
                </a:solidFill>
                <a:latin typeface="Verdana" panose="020B0604030504040204" pitchFamily="34" charset="0"/>
                <a:ea typeface="Verdana" panose="020B0604030504040204" pitchFamily="34" charset="0"/>
              </a:rPr>
              <a:t> </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a:t>
            </a:r>
            <a:r>
              <a:rPr lang="es-CO" sz="700" b="0">
                <a:solidFill>
                  <a:schemeClr val="tx1">
                    <a:lumMod val="50000"/>
                    <a:lumOff val="50000"/>
                  </a:schemeClr>
                </a:solidFill>
                <a:latin typeface="Verdana" panose="020B0604030504040204" pitchFamily="34" charset="0"/>
                <a:ea typeface="Verdana" panose="020B0604030504040204" pitchFamily="34" charset="0"/>
              </a:rPr>
              <a:t>por encima de lo </a:t>
            </a:r>
            <a:r>
              <a:rPr lang="es-CO" sz="700" b="0" dirty="0">
                <a:solidFill>
                  <a:schemeClr val="tx1">
                    <a:lumMod val="50000"/>
                    <a:lumOff val="50000"/>
                  </a:schemeClr>
                </a:solidFill>
                <a:latin typeface="Verdana" panose="020B0604030504040204" pitchFamily="34" charset="0"/>
                <a:ea typeface="Verdana" panose="020B0604030504040204" pitchFamily="34" charset="0"/>
              </a:rPr>
              <a:t>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a:t>
            </a:r>
            <a:r>
              <a:rPr lang="es-CO" sz="700" baseline="0">
                <a:solidFill>
                  <a:schemeClr val="tx1">
                    <a:lumMod val="50000"/>
                    <a:lumOff val="50000"/>
                  </a:schemeClr>
                </a:solidFill>
                <a:latin typeface="Verdana" panose="020B0604030504040204" pitchFamily="34" charset="0"/>
                <a:ea typeface="Verdana" panose="020B0604030504040204" pitchFamily="34" charset="0"/>
              </a:rPr>
              <a:t>las indicaciones de las </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a:t>
            </a:r>
            <a:r>
              <a:rPr lang="es-CO" sz="700" baseline="0">
                <a:solidFill>
                  <a:schemeClr val="tx1">
                    <a:lumMod val="50000"/>
                    <a:lumOff val="50000"/>
                  </a:schemeClr>
                </a:solidFill>
                <a:latin typeface="Verdana" panose="020B0604030504040204" pitchFamily="34" charset="0"/>
                <a:ea typeface="Verdana" panose="020B0604030504040204" pitchFamily="34" charset="0"/>
              </a:rPr>
              <a:t>las embarcaciones de poco </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calado, consultar con </a:t>
            </a:r>
            <a:r>
              <a:rPr lang="es-CO" sz="700" baseline="0">
                <a:solidFill>
                  <a:schemeClr val="tx1">
                    <a:lumMod val="50000"/>
                    <a:lumOff val="50000"/>
                  </a:schemeClr>
                </a:solidFill>
                <a:latin typeface="Verdana" panose="020B0604030504040204" pitchFamily="34" charset="0"/>
                <a:ea typeface="Verdana" panose="020B0604030504040204" pitchFamily="34" charset="0"/>
              </a:rPr>
              <a:t>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t>
            </a:r>
            <a:r>
              <a:rPr kumimoji="0" lang="es-ES" sz="600" b="0" i="0" u="none" strike="noStrike" kern="1200" cap="none" spc="0" normalizeH="0" baseline="0" noProof="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altura significativa de la </a:t>
            </a: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ola, representa la media del tercio </a:t>
            </a:r>
            <a:r>
              <a:rPr kumimoji="0" lang="es-ES" sz="600" b="0" i="0" u="none" strike="noStrike" kern="1200" cap="none" spc="0" normalizeH="0" baseline="0" noProof="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más alto de las </a:t>
            </a: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olas, por lo cual la altura máxima posible puede ser incluso superior </a:t>
            </a:r>
            <a:r>
              <a:rPr kumimoji="0" lang="es-ES" sz="600" b="0" i="0" u="none" strike="noStrike" kern="1200" cap="none" spc="0" normalizeH="0" baseline="0" noProof="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al doble de este </a:t>
            </a: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92860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Encabezado de sección">
    <p:bg>
      <p:bgPr>
        <a:blipFill rotWithShape="1">
          <a:blip r:embed="rId2" cstate="screen">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296442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t>
            </a:r>
            <a:r>
              <a:rPr lang="es-CO" sz="900">
                <a:solidFill>
                  <a:schemeClr val="tx1">
                    <a:lumMod val="50000"/>
                    <a:lumOff val="50000"/>
                  </a:schemeClr>
                </a:solidFill>
                <a:latin typeface="Verdana" panose="020B0604030504040204" pitchFamily="34" charset="0"/>
                <a:ea typeface="Verdana" panose="020B0604030504040204" pitchFamily="34" charset="0"/>
              </a:rPr>
              <a:t>Altura significativa de la </a:t>
            </a:r>
            <a:r>
              <a:rPr lang="es-CO" sz="900" dirty="0">
                <a:solidFill>
                  <a:schemeClr val="tx1">
                    <a:lumMod val="50000"/>
                    <a:lumOff val="50000"/>
                  </a:schemeClr>
                </a:solidFill>
                <a:latin typeface="Verdana" panose="020B0604030504040204" pitchFamily="34" charset="0"/>
                <a:ea typeface="Verdana" panose="020B0604030504040204" pitchFamily="34" charset="0"/>
              </a:rPr>
              <a:t>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a:solidFill>
                  <a:schemeClr val="tx1">
                    <a:lumMod val="50000"/>
                    <a:lumOff val="50000"/>
                  </a:schemeClr>
                </a:solidFill>
                <a:latin typeface="Verdana" panose="020B0604030504040204" pitchFamily="34" charset="0"/>
                <a:ea typeface="Verdana" panose="020B0604030504040204" pitchFamily="34" charset="0"/>
              </a:rPr>
              <a:t>Probabilidad de lluvias </a:t>
            </a:r>
            <a:r>
              <a:rPr lang="es-CO" sz="700" b="0" dirty="0">
                <a:solidFill>
                  <a:schemeClr val="tx1">
                    <a:lumMod val="50000"/>
                    <a:lumOff val="50000"/>
                  </a:schemeClr>
                </a:solidFill>
                <a:latin typeface="Verdana" panose="020B0604030504040204" pitchFamily="34" charset="0"/>
                <a:ea typeface="Verdana" panose="020B0604030504040204" pitchFamily="34" charset="0"/>
              </a:rPr>
              <a:t>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a:t>
            </a:r>
            <a:r>
              <a:rPr lang="es-CO" sz="700" b="0" baseline="0">
                <a:solidFill>
                  <a:schemeClr val="tx1">
                    <a:lumMod val="50000"/>
                    <a:lumOff val="50000"/>
                  </a:schemeClr>
                </a:solidFill>
                <a:latin typeface="Verdana" panose="020B0604030504040204" pitchFamily="34" charset="0"/>
                <a:ea typeface="Verdana" panose="020B0604030504040204" pitchFamily="34" charset="0"/>
              </a:rPr>
              <a:t>con posibilidad de tormentas </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eléctricas </a:t>
            </a:r>
            <a:r>
              <a:rPr lang="es-CO" sz="700" b="0" baseline="0">
                <a:solidFill>
                  <a:schemeClr val="tx1">
                    <a:lumMod val="50000"/>
                    <a:lumOff val="50000"/>
                  </a:schemeClr>
                </a:solidFill>
                <a:latin typeface="Verdana" panose="020B0604030504040204" pitchFamily="34" charset="0"/>
                <a:ea typeface="Verdana" panose="020B0604030504040204" pitchFamily="34" charset="0"/>
              </a:rPr>
              <a:t>y rachas de viento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a:t>
            </a:r>
            <a:r>
              <a:rPr lang="es-CO" sz="700" kern="1200">
                <a:solidFill>
                  <a:schemeClr val="tx1">
                    <a:lumMod val="50000"/>
                    <a:lumOff val="50000"/>
                  </a:schemeClr>
                </a:solidFill>
                <a:latin typeface="Verdana" panose="020B0604030504040204" pitchFamily="34" charset="0"/>
                <a:ea typeface="Verdana" panose="020B0604030504040204" pitchFamily="34" charset="0"/>
              </a:rPr>
              <a:t>las embarcaciones de poco </a:t>
            </a:r>
            <a:r>
              <a:rPr lang="es-CO" sz="700" kern="1200" dirty="0">
                <a:solidFill>
                  <a:schemeClr val="tx1">
                    <a:lumMod val="50000"/>
                    <a:lumOff val="50000"/>
                  </a:schemeClr>
                </a:solidFill>
                <a:latin typeface="Verdana" panose="020B0604030504040204" pitchFamily="34" charset="0"/>
                <a:ea typeface="Verdana" panose="020B0604030504040204" pitchFamily="34" charset="0"/>
              </a:rPr>
              <a:t>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a:t>
            </a:r>
            <a:r>
              <a:rPr lang="es-CO" sz="700" kern="1200" baseline="0">
                <a:solidFill>
                  <a:schemeClr val="tx1">
                    <a:lumMod val="50000"/>
                    <a:lumOff val="50000"/>
                  </a:schemeClr>
                </a:solidFill>
                <a:latin typeface="Verdana" panose="020B0604030504040204" pitchFamily="34" charset="0"/>
                <a:ea typeface="Verdana" panose="020B0604030504040204" pitchFamily="34" charset="0"/>
              </a:rPr>
              <a:t>las Capitanías de puerto antes de zarpar en zonas de inminente </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a:t>
            </a:r>
            <a:r>
              <a:rPr lang="es-CO" sz="700" kern="1200" baseline="0">
                <a:solidFill>
                  <a:schemeClr val="tx1">
                    <a:lumMod val="50000"/>
                    <a:lumOff val="50000"/>
                  </a:schemeClr>
                </a:solidFill>
                <a:latin typeface="Verdana" panose="020B0604030504040204" pitchFamily="34" charset="0"/>
                <a:ea typeface="Verdana" panose="020B0604030504040204" pitchFamily="34" charset="0"/>
              </a:rPr>
              <a:t>la evolución de las </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condiciones meteorológicas y a </a:t>
            </a:r>
            <a:r>
              <a:rPr lang="es-CO" sz="700" kern="1200" baseline="0">
                <a:solidFill>
                  <a:schemeClr val="tx1">
                    <a:lumMod val="50000"/>
                    <a:lumOff val="50000"/>
                  </a:schemeClr>
                </a:solidFill>
                <a:latin typeface="Verdana" panose="020B0604030504040204" pitchFamily="34" charset="0"/>
                <a:ea typeface="Verdana" panose="020B0604030504040204" pitchFamily="34" charset="0"/>
              </a:rPr>
              <a:t>los avisos de las </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a:t>
            </a:r>
            <a:r>
              <a:rPr lang="es-CO" sz="700" b="0">
                <a:solidFill>
                  <a:schemeClr val="tx1">
                    <a:lumMod val="50000"/>
                    <a:lumOff val="50000"/>
                  </a:schemeClr>
                </a:solidFill>
                <a:latin typeface="Verdana" panose="020B0604030504040204" pitchFamily="34" charset="0"/>
                <a:ea typeface="Verdana" panose="020B0604030504040204" pitchFamily="34" charset="0"/>
              </a:rPr>
              <a:t>el intervalo de tiempo</a:t>
            </a:r>
            <a:r>
              <a:rPr lang="es-CO" sz="700" b="0" baseline="0">
                <a:solidFill>
                  <a:schemeClr val="tx1">
                    <a:lumMod val="50000"/>
                    <a:lumOff val="50000"/>
                  </a:schemeClr>
                </a:solidFill>
                <a:latin typeface="Verdana" panose="020B0604030504040204" pitchFamily="34" charset="0"/>
                <a:ea typeface="Verdana" panose="020B0604030504040204" pitchFamily="34" charset="0"/>
              </a:rPr>
              <a:t> </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a:t>
            </a:r>
            <a:r>
              <a:rPr lang="es-CO" sz="700" b="0">
                <a:solidFill>
                  <a:schemeClr val="tx1">
                    <a:lumMod val="50000"/>
                    <a:lumOff val="50000"/>
                  </a:schemeClr>
                </a:solidFill>
                <a:latin typeface="Verdana" panose="020B0604030504040204" pitchFamily="34" charset="0"/>
                <a:ea typeface="Verdana" panose="020B0604030504040204" pitchFamily="34" charset="0"/>
              </a:rPr>
              <a:t>por encima de lo </a:t>
            </a:r>
            <a:r>
              <a:rPr lang="es-CO" sz="700" b="0" dirty="0">
                <a:solidFill>
                  <a:schemeClr val="tx1">
                    <a:lumMod val="50000"/>
                    <a:lumOff val="50000"/>
                  </a:schemeClr>
                </a:solidFill>
                <a:latin typeface="Verdana" panose="020B0604030504040204" pitchFamily="34" charset="0"/>
                <a:ea typeface="Verdana" panose="020B0604030504040204" pitchFamily="34" charset="0"/>
              </a:rPr>
              <a:t>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a:t>
            </a:r>
            <a:r>
              <a:rPr lang="es-CO" sz="700" baseline="0">
                <a:solidFill>
                  <a:schemeClr val="tx1">
                    <a:lumMod val="50000"/>
                    <a:lumOff val="50000"/>
                  </a:schemeClr>
                </a:solidFill>
                <a:latin typeface="Verdana" panose="020B0604030504040204" pitchFamily="34" charset="0"/>
                <a:ea typeface="Verdana" panose="020B0604030504040204" pitchFamily="34" charset="0"/>
              </a:rPr>
              <a:t>las indicaciones de las </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a:t>
            </a:r>
            <a:r>
              <a:rPr lang="es-CO" sz="700" baseline="0">
                <a:solidFill>
                  <a:schemeClr val="tx1">
                    <a:lumMod val="50000"/>
                    <a:lumOff val="50000"/>
                  </a:schemeClr>
                </a:solidFill>
                <a:latin typeface="Verdana" panose="020B0604030504040204" pitchFamily="34" charset="0"/>
                <a:ea typeface="Verdana" panose="020B0604030504040204" pitchFamily="34" charset="0"/>
              </a:rPr>
              <a:t>las embarcaciones de poco </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calado, consultar con </a:t>
            </a:r>
            <a:r>
              <a:rPr lang="es-CO" sz="700" baseline="0">
                <a:solidFill>
                  <a:schemeClr val="tx1">
                    <a:lumMod val="50000"/>
                    <a:lumOff val="50000"/>
                  </a:schemeClr>
                </a:solidFill>
                <a:latin typeface="Verdana" panose="020B0604030504040204" pitchFamily="34" charset="0"/>
                <a:ea typeface="Verdana" panose="020B0604030504040204" pitchFamily="34" charset="0"/>
              </a:rPr>
              <a:t>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t>
            </a:r>
            <a:r>
              <a:rPr kumimoji="0" lang="es-ES" sz="600" b="0" i="0" u="none" strike="noStrike" kern="1200" cap="none" spc="0" normalizeH="0" baseline="0" noProof="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altura significativa de la </a:t>
            </a: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ola, representa la media del tercio </a:t>
            </a:r>
            <a:r>
              <a:rPr kumimoji="0" lang="es-ES" sz="600" b="0" i="0" u="none" strike="noStrike" kern="1200" cap="none" spc="0" normalizeH="0" baseline="0" noProof="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más alto de las </a:t>
            </a: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olas, por lo cual la altura máxima posible puede ser incluso superior </a:t>
            </a:r>
            <a:r>
              <a:rPr kumimoji="0" lang="es-ES" sz="600" b="0" i="0" u="none" strike="noStrike" kern="1200" cap="none" spc="0" normalizeH="0" baseline="0" noProof="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al doble de este </a:t>
            </a: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Pacífico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2085598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8584273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949688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0843438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3243516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3658499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1796498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3724911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2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sp>
        <p:nvSpPr>
          <p:cNvPr id="3" name="Rectángulo: esquinas superiores redondeadas 2">
            <a:extLst>
              <a:ext uri="{FF2B5EF4-FFF2-40B4-BE49-F238E27FC236}">
                <a16:creationId xmlns:a16="http://schemas.microsoft.com/office/drawing/2014/main" id="{B644BF90-7C2F-0252-BE0A-9EA469544431}"/>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57D9721E-32C5-7315-0338-EB17CAB629F0}"/>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545791A2-5E22-F337-01C2-1908C3C9BBB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8" name="Imagen 7">
            <a:extLst>
              <a:ext uri="{FF2B5EF4-FFF2-40B4-BE49-F238E27FC236}">
                <a16:creationId xmlns:a16="http://schemas.microsoft.com/office/drawing/2014/main" id="{70C1F8D7-2522-05B5-5A85-5300BDC3A00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7163065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1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E4A15A89-8758-64AC-CDF2-98C28125DB44}"/>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F6A89871-C388-F8AC-E288-CCFFECF1F3F1}"/>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091D8A4B-C0F6-01E1-6F76-3DE8983488BB}"/>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0400E1E9-6D10-B9CD-5DCB-55D0D16E96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040457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1_En blan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2" name="Marcador de fecha 1">
            <a:extLst>
              <a:ext uri="{FF2B5EF4-FFF2-40B4-BE49-F238E27FC236}">
                <a16:creationId xmlns:a16="http://schemas.microsoft.com/office/drawing/2014/main" id="{BF1F4613-C800-1EC5-A7C5-FE92ECC236A7}"/>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12/11/2025</a:t>
            </a:fld>
            <a:endParaRPr lang="es-CO"/>
          </a:p>
        </p:txBody>
      </p:sp>
      <p:sp>
        <p:nvSpPr>
          <p:cNvPr id="3" name="Marcador de pie de página 2">
            <a:extLst>
              <a:ext uri="{FF2B5EF4-FFF2-40B4-BE49-F238E27FC236}">
                <a16:creationId xmlns:a16="http://schemas.microsoft.com/office/drawing/2014/main" id="{00895C46-1ABA-20C6-7486-D68A9052E846}"/>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4" name="Marcador de número de diapositiva 3">
            <a:extLst>
              <a:ext uri="{FF2B5EF4-FFF2-40B4-BE49-F238E27FC236}">
                <a16:creationId xmlns:a16="http://schemas.microsoft.com/office/drawing/2014/main" id="{A1D6331B-B93F-B576-175B-4692BECFF64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8" name="Rectángulo 7">
            <a:extLst>
              <a:ext uri="{FF2B5EF4-FFF2-40B4-BE49-F238E27FC236}">
                <a16:creationId xmlns:a16="http://schemas.microsoft.com/office/drawing/2014/main" id="{95EE46A7-5DB8-1AA1-0E55-5775267C93B7}"/>
              </a:ext>
            </a:extLst>
          </p:cNvPr>
          <p:cNvSpPr/>
          <p:nvPr userDrawn="1"/>
        </p:nvSpPr>
        <p:spPr>
          <a:xfrm>
            <a:off x="258792" y="136523"/>
            <a:ext cx="1785668" cy="8382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80823292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3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1C6AF503-845D-D3CE-E50C-A9778A4E6DA6}"/>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4E04170D-E7E8-42F6-F3D6-50A618554D01}"/>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05B93F6B-92C5-FB09-0A21-D5F1D78D38F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CAA459B5-5E28-E911-ED5C-72C4D2409B8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7293069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4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0A0D8DD8-96AC-4F44-D36F-2C41051E5791}"/>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8848F26B-80FA-5161-E40C-BA8B366492CD}"/>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047950E-E881-0E2E-B1B2-A44820D02432}"/>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CBF311EE-C799-7DCA-4974-37436DC71D0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3985610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5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3805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CDCA5226-CC31-58BC-BD55-54BF19F96F71}"/>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829C3C32-87E5-3548-AC9C-392CAC6CD0D7}"/>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777508B5-0BE2-2044-49C5-EF0821E0D8B7}"/>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30AD0C8B-2462-1373-C970-A23CD7D3453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9461249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6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5733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BA4D036B-1A97-24EA-8096-269FEA3EC7B3}"/>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E515592F-6851-900A-3F44-3F18B76A95FB}"/>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6735200F-26D7-C9ED-6F7F-E9C83BAA1C2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AD4C1EDE-EECA-F7CF-FB40-172B743EFE7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98800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5733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806F1E88-CFA5-58A0-1413-50CC4A43C974}"/>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E15514F3-7932-AD9F-AE6D-23FC4AD71942}"/>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59CB06E5-90A5-FA02-FF4E-505A65D2F2E2}"/>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3BA98A4A-720B-76CB-B0B2-CEFD961F390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4365701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8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36342"/>
            <a:ext cx="12189450" cy="4821658"/>
          </a:xfrm>
          <a:prstGeom prst="rect">
            <a:avLst/>
          </a:prstGeom>
        </p:spPr>
      </p:pic>
      <p:sp>
        <p:nvSpPr>
          <p:cNvPr id="18" name="Rectángulo 17"/>
          <p:cNvSpPr/>
          <p:nvPr userDrawn="1"/>
        </p:nvSpPr>
        <p:spPr>
          <a:xfrm>
            <a:off x="-2550" y="681095"/>
            <a:ext cx="12192000" cy="617690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45219E35-AB17-6213-5570-DE60FCC582F5}"/>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C51097A4-5D75-8A0B-A75B-543AA0801FD5}"/>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AB4168C5-3C57-8269-5AB3-30C8B3C8F1AB}"/>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3E25EFD9-3817-244D-C94D-F407A1423CE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3451956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Área Hidrográfica cuenca ALTA rio mag">
    <p:spTree>
      <p:nvGrpSpPr>
        <p:cNvPr id="1" name=""/>
        <p:cNvGrpSpPr/>
        <p:nvPr/>
      </p:nvGrpSpPr>
      <p:grpSpPr>
        <a:xfrm>
          <a:off x="0" y="0"/>
          <a:ext cx="0" cy="0"/>
          <a:chOff x="0" y="0"/>
          <a:chExt cx="0" cy="0"/>
        </a:xfrm>
      </p:grpSpPr>
      <p:sp>
        <p:nvSpPr>
          <p:cNvPr id="2" name="Redondear rectángulo de esquina del mismo lado 1">
            <a:extLst>
              <a:ext uri="{FF2B5EF4-FFF2-40B4-BE49-F238E27FC236}">
                <a16:creationId xmlns:a16="http://schemas.microsoft.com/office/drawing/2014/main" id="{D783E980-BF95-701B-DADA-3CA63DFF57E4}"/>
              </a:ext>
            </a:extLst>
          </p:cNvPr>
          <p:cNvSpPr/>
          <p:nvPr userDrawn="1"/>
        </p:nvSpPr>
        <p:spPr>
          <a:xfrm rot="10800000">
            <a:off x="2954338" y="-7938"/>
            <a:ext cx="6223000" cy="666751"/>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20000">
                <a:srgbClr val="0070C0">
                  <a:shade val="30000"/>
                  <a:satMod val="115000"/>
                </a:srgbClr>
              </a:gs>
              <a:gs pos="53000">
                <a:srgbClr val="0070C0">
                  <a:shade val="67500"/>
                  <a:satMod val="115000"/>
                </a:srgbClr>
              </a:gs>
              <a:gs pos="91000">
                <a:schemeClr val="accent1">
                  <a:lumMod val="7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dirty="0"/>
          </a:p>
        </p:txBody>
      </p:sp>
      <p:pic>
        <p:nvPicPr>
          <p:cNvPr id="3" name="Imagen 7" descr="Forma, Rectángulo&#10;&#10;Descripción generada automáticamente con confianza media">
            <a:extLst>
              <a:ext uri="{FF2B5EF4-FFF2-40B4-BE49-F238E27FC236}">
                <a16:creationId xmlns:a16="http://schemas.microsoft.com/office/drawing/2014/main" id="{1BADC577-409A-24D1-0048-548CB78C5A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888441E0-57FE-9320-7F7D-18273F44CAF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CO" altLang="es-CO" sz="1100" b="1" dirty="0">
                <a:solidFill>
                  <a:schemeClr val="bg1"/>
                </a:solidFill>
                <a:latin typeface="Helvetica" panose="020B0604020202020204" pitchFamily="34" charset="0"/>
              </a:rPr>
              <a:t>www.ideam.gov.co</a:t>
            </a:r>
          </a:p>
        </p:txBody>
      </p:sp>
      <p:pic>
        <p:nvPicPr>
          <p:cNvPr id="5" name="Imagen 9" descr="Forma&#10;&#10;Descripción generada automáticamente con confianza baja">
            <a:extLst>
              <a:ext uri="{FF2B5EF4-FFF2-40B4-BE49-F238E27FC236}">
                <a16:creationId xmlns:a16="http://schemas.microsoft.com/office/drawing/2014/main" id="{320A6BCF-8236-2EF5-39A0-B0687402EB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2D6EC0C0-01DF-B3C4-0076-D07D2351C1DC}"/>
              </a:ext>
            </a:extLst>
          </p:cNvPr>
          <p:cNvSpPr txBox="1">
            <a:spLocks noChangeArrowheads="1"/>
          </p:cNvSpPr>
          <p:nvPr userDrawn="1"/>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algn="ctr" eaLnBrk="1" hangingPunct="1">
              <a:defRPr/>
            </a:pP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11">
            <a:extLst>
              <a:ext uri="{FF2B5EF4-FFF2-40B4-BE49-F238E27FC236}">
                <a16:creationId xmlns:a16="http://schemas.microsoft.com/office/drawing/2014/main" id="{6BC377B4-2907-54B9-6991-FC94A4E4CC45}"/>
              </a:ext>
            </a:extLst>
          </p:cNvPr>
          <p:cNvPicPr>
            <a:picLocks noChangeAspect="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8140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Área Hidrográfica cuenca MEDIA rio mag">
    <p:spTree>
      <p:nvGrpSpPr>
        <p:cNvPr id="1" name=""/>
        <p:cNvGrpSpPr/>
        <p:nvPr/>
      </p:nvGrpSpPr>
      <p:grpSpPr>
        <a:xfrm>
          <a:off x="0" y="0"/>
          <a:ext cx="0" cy="0"/>
          <a:chOff x="0" y="0"/>
          <a:chExt cx="0" cy="0"/>
        </a:xfrm>
      </p:grpSpPr>
      <p:sp>
        <p:nvSpPr>
          <p:cNvPr id="2" name="Redondear rectángulo de esquina del mismo lado 1">
            <a:extLst>
              <a:ext uri="{FF2B5EF4-FFF2-40B4-BE49-F238E27FC236}">
                <a16:creationId xmlns:a16="http://schemas.microsoft.com/office/drawing/2014/main" id="{599278FA-BD9A-5A4D-1E00-641C3B2AC67F}"/>
              </a:ext>
            </a:extLst>
          </p:cNvPr>
          <p:cNvSpPr/>
          <p:nvPr userDrawn="1"/>
        </p:nvSpPr>
        <p:spPr>
          <a:xfrm rot="10800000">
            <a:off x="2954338" y="-7938"/>
            <a:ext cx="6223000" cy="666751"/>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20000">
                <a:srgbClr val="0070C0">
                  <a:shade val="30000"/>
                  <a:satMod val="115000"/>
                </a:srgbClr>
              </a:gs>
              <a:gs pos="53000">
                <a:srgbClr val="0070C0">
                  <a:shade val="67500"/>
                  <a:satMod val="115000"/>
                </a:srgbClr>
              </a:gs>
              <a:gs pos="91000">
                <a:schemeClr val="accent1">
                  <a:lumMod val="7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dirty="0"/>
          </a:p>
        </p:txBody>
      </p:sp>
      <p:pic>
        <p:nvPicPr>
          <p:cNvPr id="3" name="Imagen 7" descr="Forma, Rectángulo&#10;&#10;Descripción generada automáticamente con confianza media">
            <a:extLst>
              <a:ext uri="{FF2B5EF4-FFF2-40B4-BE49-F238E27FC236}">
                <a16:creationId xmlns:a16="http://schemas.microsoft.com/office/drawing/2014/main" id="{F4C96F0A-47AD-9B50-6C42-B9DE999741E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85EBEA97-1BED-3873-CBE7-88DAE6153DF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CO" altLang="es-CO" sz="1100" b="1" dirty="0">
                <a:solidFill>
                  <a:schemeClr val="bg1"/>
                </a:solidFill>
                <a:latin typeface="Helvetica" panose="020B0604020202020204" pitchFamily="34" charset="0"/>
              </a:rPr>
              <a:t>www.ideam.gov.co</a:t>
            </a:r>
          </a:p>
        </p:txBody>
      </p:sp>
      <p:pic>
        <p:nvPicPr>
          <p:cNvPr id="5" name="Imagen 9" descr="Forma&#10;&#10;Descripción generada automáticamente con confianza baja">
            <a:extLst>
              <a:ext uri="{FF2B5EF4-FFF2-40B4-BE49-F238E27FC236}">
                <a16:creationId xmlns:a16="http://schemas.microsoft.com/office/drawing/2014/main" id="{B1145D2F-6891-2A19-85C4-40804AB10EB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0CCD6CB3-279C-D668-0774-3DB2CD99E385}"/>
              </a:ext>
            </a:extLst>
          </p:cNvPr>
          <p:cNvSpPr txBox="1">
            <a:spLocks noChangeArrowheads="1"/>
          </p:cNvSpPr>
          <p:nvPr userDrawn="1"/>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algn="ctr" eaLnBrk="1" hangingPunct="1">
              <a:defRPr/>
            </a:pP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11">
            <a:extLst>
              <a:ext uri="{FF2B5EF4-FFF2-40B4-BE49-F238E27FC236}">
                <a16:creationId xmlns:a16="http://schemas.microsoft.com/office/drawing/2014/main" id="{8C7ADD8E-8C13-4C9B-53BD-3929149A0A68}"/>
              </a:ext>
            </a:extLst>
          </p:cNvPr>
          <p:cNvPicPr>
            <a:picLocks noChangeAspect="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457342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2A38D92E-1C4D-C57C-6423-C3348D291B3C}"/>
              </a:ext>
            </a:extLst>
          </p:cNvPr>
          <p:cNvSpPr>
            <a:spLocks/>
          </p:cNvSpPr>
          <p:nvPr/>
        </p:nvSpPr>
        <p:spPr bwMode="auto">
          <a:xfrm rot="10800000">
            <a:off x="2954338" y="-7938"/>
            <a:ext cx="6223000" cy="666751"/>
          </a:xfrm>
          <a:custGeom>
            <a:avLst/>
            <a:gdLst>
              <a:gd name="T0" fmla="*/ 320939 w 6222675"/>
              <a:gd name="T1" fmla="*/ 0 h 665995"/>
              <a:gd name="T2" fmla="*/ 6027002 w 6222675"/>
              <a:gd name="T3" fmla="*/ 0 h 665995"/>
              <a:gd name="T4" fmla="*/ 6138303 w 6222675"/>
              <a:gd name="T5" fmla="*/ 185907 h 665995"/>
              <a:gd name="T6" fmla="*/ 6378642 w 6222675"/>
              <a:gd name="T7" fmla="*/ 1134560 h 665995"/>
              <a:gd name="T8" fmla="*/ 6331723 w 6222675"/>
              <a:gd name="T9" fmla="*/ 1140276 h 665995"/>
              <a:gd name="T10" fmla="*/ 182836 w 6222675"/>
              <a:gd name="T11" fmla="*/ 1122875 h 665995"/>
              <a:gd name="T12" fmla="*/ 0 w 6222675"/>
              <a:gd name="T13" fmla="*/ 1121903 h 665995"/>
              <a:gd name="T14" fmla="*/ 209692 w 6222675"/>
              <a:gd name="T15" fmla="*/ 185907 h 665995"/>
              <a:gd name="T16" fmla="*/ 320939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74126424-EF8D-BD72-7A05-71B693E04A1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9657244-1A2B-33B8-4565-EBB8910E87A9}"/>
              </a:ext>
            </a:extLst>
          </p:cNvPr>
          <p:cNvSpPr txBox="1">
            <a:spLocks noChangeArrowheads="1"/>
          </p:cNvSpPr>
          <p:nvPr/>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dirty="0">
                <a:solidFill>
                  <a:srgbClr val="FFFFFF"/>
                </a:solidFill>
                <a:latin typeface="Helvetica Neue" charset="0"/>
                <a:cs typeface="Helvetica Neue" charset="0"/>
                <a:sym typeface="Helvetica Neue" charset="0"/>
              </a:rPr>
              <a:t>www.ideam.gov.co</a:t>
            </a:r>
            <a:endParaRPr lang="es-CO" altLang="es-CO" dirty="0"/>
          </a:p>
        </p:txBody>
      </p:sp>
      <p:pic>
        <p:nvPicPr>
          <p:cNvPr id="5" name="Google Shape;208;p65" descr="Forma&#10;&#10;Descripción generada automáticamente con confianza baja">
            <a:extLst>
              <a:ext uri="{FF2B5EF4-FFF2-40B4-BE49-F238E27FC236}">
                <a16:creationId xmlns:a16="http://schemas.microsoft.com/office/drawing/2014/main" id="{ED77880D-6BC0-6B25-A0B0-7EC0BAB63F6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001A62A2-F5F7-73D4-CF3D-2DD924804B85}"/>
              </a:ext>
            </a:extLst>
          </p:cNvPr>
          <p:cNvSpPr txBox="1">
            <a:spLocks noChangeArrowheads="1"/>
          </p:cNvSpPr>
          <p:nvPr/>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dirty="0">
                <a:solidFill>
                  <a:srgbClr val="FFFFFF"/>
                </a:solidFill>
                <a:latin typeface="Verdana" panose="020B0604030504040204" pitchFamily="34" charset="0"/>
                <a:sym typeface="Verdana" panose="020B0604030504040204" pitchFamily="34" charset="0"/>
              </a:rPr>
              <a:t>Área Hidrográfica del Magdalena – Cauca</a:t>
            </a:r>
            <a:endParaRPr lang="es-CO" altLang="es-CO" dirty="0"/>
          </a:p>
          <a:p>
            <a:pPr algn="ctr" eaLnBrk="1" fontAlgn="auto" hangingPunct="1">
              <a:spcBef>
                <a:spcPts val="0"/>
              </a:spcBef>
              <a:spcAft>
                <a:spcPts val="0"/>
              </a:spcAft>
              <a:defRPr/>
            </a:pPr>
            <a:r>
              <a:rPr lang="es-CO" altLang="es-CO" sz="1600" b="1" dirty="0">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7735453-005F-A2DA-B0D2-4045E9C29F09}"/>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26667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Área Hidrográfica cuenca BAJA rio mag">
    <p:spTree>
      <p:nvGrpSpPr>
        <p:cNvPr id="1" name=""/>
        <p:cNvGrpSpPr/>
        <p:nvPr/>
      </p:nvGrpSpPr>
      <p:grpSpPr>
        <a:xfrm>
          <a:off x="0" y="0"/>
          <a:ext cx="0" cy="0"/>
          <a:chOff x="0" y="0"/>
          <a:chExt cx="0" cy="0"/>
        </a:xfrm>
      </p:grpSpPr>
      <p:sp>
        <p:nvSpPr>
          <p:cNvPr id="2" name="Redondear rectángulo de esquina del mismo lado 1">
            <a:extLst>
              <a:ext uri="{FF2B5EF4-FFF2-40B4-BE49-F238E27FC236}">
                <a16:creationId xmlns:a16="http://schemas.microsoft.com/office/drawing/2014/main" id="{F91D3FBF-1FFC-459C-DDF2-B10A06661B9F}"/>
              </a:ext>
            </a:extLst>
          </p:cNvPr>
          <p:cNvSpPr/>
          <p:nvPr userDrawn="1"/>
        </p:nvSpPr>
        <p:spPr>
          <a:xfrm rot="10800000">
            <a:off x="2954338" y="-7938"/>
            <a:ext cx="6223000" cy="666751"/>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20000">
                <a:srgbClr val="0070C0">
                  <a:shade val="30000"/>
                  <a:satMod val="115000"/>
                </a:srgbClr>
              </a:gs>
              <a:gs pos="53000">
                <a:srgbClr val="0070C0">
                  <a:shade val="67500"/>
                  <a:satMod val="115000"/>
                </a:srgbClr>
              </a:gs>
              <a:gs pos="91000">
                <a:schemeClr val="accent1">
                  <a:lumMod val="7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dirty="0"/>
          </a:p>
        </p:txBody>
      </p:sp>
      <p:pic>
        <p:nvPicPr>
          <p:cNvPr id="3" name="Imagen 7" descr="Forma, Rectángulo&#10;&#10;Descripción generada automáticamente con confianza media">
            <a:extLst>
              <a:ext uri="{FF2B5EF4-FFF2-40B4-BE49-F238E27FC236}">
                <a16:creationId xmlns:a16="http://schemas.microsoft.com/office/drawing/2014/main" id="{633963C2-AD1B-FF0F-35F7-17664F3E5A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28BC385F-E20B-65DB-AF52-4CE00D4C037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CO" altLang="es-CO" sz="1100" b="1" dirty="0">
                <a:solidFill>
                  <a:schemeClr val="bg1"/>
                </a:solidFill>
                <a:latin typeface="Helvetica" panose="020B0604020202020204" pitchFamily="34" charset="0"/>
              </a:rPr>
              <a:t>www.ideam.gov.co</a:t>
            </a:r>
          </a:p>
        </p:txBody>
      </p:sp>
      <p:pic>
        <p:nvPicPr>
          <p:cNvPr id="5" name="Imagen 9" descr="Forma&#10;&#10;Descripción generada automáticamente con confianza baja">
            <a:extLst>
              <a:ext uri="{FF2B5EF4-FFF2-40B4-BE49-F238E27FC236}">
                <a16:creationId xmlns:a16="http://schemas.microsoft.com/office/drawing/2014/main" id="{DFA8C0BB-5634-C23F-CD48-7984B4B802E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A6CA8803-F680-1040-9B16-092E6B195A65}"/>
              </a:ext>
            </a:extLst>
          </p:cNvPr>
          <p:cNvSpPr txBox="1">
            <a:spLocks noChangeArrowheads="1"/>
          </p:cNvSpPr>
          <p:nvPr userDrawn="1"/>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algn="ctr" eaLnBrk="1" hangingPunct="1">
              <a:defRPr/>
            </a:pP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11">
            <a:extLst>
              <a:ext uri="{FF2B5EF4-FFF2-40B4-BE49-F238E27FC236}">
                <a16:creationId xmlns:a16="http://schemas.microsoft.com/office/drawing/2014/main" id="{6A0F5C0E-9F52-9D20-31ED-342BBC4F528E}"/>
              </a:ext>
            </a:extLst>
          </p:cNvPr>
          <p:cNvPicPr>
            <a:picLocks noChangeAspect="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75665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9_Diseño personalizado">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7013686"/>
      </p:ext>
    </p:extLst>
  </p:cSld>
  <p:clrMapOvr>
    <a:overrideClrMapping bg1="lt1" tx1="dk1" bg2="lt2" tx2="dk2" accent1="accent1" accent2="accent2" accent3="accent3" accent4="accent4" accent5="accent5" accent6="accent6" hlink="hlink" folHlink="folHlink"/>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3389999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0739796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precipitación</a:t>
            </a:r>
            <a:r>
              <a:rPr lang="es-ES" sz="1400" b="1" baseline="0">
                <a:solidFill>
                  <a:schemeClr val="bg1"/>
                </a:solidFill>
                <a:latin typeface="Verdana" panose="020B0604030504040204" pitchFamily="34" charset="0"/>
                <a:ea typeface="Verdana" panose="020B0604030504040204" pitchFamily="34" charset="0"/>
              </a:rPr>
              <a:t> </a:t>
            </a:r>
            <a:r>
              <a:rPr lang="es-ES" sz="1400" b="1" baseline="0" dirty="0">
                <a:solidFill>
                  <a:schemeClr val="bg1"/>
                </a:solidFill>
                <a:latin typeface="Verdana" panose="020B0604030504040204" pitchFamily="34" charset="0"/>
                <a:ea typeface="Verdana" panose="020B0604030504040204" pitchFamily="34" charset="0"/>
              </a:rPr>
              <a:t>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6897134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24636545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a:solidFill>
                  <a:schemeClr val="bg1"/>
                </a:solidFill>
                <a:latin typeface="Verdana" panose="020B0604030504040204" pitchFamily="34" charset="0"/>
                <a:ea typeface="Verdana" panose="020B0604030504040204" pitchFamily="34" charset="0"/>
              </a:rPr>
              <a:t>Altos valores de radiación </a:t>
            </a:r>
            <a:r>
              <a:rPr lang="es-ES" sz="1600" b="1" dirty="0">
                <a:solidFill>
                  <a:schemeClr val="bg1"/>
                </a:solidFill>
                <a:latin typeface="Verdana" panose="020B0604030504040204" pitchFamily="34" charset="0"/>
                <a:ea typeface="Verdana" panose="020B0604030504040204" pitchFamily="34" charset="0"/>
              </a:rPr>
              <a:t>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03972669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05939928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a:solidFill>
                  <a:schemeClr val="bg1"/>
                </a:solidFill>
                <a:latin typeface="Verdana" panose="020B0604030504040204" pitchFamily="34" charset="0"/>
                <a:ea typeface="Verdana" panose="020B0604030504040204" pitchFamily="34" charset="0"/>
              </a:rPr>
              <a:t>Resumen de Alertas </a:t>
            </a:r>
            <a:r>
              <a:rPr lang="es-ES" sz="1800" b="1" dirty="0">
                <a:solidFill>
                  <a:schemeClr val="bg1"/>
                </a:solidFill>
                <a:latin typeface="Verdana" panose="020B0604030504040204" pitchFamily="34" charset="0"/>
                <a:ea typeface="Verdana" panose="020B0604030504040204" pitchFamily="34" charset="0"/>
              </a:rPr>
              <a:t>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0752853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7646440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3655966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564059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ítulo y objetos">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0" y="1089508"/>
            <a:ext cx="5003804" cy="528792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3" name="CuadroTexto 2"/>
          <p:cNvSpPr txBox="1"/>
          <p:nvPr userDrawn="1"/>
        </p:nvSpPr>
        <p:spPr>
          <a:xfrm>
            <a:off x="5271247" y="1352332"/>
            <a:ext cx="6615953" cy="276999"/>
          </a:xfrm>
          <a:prstGeom prst="rect">
            <a:avLst/>
          </a:prstGeom>
          <a:solidFill>
            <a:schemeClr val="bg1">
              <a:alpha val="85000"/>
            </a:schemeClr>
          </a:solidFill>
        </p:spPr>
        <p:txBody>
          <a:bodyPr wrap="square" lIns="0" tIns="0" rIns="0" bIns="0" rtlCol="0" anchor="ctr">
            <a:spAutoFit/>
          </a:bodyPr>
          <a:lstStyle/>
          <a:p>
            <a:pPr algn="just"/>
            <a:r>
              <a:rPr lang="es-CO" sz="900" b="1" dirty="0">
                <a:solidFill>
                  <a:prstClr val="black"/>
                </a:solidFill>
                <a:latin typeface="Arial Narrow" panose="020B0606020202030204" pitchFamily="34" charset="0"/>
                <a:cs typeface="Arial" panose="020B0604020202020204" pitchFamily="34" charset="0"/>
              </a:rPr>
              <a:t>Aclaración</a:t>
            </a:r>
            <a:r>
              <a:rPr lang="es-CO" sz="900" dirty="0">
                <a:solidFill>
                  <a:prstClr val="black"/>
                </a:solidFill>
                <a:latin typeface="Arial Narrow" panose="020B0606020202030204" pitchFamily="34" charset="0"/>
                <a:cs typeface="Arial" panose="020B0604020202020204" pitchFamily="34" charset="0"/>
              </a:rPr>
              <a:t>: aunque </a:t>
            </a:r>
            <a:r>
              <a:rPr lang="es-CO" sz="900">
                <a:solidFill>
                  <a:prstClr val="black"/>
                </a:solidFill>
                <a:latin typeface="Arial Narrow" panose="020B0606020202030204" pitchFamily="34" charset="0"/>
                <a:cs typeface="Arial" panose="020B0604020202020204" pitchFamily="34" charset="0"/>
              </a:rPr>
              <a:t>los volúmenes de lluvia </a:t>
            </a:r>
            <a:r>
              <a:rPr lang="es-CO" sz="900" dirty="0">
                <a:solidFill>
                  <a:prstClr val="black"/>
                </a:solidFill>
                <a:latin typeface="Arial Narrow" panose="020B0606020202030204" pitchFamily="34" charset="0"/>
                <a:cs typeface="Arial" panose="020B0604020202020204" pitchFamily="34" charset="0"/>
              </a:rPr>
              <a:t>registrados en un municipio se relacionan con </a:t>
            </a:r>
            <a:r>
              <a:rPr lang="es-CO" sz="900">
                <a:solidFill>
                  <a:prstClr val="black"/>
                </a:solidFill>
                <a:latin typeface="Arial Narrow" panose="020B0606020202030204" pitchFamily="34" charset="0"/>
                <a:cs typeface="Arial" panose="020B0604020202020204" pitchFamily="34" charset="0"/>
              </a:rPr>
              <a:t>la ubicación de las estaciones de monitoreo </a:t>
            </a:r>
            <a:r>
              <a:rPr lang="es-CO" sz="900" dirty="0">
                <a:solidFill>
                  <a:prstClr val="black"/>
                </a:solidFill>
                <a:latin typeface="Arial Narrow" panose="020B0606020202030204" pitchFamily="34" charset="0"/>
                <a:cs typeface="Arial" panose="020B0604020202020204" pitchFamily="34" charset="0"/>
              </a:rPr>
              <a:t>del IDEAM, en ocasiones, dichas estaciones pueden </a:t>
            </a:r>
            <a:r>
              <a:rPr lang="es-CO" sz="900">
                <a:solidFill>
                  <a:prstClr val="black"/>
                </a:solidFill>
                <a:latin typeface="Arial Narrow" panose="020B0606020202030204" pitchFamily="34" charset="0"/>
                <a:cs typeface="Arial" panose="020B0604020202020204" pitchFamily="34" charset="0"/>
              </a:rPr>
              <a:t>estar distantes de los </a:t>
            </a:r>
            <a:r>
              <a:rPr lang="es-CO" sz="900" dirty="0">
                <a:solidFill>
                  <a:prstClr val="black"/>
                </a:solidFill>
                <a:latin typeface="Arial Narrow" panose="020B0606020202030204" pitchFamily="34" charset="0"/>
                <a:cs typeface="Arial" panose="020B0604020202020204" pitchFamily="34" charset="0"/>
              </a:rPr>
              <a:t>lugares en donde se concentra la mayor población </a:t>
            </a:r>
            <a:r>
              <a:rPr lang="es-CO" sz="900">
                <a:solidFill>
                  <a:prstClr val="black"/>
                </a:solidFill>
                <a:latin typeface="Arial Narrow" panose="020B0606020202030204" pitchFamily="34" charset="0"/>
                <a:cs typeface="Arial" panose="020B0604020202020204" pitchFamily="34" charset="0"/>
              </a:rPr>
              <a:t>o alejados de los </a:t>
            </a:r>
            <a:r>
              <a:rPr lang="es-CO" sz="900" dirty="0">
                <a:solidFill>
                  <a:prstClr val="black"/>
                </a:solidFill>
                <a:latin typeface="Arial Narrow" panose="020B0606020202030204" pitchFamily="34" charset="0"/>
                <a:cs typeface="Arial" panose="020B0604020202020204" pitchFamily="34" charset="0"/>
              </a:rPr>
              <a:t>centros municipales.</a:t>
            </a:r>
          </a:p>
        </p:txBody>
      </p:sp>
    </p:spTree>
    <p:extLst>
      <p:ext uri="{BB962C8B-B14F-4D97-AF65-F5344CB8AC3E}">
        <p14:creationId xmlns:p14="http://schemas.microsoft.com/office/powerpoint/2010/main" val="228104666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788991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0037736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7685554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8351055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3608245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901089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260915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t>
            </a:r>
            <a:r>
              <a:rPr lang="es-CO" sz="900">
                <a:solidFill>
                  <a:schemeClr val="tx1">
                    <a:lumMod val="50000"/>
                    <a:lumOff val="50000"/>
                  </a:schemeClr>
                </a:solidFill>
                <a:latin typeface="Verdana" panose="020B0604030504040204" pitchFamily="34" charset="0"/>
                <a:ea typeface="Verdana" panose="020B0604030504040204" pitchFamily="34" charset="0"/>
              </a:rPr>
              <a:t>Altura significativa de la </a:t>
            </a:r>
            <a:r>
              <a:rPr lang="es-CO" sz="900" dirty="0">
                <a:solidFill>
                  <a:schemeClr val="tx1">
                    <a:lumMod val="50000"/>
                    <a:lumOff val="50000"/>
                  </a:schemeClr>
                </a:solidFill>
                <a:latin typeface="Verdana" panose="020B0604030504040204" pitchFamily="34" charset="0"/>
                <a:ea typeface="Verdana" panose="020B0604030504040204" pitchFamily="34" charset="0"/>
              </a:rPr>
              <a:t>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a:solidFill>
                  <a:schemeClr val="tx1">
                    <a:lumMod val="50000"/>
                    <a:lumOff val="50000"/>
                  </a:schemeClr>
                </a:solidFill>
                <a:latin typeface="Verdana" panose="020B0604030504040204" pitchFamily="34" charset="0"/>
                <a:ea typeface="Verdana" panose="020B0604030504040204" pitchFamily="34" charset="0"/>
              </a:rPr>
              <a:t>Probabilidad de lluvias </a:t>
            </a:r>
            <a:r>
              <a:rPr lang="es-CO" sz="700" b="0" dirty="0">
                <a:solidFill>
                  <a:schemeClr val="tx1">
                    <a:lumMod val="50000"/>
                    <a:lumOff val="50000"/>
                  </a:schemeClr>
                </a:solidFill>
                <a:latin typeface="Verdana" panose="020B0604030504040204" pitchFamily="34" charset="0"/>
                <a:ea typeface="Verdana" panose="020B0604030504040204" pitchFamily="34" charset="0"/>
              </a:rPr>
              <a:t>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a:t>
            </a:r>
            <a:r>
              <a:rPr lang="es-CO" sz="700" b="0" baseline="0">
                <a:solidFill>
                  <a:schemeClr val="tx1">
                    <a:lumMod val="50000"/>
                    <a:lumOff val="50000"/>
                  </a:schemeClr>
                </a:solidFill>
                <a:latin typeface="Verdana" panose="020B0604030504040204" pitchFamily="34" charset="0"/>
                <a:ea typeface="Verdana" panose="020B0604030504040204" pitchFamily="34" charset="0"/>
              </a:rPr>
              <a:t>con posibilidad de tormentas </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eléctricas </a:t>
            </a:r>
            <a:r>
              <a:rPr lang="es-CO" sz="700" b="0" baseline="0">
                <a:solidFill>
                  <a:schemeClr val="tx1">
                    <a:lumMod val="50000"/>
                    <a:lumOff val="50000"/>
                  </a:schemeClr>
                </a:solidFill>
                <a:latin typeface="Verdana" panose="020B0604030504040204" pitchFamily="34" charset="0"/>
                <a:ea typeface="Verdana" panose="020B0604030504040204" pitchFamily="34" charset="0"/>
              </a:rPr>
              <a:t>y rachas de viento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a:t>
            </a:r>
            <a:r>
              <a:rPr lang="es-CO" sz="700" kern="1200">
                <a:solidFill>
                  <a:schemeClr val="tx1">
                    <a:lumMod val="50000"/>
                    <a:lumOff val="50000"/>
                  </a:schemeClr>
                </a:solidFill>
                <a:latin typeface="Verdana" panose="020B0604030504040204" pitchFamily="34" charset="0"/>
                <a:ea typeface="Verdana" panose="020B0604030504040204" pitchFamily="34" charset="0"/>
              </a:rPr>
              <a:t>las embarcaciones de poco </a:t>
            </a:r>
            <a:r>
              <a:rPr lang="es-CO" sz="700" kern="1200" dirty="0">
                <a:solidFill>
                  <a:schemeClr val="tx1">
                    <a:lumMod val="50000"/>
                    <a:lumOff val="50000"/>
                  </a:schemeClr>
                </a:solidFill>
                <a:latin typeface="Verdana" panose="020B0604030504040204" pitchFamily="34" charset="0"/>
                <a:ea typeface="Verdana" panose="020B0604030504040204" pitchFamily="34" charset="0"/>
              </a:rPr>
              <a:t>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a:t>
            </a:r>
            <a:r>
              <a:rPr lang="es-CO" sz="700" kern="1200" baseline="0">
                <a:solidFill>
                  <a:schemeClr val="tx1">
                    <a:lumMod val="50000"/>
                    <a:lumOff val="50000"/>
                  </a:schemeClr>
                </a:solidFill>
                <a:latin typeface="Verdana" panose="020B0604030504040204" pitchFamily="34" charset="0"/>
                <a:ea typeface="Verdana" panose="020B0604030504040204" pitchFamily="34" charset="0"/>
              </a:rPr>
              <a:t>las Capitanías de puerto antes de zarpar en zonas de inminente </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a:t>
            </a:r>
            <a:r>
              <a:rPr lang="es-CO" sz="700" kern="1200" baseline="0">
                <a:solidFill>
                  <a:schemeClr val="tx1">
                    <a:lumMod val="50000"/>
                    <a:lumOff val="50000"/>
                  </a:schemeClr>
                </a:solidFill>
                <a:latin typeface="Verdana" panose="020B0604030504040204" pitchFamily="34" charset="0"/>
                <a:ea typeface="Verdana" panose="020B0604030504040204" pitchFamily="34" charset="0"/>
              </a:rPr>
              <a:t>la evolución de las </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condiciones meteorológicas y a </a:t>
            </a:r>
            <a:r>
              <a:rPr lang="es-CO" sz="700" kern="1200" baseline="0">
                <a:solidFill>
                  <a:schemeClr val="tx1">
                    <a:lumMod val="50000"/>
                    <a:lumOff val="50000"/>
                  </a:schemeClr>
                </a:solidFill>
                <a:latin typeface="Verdana" panose="020B0604030504040204" pitchFamily="34" charset="0"/>
                <a:ea typeface="Verdana" panose="020B0604030504040204" pitchFamily="34" charset="0"/>
              </a:rPr>
              <a:t>los avisos de las </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a:t>
            </a:r>
            <a:r>
              <a:rPr lang="es-CO" sz="700" b="0">
                <a:solidFill>
                  <a:schemeClr val="tx1">
                    <a:lumMod val="50000"/>
                    <a:lumOff val="50000"/>
                  </a:schemeClr>
                </a:solidFill>
                <a:latin typeface="Verdana" panose="020B0604030504040204" pitchFamily="34" charset="0"/>
                <a:ea typeface="Verdana" panose="020B0604030504040204" pitchFamily="34" charset="0"/>
              </a:rPr>
              <a:t>el intervalo de tiempo</a:t>
            </a:r>
            <a:r>
              <a:rPr lang="es-CO" sz="700" b="0" baseline="0">
                <a:solidFill>
                  <a:schemeClr val="tx1">
                    <a:lumMod val="50000"/>
                    <a:lumOff val="50000"/>
                  </a:schemeClr>
                </a:solidFill>
                <a:latin typeface="Verdana" panose="020B0604030504040204" pitchFamily="34" charset="0"/>
                <a:ea typeface="Verdana" panose="020B0604030504040204" pitchFamily="34" charset="0"/>
              </a:rPr>
              <a:t> </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a:t>
            </a:r>
            <a:r>
              <a:rPr lang="es-CO" sz="700" b="0">
                <a:solidFill>
                  <a:schemeClr val="tx1">
                    <a:lumMod val="50000"/>
                    <a:lumOff val="50000"/>
                  </a:schemeClr>
                </a:solidFill>
                <a:latin typeface="Verdana" panose="020B0604030504040204" pitchFamily="34" charset="0"/>
                <a:ea typeface="Verdana" panose="020B0604030504040204" pitchFamily="34" charset="0"/>
              </a:rPr>
              <a:t>por encima de lo </a:t>
            </a:r>
            <a:r>
              <a:rPr lang="es-CO" sz="700" b="0" dirty="0">
                <a:solidFill>
                  <a:schemeClr val="tx1">
                    <a:lumMod val="50000"/>
                    <a:lumOff val="50000"/>
                  </a:schemeClr>
                </a:solidFill>
                <a:latin typeface="Verdana" panose="020B0604030504040204" pitchFamily="34" charset="0"/>
                <a:ea typeface="Verdana" panose="020B0604030504040204" pitchFamily="34" charset="0"/>
              </a:rPr>
              <a:t>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a:t>
            </a:r>
            <a:r>
              <a:rPr lang="es-CO" sz="700" baseline="0">
                <a:solidFill>
                  <a:schemeClr val="tx1">
                    <a:lumMod val="50000"/>
                    <a:lumOff val="50000"/>
                  </a:schemeClr>
                </a:solidFill>
                <a:latin typeface="Verdana" panose="020B0604030504040204" pitchFamily="34" charset="0"/>
                <a:ea typeface="Verdana" panose="020B0604030504040204" pitchFamily="34" charset="0"/>
              </a:rPr>
              <a:t>las indicaciones de las </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a:t>
            </a:r>
            <a:r>
              <a:rPr lang="es-CO" sz="700" baseline="0">
                <a:solidFill>
                  <a:schemeClr val="tx1">
                    <a:lumMod val="50000"/>
                    <a:lumOff val="50000"/>
                  </a:schemeClr>
                </a:solidFill>
                <a:latin typeface="Verdana" panose="020B0604030504040204" pitchFamily="34" charset="0"/>
                <a:ea typeface="Verdana" panose="020B0604030504040204" pitchFamily="34" charset="0"/>
              </a:rPr>
              <a:t>las embarcaciones de poco </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calado, consultar con </a:t>
            </a:r>
            <a:r>
              <a:rPr lang="es-CO" sz="700" baseline="0">
                <a:solidFill>
                  <a:schemeClr val="tx1">
                    <a:lumMod val="50000"/>
                    <a:lumOff val="50000"/>
                  </a:schemeClr>
                </a:solidFill>
                <a:latin typeface="Verdana" panose="020B0604030504040204" pitchFamily="34" charset="0"/>
                <a:ea typeface="Verdana" panose="020B0604030504040204" pitchFamily="34" charset="0"/>
              </a:rPr>
              <a:t>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t>
            </a:r>
            <a:r>
              <a:rPr kumimoji="0" lang="es-ES" sz="600" b="0" i="0" u="none" strike="noStrike" kern="1200" cap="none" spc="0" normalizeH="0" baseline="0" noProof="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altura significativa de la </a:t>
            </a: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ola, representa la media del tercio </a:t>
            </a:r>
            <a:r>
              <a:rPr kumimoji="0" lang="es-ES" sz="600" b="0" i="0" u="none" strike="noStrike" kern="1200" cap="none" spc="0" normalizeH="0" baseline="0" noProof="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más alto de las </a:t>
            </a: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olas, por lo cual la altura máxima posible puede ser incluso superior </a:t>
            </a:r>
            <a:r>
              <a:rPr kumimoji="0" lang="es-ES" sz="600" b="0" i="0" u="none" strike="noStrike" kern="1200" cap="none" spc="0" normalizeH="0" baseline="0" noProof="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al doble de este </a:t>
            </a: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7673174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t>
            </a:r>
            <a:r>
              <a:rPr lang="es-CO" sz="900">
                <a:solidFill>
                  <a:schemeClr val="tx1">
                    <a:lumMod val="50000"/>
                    <a:lumOff val="50000"/>
                  </a:schemeClr>
                </a:solidFill>
                <a:latin typeface="Verdana" panose="020B0604030504040204" pitchFamily="34" charset="0"/>
                <a:ea typeface="Verdana" panose="020B0604030504040204" pitchFamily="34" charset="0"/>
              </a:rPr>
              <a:t>Altura significativa de la </a:t>
            </a:r>
            <a:r>
              <a:rPr lang="es-CO" sz="900" dirty="0">
                <a:solidFill>
                  <a:schemeClr val="tx1">
                    <a:lumMod val="50000"/>
                    <a:lumOff val="50000"/>
                  </a:schemeClr>
                </a:solidFill>
                <a:latin typeface="Verdana" panose="020B0604030504040204" pitchFamily="34" charset="0"/>
                <a:ea typeface="Verdana" panose="020B0604030504040204" pitchFamily="34" charset="0"/>
              </a:rPr>
              <a:t>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a:solidFill>
                  <a:schemeClr val="tx1">
                    <a:lumMod val="50000"/>
                    <a:lumOff val="50000"/>
                  </a:schemeClr>
                </a:solidFill>
                <a:latin typeface="Verdana" panose="020B0604030504040204" pitchFamily="34" charset="0"/>
                <a:ea typeface="Verdana" panose="020B0604030504040204" pitchFamily="34" charset="0"/>
              </a:rPr>
              <a:t>Probabilidad de lluvias </a:t>
            </a:r>
            <a:r>
              <a:rPr lang="es-CO" sz="700" b="0" dirty="0">
                <a:solidFill>
                  <a:schemeClr val="tx1">
                    <a:lumMod val="50000"/>
                    <a:lumOff val="50000"/>
                  </a:schemeClr>
                </a:solidFill>
                <a:latin typeface="Verdana" panose="020B0604030504040204" pitchFamily="34" charset="0"/>
                <a:ea typeface="Verdana" panose="020B0604030504040204" pitchFamily="34" charset="0"/>
              </a:rPr>
              <a:t>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a:t>
            </a:r>
            <a:r>
              <a:rPr lang="es-CO" sz="700" b="0" baseline="0">
                <a:solidFill>
                  <a:schemeClr val="tx1">
                    <a:lumMod val="50000"/>
                    <a:lumOff val="50000"/>
                  </a:schemeClr>
                </a:solidFill>
                <a:latin typeface="Verdana" panose="020B0604030504040204" pitchFamily="34" charset="0"/>
                <a:ea typeface="Verdana" panose="020B0604030504040204" pitchFamily="34" charset="0"/>
              </a:rPr>
              <a:t>con posibilidad de tormentas </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eléctricas </a:t>
            </a:r>
            <a:r>
              <a:rPr lang="es-CO" sz="700" b="0" baseline="0">
                <a:solidFill>
                  <a:schemeClr val="tx1">
                    <a:lumMod val="50000"/>
                    <a:lumOff val="50000"/>
                  </a:schemeClr>
                </a:solidFill>
                <a:latin typeface="Verdana" panose="020B0604030504040204" pitchFamily="34" charset="0"/>
                <a:ea typeface="Verdana" panose="020B0604030504040204" pitchFamily="34" charset="0"/>
              </a:rPr>
              <a:t>y rachas de viento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a:t>
            </a:r>
            <a:r>
              <a:rPr lang="es-CO" sz="700" kern="1200">
                <a:solidFill>
                  <a:schemeClr val="tx1">
                    <a:lumMod val="50000"/>
                    <a:lumOff val="50000"/>
                  </a:schemeClr>
                </a:solidFill>
                <a:latin typeface="Verdana" panose="020B0604030504040204" pitchFamily="34" charset="0"/>
                <a:ea typeface="Verdana" panose="020B0604030504040204" pitchFamily="34" charset="0"/>
              </a:rPr>
              <a:t>las embarcaciones de poco </a:t>
            </a:r>
            <a:r>
              <a:rPr lang="es-CO" sz="700" kern="1200" dirty="0">
                <a:solidFill>
                  <a:schemeClr val="tx1">
                    <a:lumMod val="50000"/>
                    <a:lumOff val="50000"/>
                  </a:schemeClr>
                </a:solidFill>
                <a:latin typeface="Verdana" panose="020B0604030504040204" pitchFamily="34" charset="0"/>
                <a:ea typeface="Verdana" panose="020B0604030504040204" pitchFamily="34" charset="0"/>
              </a:rPr>
              <a:t>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a:t>
            </a:r>
            <a:r>
              <a:rPr lang="es-CO" sz="700" kern="1200" baseline="0">
                <a:solidFill>
                  <a:schemeClr val="tx1">
                    <a:lumMod val="50000"/>
                    <a:lumOff val="50000"/>
                  </a:schemeClr>
                </a:solidFill>
                <a:latin typeface="Verdana" panose="020B0604030504040204" pitchFamily="34" charset="0"/>
                <a:ea typeface="Verdana" panose="020B0604030504040204" pitchFamily="34" charset="0"/>
              </a:rPr>
              <a:t>las Capitanías de puerto antes de zarpar en zonas de inminente </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a:t>
            </a:r>
            <a:r>
              <a:rPr lang="es-CO" sz="700" kern="1200" baseline="0">
                <a:solidFill>
                  <a:schemeClr val="tx1">
                    <a:lumMod val="50000"/>
                    <a:lumOff val="50000"/>
                  </a:schemeClr>
                </a:solidFill>
                <a:latin typeface="Verdana" panose="020B0604030504040204" pitchFamily="34" charset="0"/>
                <a:ea typeface="Verdana" panose="020B0604030504040204" pitchFamily="34" charset="0"/>
              </a:rPr>
              <a:t>la evolución de las </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condiciones meteorológicas y a </a:t>
            </a:r>
            <a:r>
              <a:rPr lang="es-CO" sz="700" kern="1200" baseline="0">
                <a:solidFill>
                  <a:schemeClr val="tx1">
                    <a:lumMod val="50000"/>
                    <a:lumOff val="50000"/>
                  </a:schemeClr>
                </a:solidFill>
                <a:latin typeface="Verdana" panose="020B0604030504040204" pitchFamily="34" charset="0"/>
                <a:ea typeface="Verdana" panose="020B0604030504040204" pitchFamily="34" charset="0"/>
              </a:rPr>
              <a:t>los avisos de las </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a:t>
            </a:r>
            <a:r>
              <a:rPr lang="es-CO" sz="700" b="0">
                <a:solidFill>
                  <a:schemeClr val="tx1">
                    <a:lumMod val="50000"/>
                    <a:lumOff val="50000"/>
                  </a:schemeClr>
                </a:solidFill>
                <a:latin typeface="Verdana" panose="020B0604030504040204" pitchFamily="34" charset="0"/>
                <a:ea typeface="Verdana" panose="020B0604030504040204" pitchFamily="34" charset="0"/>
              </a:rPr>
              <a:t>el intervalo de tiempo</a:t>
            </a:r>
            <a:r>
              <a:rPr lang="es-CO" sz="700" b="0" baseline="0">
                <a:solidFill>
                  <a:schemeClr val="tx1">
                    <a:lumMod val="50000"/>
                    <a:lumOff val="50000"/>
                  </a:schemeClr>
                </a:solidFill>
                <a:latin typeface="Verdana" panose="020B0604030504040204" pitchFamily="34" charset="0"/>
                <a:ea typeface="Verdana" panose="020B0604030504040204" pitchFamily="34" charset="0"/>
              </a:rPr>
              <a:t> </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a:t>
            </a:r>
            <a:r>
              <a:rPr lang="es-CO" sz="700" b="0">
                <a:solidFill>
                  <a:schemeClr val="tx1">
                    <a:lumMod val="50000"/>
                    <a:lumOff val="50000"/>
                  </a:schemeClr>
                </a:solidFill>
                <a:latin typeface="Verdana" panose="020B0604030504040204" pitchFamily="34" charset="0"/>
                <a:ea typeface="Verdana" panose="020B0604030504040204" pitchFamily="34" charset="0"/>
              </a:rPr>
              <a:t>por encima de lo </a:t>
            </a:r>
            <a:r>
              <a:rPr lang="es-CO" sz="700" b="0" dirty="0">
                <a:solidFill>
                  <a:schemeClr val="tx1">
                    <a:lumMod val="50000"/>
                    <a:lumOff val="50000"/>
                  </a:schemeClr>
                </a:solidFill>
                <a:latin typeface="Verdana" panose="020B0604030504040204" pitchFamily="34" charset="0"/>
                <a:ea typeface="Verdana" panose="020B0604030504040204" pitchFamily="34" charset="0"/>
              </a:rPr>
              <a:t>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a:t>
            </a:r>
            <a:r>
              <a:rPr lang="es-CO" sz="700" baseline="0">
                <a:solidFill>
                  <a:schemeClr val="tx1">
                    <a:lumMod val="50000"/>
                    <a:lumOff val="50000"/>
                  </a:schemeClr>
                </a:solidFill>
                <a:latin typeface="Verdana" panose="020B0604030504040204" pitchFamily="34" charset="0"/>
                <a:ea typeface="Verdana" panose="020B0604030504040204" pitchFamily="34" charset="0"/>
              </a:rPr>
              <a:t>las indicaciones de las </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a:t>
            </a:r>
            <a:r>
              <a:rPr lang="es-CO" sz="700" baseline="0">
                <a:solidFill>
                  <a:schemeClr val="tx1">
                    <a:lumMod val="50000"/>
                    <a:lumOff val="50000"/>
                  </a:schemeClr>
                </a:solidFill>
                <a:latin typeface="Verdana" panose="020B0604030504040204" pitchFamily="34" charset="0"/>
                <a:ea typeface="Verdana" panose="020B0604030504040204" pitchFamily="34" charset="0"/>
              </a:rPr>
              <a:t>las embarcaciones de poco </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calado, consultar con </a:t>
            </a:r>
            <a:r>
              <a:rPr lang="es-CO" sz="700" baseline="0">
                <a:solidFill>
                  <a:schemeClr val="tx1">
                    <a:lumMod val="50000"/>
                    <a:lumOff val="50000"/>
                  </a:schemeClr>
                </a:solidFill>
                <a:latin typeface="Verdana" panose="020B0604030504040204" pitchFamily="34" charset="0"/>
                <a:ea typeface="Verdana" panose="020B0604030504040204" pitchFamily="34" charset="0"/>
              </a:rPr>
              <a:t>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t>
            </a:r>
            <a:r>
              <a:rPr kumimoji="0" lang="es-ES" sz="600" b="0" i="0" u="none" strike="noStrike" kern="1200" cap="none" spc="0" normalizeH="0" baseline="0" noProof="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altura significativa de la </a:t>
            </a: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ola, representa la media del tercio </a:t>
            </a:r>
            <a:r>
              <a:rPr kumimoji="0" lang="es-ES" sz="600" b="0" i="0" u="none" strike="noStrike" kern="1200" cap="none" spc="0" normalizeH="0" baseline="0" noProof="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más alto de las </a:t>
            </a: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olas, por lo cual la altura máxima posible puede ser incluso superior </a:t>
            </a:r>
            <a:r>
              <a:rPr kumimoji="0" lang="es-ES" sz="600" b="0" i="0" u="none" strike="noStrike" kern="1200" cap="none" spc="0" normalizeH="0" baseline="0" noProof="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al doble de este </a:t>
            </a: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310238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002495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ítulo y objeto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Imagen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549" y="6260039"/>
            <a:ext cx="996417" cy="475589"/>
          </a:xfrm>
          <a:prstGeom prst="rect">
            <a:avLst/>
          </a:prstGeom>
        </p:spPr>
      </p:pic>
    </p:spTree>
    <p:extLst>
      <p:ext uri="{BB962C8B-B14F-4D97-AF65-F5344CB8AC3E}">
        <p14:creationId xmlns:p14="http://schemas.microsoft.com/office/powerpoint/2010/main" val="326437412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2559951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3823627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5609703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1648223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302946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9919617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4457601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0448815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7327687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precipitación</a:t>
            </a:r>
            <a:r>
              <a:rPr lang="es-ES" sz="1400" b="1" baseline="0">
                <a:solidFill>
                  <a:schemeClr val="bg1"/>
                </a:solidFill>
                <a:latin typeface="Verdana" panose="020B0604030504040204" pitchFamily="34" charset="0"/>
                <a:ea typeface="Verdana" panose="020B0604030504040204" pitchFamily="34" charset="0"/>
              </a:rPr>
              <a:t> </a:t>
            </a:r>
            <a:r>
              <a:rPr lang="es-ES" sz="1400" b="1" baseline="0" dirty="0">
                <a:solidFill>
                  <a:schemeClr val="bg1"/>
                </a:solidFill>
                <a:latin typeface="Verdana" panose="020B0604030504040204" pitchFamily="34" charset="0"/>
                <a:ea typeface="Verdana" panose="020B0604030504040204" pitchFamily="34" charset="0"/>
              </a:rPr>
              <a:t>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733739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Diapositiva de títul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userDrawn="1"/>
        </p:nvSpPr>
        <p:spPr>
          <a:xfrm>
            <a:off x="5122576" y="1325442"/>
            <a:ext cx="7078133" cy="2785003"/>
          </a:xfrm>
          <a:prstGeom prst="rect">
            <a:avLst/>
          </a:prstGeom>
          <a:solidFill>
            <a:srgbClr val="FFF2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s-CO">
              <a:solidFill>
                <a:prstClr val="white"/>
              </a:solidFill>
            </a:endParaRPr>
          </a:p>
        </p:txBody>
      </p:sp>
      <p:sp>
        <p:nvSpPr>
          <p:cNvPr id="11" name="CuadroTexto 10"/>
          <p:cNvSpPr txBox="1"/>
          <p:nvPr userDrawn="1"/>
        </p:nvSpPr>
        <p:spPr>
          <a:xfrm>
            <a:off x="5139994" y="1325442"/>
            <a:ext cx="7007562" cy="246221"/>
          </a:xfrm>
          <a:prstGeom prst="rect">
            <a:avLst/>
          </a:prstGeom>
          <a:solidFill>
            <a:schemeClr val="bg1">
              <a:alpha val="85000"/>
            </a:schemeClr>
          </a:solidFill>
        </p:spPr>
        <p:txBody>
          <a:bodyPr wrap="square" lIns="0" tIns="0" rIns="0" bIns="0" rtlCol="0" anchor="ctr">
            <a:spAutoFit/>
          </a:bodyPr>
          <a:lstStyle/>
          <a:p>
            <a:pPr algn="just">
              <a:defRPr/>
            </a:pPr>
            <a:r>
              <a:rPr lang="es-CO" sz="800" b="1" dirty="0">
                <a:solidFill>
                  <a:prstClr val="black"/>
                </a:solidFill>
                <a:latin typeface="Arial Narrow" panose="020B0606020202030204" pitchFamily="34" charset="0"/>
                <a:cs typeface="Arial" panose="020B0604020202020204" pitchFamily="34" charset="0"/>
              </a:rPr>
              <a:t>Aclaración</a:t>
            </a:r>
            <a:r>
              <a:rPr lang="es-CO" sz="800" dirty="0">
                <a:solidFill>
                  <a:prstClr val="black"/>
                </a:solidFill>
                <a:latin typeface="Arial Narrow" panose="020B0606020202030204" pitchFamily="34" charset="0"/>
                <a:cs typeface="Arial" panose="020B0604020202020204" pitchFamily="34" charset="0"/>
              </a:rPr>
              <a:t>: aunque los valores registrados en un municipio se relacionan con </a:t>
            </a:r>
            <a:r>
              <a:rPr lang="es-CO" sz="800">
                <a:solidFill>
                  <a:prstClr val="black"/>
                </a:solidFill>
                <a:latin typeface="Arial Narrow" panose="020B0606020202030204" pitchFamily="34" charset="0"/>
                <a:cs typeface="Arial" panose="020B0604020202020204" pitchFamily="34" charset="0"/>
              </a:rPr>
              <a:t>la ubicación de las estaciones de monitoreo </a:t>
            </a:r>
            <a:r>
              <a:rPr lang="es-CO" sz="800" dirty="0">
                <a:solidFill>
                  <a:prstClr val="black"/>
                </a:solidFill>
                <a:latin typeface="Arial Narrow" panose="020B0606020202030204" pitchFamily="34" charset="0"/>
                <a:cs typeface="Arial" panose="020B0604020202020204" pitchFamily="34" charset="0"/>
              </a:rPr>
              <a:t>del IDEAM, en ocasiones, dichas estaciones pueden </a:t>
            </a:r>
            <a:r>
              <a:rPr lang="es-CO" sz="800">
                <a:solidFill>
                  <a:prstClr val="black"/>
                </a:solidFill>
                <a:latin typeface="Arial Narrow" panose="020B0606020202030204" pitchFamily="34" charset="0"/>
                <a:cs typeface="Arial" panose="020B0604020202020204" pitchFamily="34" charset="0"/>
              </a:rPr>
              <a:t>estar distantes de los </a:t>
            </a:r>
            <a:r>
              <a:rPr lang="es-CO" sz="800" dirty="0">
                <a:solidFill>
                  <a:prstClr val="black"/>
                </a:solidFill>
                <a:latin typeface="Arial Narrow" panose="020B0606020202030204" pitchFamily="34" charset="0"/>
                <a:cs typeface="Arial" panose="020B0604020202020204" pitchFamily="34" charset="0"/>
              </a:rPr>
              <a:t>lugares en donde se concentra la mayor población </a:t>
            </a:r>
            <a:r>
              <a:rPr lang="es-CO" sz="800">
                <a:solidFill>
                  <a:prstClr val="black"/>
                </a:solidFill>
                <a:latin typeface="Arial Narrow" panose="020B0606020202030204" pitchFamily="34" charset="0"/>
                <a:cs typeface="Arial" panose="020B0604020202020204" pitchFamily="34" charset="0"/>
              </a:rPr>
              <a:t>o alejados de los </a:t>
            </a:r>
            <a:r>
              <a:rPr lang="es-CO" sz="800" dirty="0">
                <a:solidFill>
                  <a:prstClr val="black"/>
                </a:solidFill>
                <a:latin typeface="Arial Narrow" panose="020B0606020202030204" pitchFamily="34" charset="0"/>
                <a:cs typeface="Arial" panose="020B0604020202020204" pitchFamily="34" charset="0"/>
              </a:rPr>
              <a:t>centros municipales.</a:t>
            </a:r>
          </a:p>
        </p:txBody>
      </p:sp>
      <p:pic>
        <p:nvPicPr>
          <p:cNvPr id="2" name="Imagen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93921" y="4658623"/>
            <a:ext cx="6847453" cy="573596"/>
          </a:xfrm>
          <a:prstGeom prst="rect">
            <a:avLst/>
          </a:prstGeom>
        </p:spPr>
      </p:pic>
    </p:spTree>
    <p:extLst>
      <p:ext uri="{BB962C8B-B14F-4D97-AF65-F5344CB8AC3E}">
        <p14:creationId xmlns:p14="http://schemas.microsoft.com/office/powerpoint/2010/main" val="187515561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59748095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a:solidFill>
                  <a:schemeClr val="bg1"/>
                </a:solidFill>
                <a:latin typeface="Verdana" panose="020B0604030504040204" pitchFamily="34" charset="0"/>
                <a:ea typeface="Verdana" panose="020B0604030504040204" pitchFamily="34" charset="0"/>
              </a:rPr>
              <a:t>Altos valores de radiación </a:t>
            </a:r>
            <a:r>
              <a:rPr lang="es-ES" sz="1600" b="1" dirty="0">
                <a:solidFill>
                  <a:schemeClr val="bg1"/>
                </a:solidFill>
                <a:latin typeface="Verdana" panose="020B0604030504040204" pitchFamily="34" charset="0"/>
                <a:ea typeface="Verdana" panose="020B0604030504040204" pitchFamily="34" charset="0"/>
              </a:rPr>
              <a:t>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720133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52021480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a:solidFill>
                  <a:schemeClr val="bg1"/>
                </a:solidFill>
                <a:latin typeface="Verdana" panose="020B0604030504040204" pitchFamily="34" charset="0"/>
                <a:ea typeface="Verdana" panose="020B0604030504040204" pitchFamily="34" charset="0"/>
              </a:rPr>
              <a:t>Resumen de Alertas </a:t>
            </a:r>
            <a:r>
              <a:rPr lang="es-ES" sz="1800" b="1" dirty="0">
                <a:solidFill>
                  <a:schemeClr val="bg1"/>
                </a:solidFill>
                <a:latin typeface="Verdana" panose="020B0604030504040204" pitchFamily="34" charset="0"/>
                <a:ea typeface="Verdana" panose="020B0604030504040204" pitchFamily="34" charset="0"/>
              </a:rPr>
              <a:t>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9388193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4036128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0913263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4477299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3048057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8366219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124381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0_Diseño personalizado">
    <p:spTree>
      <p:nvGrpSpPr>
        <p:cNvPr id="1" name=""/>
        <p:cNvGrpSpPr/>
        <p:nvPr/>
      </p:nvGrpSpPr>
      <p:grpSpPr>
        <a:xfrm>
          <a:off x="0" y="0"/>
          <a:ext cx="0" cy="0"/>
          <a:chOff x="0" y="0"/>
          <a:chExt cx="0" cy="0"/>
        </a:xfrm>
      </p:grpSpPr>
      <p:pic>
        <p:nvPicPr>
          <p:cNvPr id="6" name="Imagen 5"/>
          <p:cNvPicPr>
            <a:picLocks noChangeAspect="1"/>
          </p:cNvPicPr>
          <p:nvPr userDrawn="1"/>
        </p:nvPicPr>
        <p:blipFill rotWithShape="1">
          <a:blip r:embed="rId2" cstate="print">
            <a:extLst>
              <a:ext uri="{28A0092B-C50C-407E-A947-70E740481C1C}">
                <a14:useLocalDpi xmlns:a14="http://schemas.microsoft.com/office/drawing/2010/main" val="0"/>
              </a:ext>
            </a:extLst>
          </a:blip>
          <a:srcRect l="499" t="35488" r="345" b="54219"/>
          <a:stretch/>
        </p:blipFill>
        <p:spPr>
          <a:xfrm>
            <a:off x="0" y="0"/>
            <a:ext cx="12192000" cy="712175"/>
          </a:xfrm>
          <a:prstGeom prst="rect">
            <a:avLst/>
          </a:prstGeom>
        </p:spPr>
      </p:pic>
      <p:pic>
        <p:nvPicPr>
          <p:cNvPr id="7" name="Imagen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V="1">
            <a:off x="-12357" y="6815347"/>
            <a:ext cx="12240000" cy="82642"/>
          </a:xfrm>
          <a:prstGeom prst="rect">
            <a:avLst/>
          </a:prstGeom>
        </p:spPr>
      </p:pic>
      <p:grpSp>
        <p:nvGrpSpPr>
          <p:cNvPr id="4" name="Agrupar 3"/>
          <p:cNvGrpSpPr/>
          <p:nvPr userDrawn="1"/>
        </p:nvGrpSpPr>
        <p:grpSpPr>
          <a:xfrm>
            <a:off x="3584431" y="128495"/>
            <a:ext cx="422710" cy="422710"/>
            <a:chOff x="4065603" y="191601"/>
            <a:chExt cx="422710" cy="422710"/>
          </a:xfrm>
        </p:grpSpPr>
        <p:sp>
          <p:nvSpPr>
            <p:cNvPr id="5" name="Elipse 4"/>
            <p:cNvSpPr/>
            <p:nvPr userDrawn="1"/>
          </p:nvSpPr>
          <p:spPr>
            <a:xfrm>
              <a:off x="4086021" y="214536"/>
              <a:ext cx="384984" cy="384984"/>
            </a:xfrm>
            <a:prstGeom prst="ellipse">
              <a:avLst/>
            </a:prstGeom>
            <a:solidFill>
              <a:srgbClr val="1C3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Imagen 7" descr="Recurso 15.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603" y="191601"/>
              <a:ext cx="422710" cy="422710"/>
            </a:xfrm>
            <a:prstGeom prst="rect">
              <a:avLst/>
            </a:prstGeom>
          </p:spPr>
        </p:pic>
      </p:grpSp>
    </p:spTree>
    <p:extLst>
      <p:ext uri="{BB962C8B-B14F-4D97-AF65-F5344CB8AC3E}">
        <p14:creationId xmlns:p14="http://schemas.microsoft.com/office/powerpoint/2010/main" val="169939980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2606302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1626421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9974679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7803798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t>
            </a:r>
            <a:r>
              <a:rPr lang="es-CO" sz="900">
                <a:solidFill>
                  <a:schemeClr val="tx1">
                    <a:lumMod val="50000"/>
                    <a:lumOff val="50000"/>
                  </a:schemeClr>
                </a:solidFill>
                <a:latin typeface="Verdana" panose="020B0604030504040204" pitchFamily="34" charset="0"/>
                <a:ea typeface="Verdana" panose="020B0604030504040204" pitchFamily="34" charset="0"/>
              </a:rPr>
              <a:t>Altura significativa de la </a:t>
            </a:r>
            <a:r>
              <a:rPr lang="es-CO" sz="900" dirty="0">
                <a:solidFill>
                  <a:schemeClr val="tx1">
                    <a:lumMod val="50000"/>
                    <a:lumOff val="50000"/>
                  </a:schemeClr>
                </a:solidFill>
                <a:latin typeface="Verdana" panose="020B0604030504040204" pitchFamily="34" charset="0"/>
                <a:ea typeface="Verdana" panose="020B0604030504040204" pitchFamily="34" charset="0"/>
              </a:rPr>
              <a:t>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a:solidFill>
                  <a:schemeClr val="tx1">
                    <a:lumMod val="50000"/>
                    <a:lumOff val="50000"/>
                  </a:schemeClr>
                </a:solidFill>
                <a:latin typeface="Verdana" panose="020B0604030504040204" pitchFamily="34" charset="0"/>
                <a:ea typeface="Verdana" panose="020B0604030504040204" pitchFamily="34" charset="0"/>
              </a:rPr>
              <a:t>Probabilidad de lluvias </a:t>
            </a:r>
            <a:r>
              <a:rPr lang="es-CO" sz="700" b="0" dirty="0">
                <a:solidFill>
                  <a:schemeClr val="tx1">
                    <a:lumMod val="50000"/>
                    <a:lumOff val="50000"/>
                  </a:schemeClr>
                </a:solidFill>
                <a:latin typeface="Verdana" panose="020B0604030504040204" pitchFamily="34" charset="0"/>
                <a:ea typeface="Verdana" panose="020B0604030504040204" pitchFamily="34" charset="0"/>
              </a:rPr>
              <a:t>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a:t>
            </a:r>
            <a:r>
              <a:rPr lang="es-CO" sz="700" b="0" baseline="0">
                <a:solidFill>
                  <a:schemeClr val="tx1">
                    <a:lumMod val="50000"/>
                    <a:lumOff val="50000"/>
                  </a:schemeClr>
                </a:solidFill>
                <a:latin typeface="Verdana" panose="020B0604030504040204" pitchFamily="34" charset="0"/>
                <a:ea typeface="Verdana" panose="020B0604030504040204" pitchFamily="34" charset="0"/>
              </a:rPr>
              <a:t>con posibilidad de tormentas </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eléctricas </a:t>
            </a:r>
            <a:r>
              <a:rPr lang="es-CO" sz="700" b="0" baseline="0">
                <a:solidFill>
                  <a:schemeClr val="tx1">
                    <a:lumMod val="50000"/>
                    <a:lumOff val="50000"/>
                  </a:schemeClr>
                </a:solidFill>
                <a:latin typeface="Verdana" panose="020B0604030504040204" pitchFamily="34" charset="0"/>
                <a:ea typeface="Verdana" panose="020B0604030504040204" pitchFamily="34" charset="0"/>
              </a:rPr>
              <a:t>y rachas de viento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a:t>
            </a:r>
            <a:r>
              <a:rPr lang="es-CO" sz="700" kern="1200">
                <a:solidFill>
                  <a:schemeClr val="tx1">
                    <a:lumMod val="50000"/>
                    <a:lumOff val="50000"/>
                  </a:schemeClr>
                </a:solidFill>
                <a:latin typeface="Verdana" panose="020B0604030504040204" pitchFamily="34" charset="0"/>
                <a:ea typeface="Verdana" panose="020B0604030504040204" pitchFamily="34" charset="0"/>
              </a:rPr>
              <a:t>las embarcaciones de poco </a:t>
            </a:r>
            <a:r>
              <a:rPr lang="es-CO" sz="700" kern="1200" dirty="0">
                <a:solidFill>
                  <a:schemeClr val="tx1">
                    <a:lumMod val="50000"/>
                    <a:lumOff val="50000"/>
                  </a:schemeClr>
                </a:solidFill>
                <a:latin typeface="Verdana" panose="020B0604030504040204" pitchFamily="34" charset="0"/>
                <a:ea typeface="Verdana" panose="020B0604030504040204" pitchFamily="34" charset="0"/>
              </a:rPr>
              <a:t>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a:t>
            </a:r>
            <a:r>
              <a:rPr lang="es-CO" sz="700" kern="1200" baseline="0">
                <a:solidFill>
                  <a:schemeClr val="tx1">
                    <a:lumMod val="50000"/>
                    <a:lumOff val="50000"/>
                  </a:schemeClr>
                </a:solidFill>
                <a:latin typeface="Verdana" panose="020B0604030504040204" pitchFamily="34" charset="0"/>
                <a:ea typeface="Verdana" panose="020B0604030504040204" pitchFamily="34" charset="0"/>
              </a:rPr>
              <a:t>las Capitanías de puerto antes de zarpar en zonas de inminente </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a:t>
            </a:r>
            <a:r>
              <a:rPr lang="es-CO" sz="700" kern="1200" baseline="0">
                <a:solidFill>
                  <a:schemeClr val="tx1">
                    <a:lumMod val="50000"/>
                    <a:lumOff val="50000"/>
                  </a:schemeClr>
                </a:solidFill>
                <a:latin typeface="Verdana" panose="020B0604030504040204" pitchFamily="34" charset="0"/>
                <a:ea typeface="Verdana" panose="020B0604030504040204" pitchFamily="34" charset="0"/>
              </a:rPr>
              <a:t>la evolución de las </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condiciones meteorológicas y a </a:t>
            </a:r>
            <a:r>
              <a:rPr lang="es-CO" sz="700" kern="1200" baseline="0">
                <a:solidFill>
                  <a:schemeClr val="tx1">
                    <a:lumMod val="50000"/>
                    <a:lumOff val="50000"/>
                  </a:schemeClr>
                </a:solidFill>
                <a:latin typeface="Verdana" panose="020B0604030504040204" pitchFamily="34" charset="0"/>
                <a:ea typeface="Verdana" panose="020B0604030504040204" pitchFamily="34" charset="0"/>
              </a:rPr>
              <a:t>los avisos de las </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a:t>
            </a:r>
            <a:r>
              <a:rPr lang="es-CO" sz="700" b="0">
                <a:solidFill>
                  <a:schemeClr val="tx1">
                    <a:lumMod val="50000"/>
                    <a:lumOff val="50000"/>
                  </a:schemeClr>
                </a:solidFill>
                <a:latin typeface="Verdana" panose="020B0604030504040204" pitchFamily="34" charset="0"/>
                <a:ea typeface="Verdana" panose="020B0604030504040204" pitchFamily="34" charset="0"/>
              </a:rPr>
              <a:t>el intervalo de tiempo</a:t>
            </a:r>
            <a:r>
              <a:rPr lang="es-CO" sz="700" b="0" baseline="0">
                <a:solidFill>
                  <a:schemeClr val="tx1">
                    <a:lumMod val="50000"/>
                    <a:lumOff val="50000"/>
                  </a:schemeClr>
                </a:solidFill>
                <a:latin typeface="Verdana" panose="020B0604030504040204" pitchFamily="34" charset="0"/>
                <a:ea typeface="Verdana" panose="020B0604030504040204" pitchFamily="34" charset="0"/>
              </a:rPr>
              <a:t> </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a:t>
            </a:r>
            <a:r>
              <a:rPr lang="es-CO" sz="700" b="0">
                <a:solidFill>
                  <a:schemeClr val="tx1">
                    <a:lumMod val="50000"/>
                    <a:lumOff val="50000"/>
                  </a:schemeClr>
                </a:solidFill>
                <a:latin typeface="Verdana" panose="020B0604030504040204" pitchFamily="34" charset="0"/>
                <a:ea typeface="Verdana" panose="020B0604030504040204" pitchFamily="34" charset="0"/>
              </a:rPr>
              <a:t>por encima de lo </a:t>
            </a:r>
            <a:r>
              <a:rPr lang="es-CO" sz="700" b="0" dirty="0">
                <a:solidFill>
                  <a:schemeClr val="tx1">
                    <a:lumMod val="50000"/>
                    <a:lumOff val="50000"/>
                  </a:schemeClr>
                </a:solidFill>
                <a:latin typeface="Verdana" panose="020B0604030504040204" pitchFamily="34" charset="0"/>
                <a:ea typeface="Verdana" panose="020B0604030504040204" pitchFamily="34" charset="0"/>
              </a:rPr>
              <a:t>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a:t>
            </a:r>
            <a:r>
              <a:rPr lang="es-CO" sz="700" baseline="0">
                <a:solidFill>
                  <a:schemeClr val="tx1">
                    <a:lumMod val="50000"/>
                    <a:lumOff val="50000"/>
                  </a:schemeClr>
                </a:solidFill>
                <a:latin typeface="Verdana" panose="020B0604030504040204" pitchFamily="34" charset="0"/>
                <a:ea typeface="Verdana" panose="020B0604030504040204" pitchFamily="34" charset="0"/>
              </a:rPr>
              <a:t>las indicaciones de las </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a:t>
            </a:r>
            <a:r>
              <a:rPr lang="es-CO" sz="700" baseline="0">
                <a:solidFill>
                  <a:schemeClr val="tx1">
                    <a:lumMod val="50000"/>
                    <a:lumOff val="50000"/>
                  </a:schemeClr>
                </a:solidFill>
                <a:latin typeface="Verdana" panose="020B0604030504040204" pitchFamily="34" charset="0"/>
                <a:ea typeface="Verdana" panose="020B0604030504040204" pitchFamily="34" charset="0"/>
              </a:rPr>
              <a:t>las embarcaciones de poco </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calado, consultar con </a:t>
            </a:r>
            <a:r>
              <a:rPr lang="es-CO" sz="700" baseline="0">
                <a:solidFill>
                  <a:schemeClr val="tx1">
                    <a:lumMod val="50000"/>
                    <a:lumOff val="50000"/>
                  </a:schemeClr>
                </a:solidFill>
                <a:latin typeface="Verdana" panose="020B0604030504040204" pitchFamily="34" charset="0"/>
                <a:ea typeface="Verdana" panose="020B0604030504040204" pitchFamily="34" charset="0"/>
              </a:rPr>
              <a:t>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t>
            </a:r>
            <a:r>
              <a:rPr kumimoji="0" lang="es-ES" sz="600" b="0" i="0" u="none" strike="noStrike" kern="1200" cap="none" spc="0" normalizeH="0" baseline="0" noProof="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altura significativa de la </a:t>
            </a: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ola, representa la media del tercio </a:t>
            </a:r>
            <a:r>
              <a:rPr kumimoji="0" lang="es-ES" sz="600" b="0" i="0" u="none" strike="noStrike" kern="1200" cap="none" spc="0" normalizeH="0" baseline="0" noProof="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más alto de las </a:t>
            </a: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olas, por lo cual la altura máxima posible puede ser incluso superior </a:t>
            </a:r>
            <a:r>
              <a:rPr kumimoji="0" lang="es-ES" sz="600" b="0" i="0" u="none" strike="noStrike" kern="1200" cap="none" spc="0" normalizeH="0" baseline="0" noProof="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al doble de este </a:t>
            </a: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5289412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t>
            </a:r>
            <a:r>
              <a:rPr lang="es-CO" sz="900">
                <a:solidFill>
                  <a:schemeClr val="tx1">
                    <a:lumMod val="50000"/>
                    <a:lumOff val="50000"/>
                  </a:schemeClr>
                </a:solidFill>
                <a:latin typeface="Verdana" panose="020B0604030504040204" pitchFamily="34" charset="0"/>
                <a:ea typeface="Verdana" panose="020B0604030504040204" pitchFamily="34" charset="0"/>
              </a:rPr>
              <a:t>Altura significativa de la </a:t>
            </a:r>
            <a:r>
              <a:rPr lang="es-CO" sz="900" dirty="0">
                <a:solidFill>
                  <a:schemeClr val="tx1">
                    <a:lumMod val="50000"/>
                    <a:lumOff val="50000"/>
                  </a:schemeClr>
                </a:solidFill>
                <a:latin typeface="Verdana" panose="020B0604030504040204" pitchFamily="34" charset="0"/>
                <a:ea typeface="Verdana" panose="020B0604030504040204" pitchFamily="34" charset="0"/>
              </a:rPr>
              <a:t>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a:solidFill>
                  <a:schemeClr val="tx1">
                    <a:lumMod val="50000"/>
                    <a:lumOff val="50000"/>
                  </a:schemeClr>
                </a:solidFill>
                <a:latin typeface="Verdana" panose="020B0604030504040204" pitchFamily="34" charset="0"/>
                <a:ea typeface="Verdana" panose="020B0604030504040204" pitchFamily="34" charset="0"/>
              </a:rPr>
              <a:t>Probabilidad de lluvias </a:t>
            </a:r>
            <a:r>
              <a:rPr lang="es-CO" sz="700" b="0" dirty="0">
                <a:solidFill>
                  <a:schemeClr val="tx1">
                    <a:lumMod val="50000"/>
                    <a:lumOff val="50000"/>
                  </a:schemeClr>
                </a:solidFill>
                <a:latin typeface="Verdana" panose="020B0604030504040204" pitchFamily="34" charset="0"/>
                <a:ea typeface="Verdana" panose="020B0604030504040204" pitchFamily="34" charset="0"/>
              </a:rPr>
              <a:t>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a:t>
            </a:r>
            <a:r>
              <a:rPr lang="es-CO" sz="700" b="0" baseline="0">
                <a:solidFill>
                  <a:schemeClr val="tx1">
                    <a:lumMod val="50000"/>
                    <a:lumOff val="50000"/>
                  </a:schemeClr>
                </a:solidFill>
                <a:latin typeface="Verdana" panose="020B0604030504040204" pitchFamily="34" charset="0"/>
                <a:ea typeface="Verdana" panose="020B0604030504040204" pitchFamily="34" charset="0"/>
              </a:rPr>
              <a:t>con posibilidad de tormentas </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eléctricas </a:t>
            </a:r>
            <a:r>
              <a:rPr lang="es-CO" sz="700" b="0" baseline="0">
                <a:solidFill>
                  <a:schemeClr val="tx1">
                    <a:lumMod val="50000"/>
                    <a:lumOff val="50000"/>
                  </a:schemeClr>
                </a:solidFill>
                <a:latin typeface="Verdana" panose="020B0604030504040204" pitchFamily="34" charset="0"/>
                <a:ea typeface="Verdana" panose="020B0604030504040204" pitchFamily="34" charset="0"/>
              </a:rPr>
              <a:t>y rachas de viento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a:t>
            </a:r>
            <a:r>
              <a:rPr lang="es-CO" sz="700" kern="1200">
                <a:solidFill>
                  <a:schemeClr val="tx1">
                    <a:lumMod val="50000"/>
                    <a:lumOff val="50000"/>
                  </a:schemeClr>
                </a:solidFill>
                <a:latin typeface="Verdana" panose="020B0604030504040204" pitchFamily="34" charset="0"/>
                <a:ea typeface="Verdana" panose="020B0604030504040204" pitchFamily="34" charset="0"/>
              </a:rPr>
              <a:t>las embarcaciones de poco </a:t>
            </a:r>
            <a:r>
              <a:rPr lang="es-CO" sz="700" kern="1200" dirty="0">
                <a:solidFill>
                  <a:schemeClr val="tx1">
                    <a:lumMod val="50000"/>
                    <a:lumOff val="50000"/>
                  </a:schemeClr>
                </a:solidFill>
                <a:latin typeface="Verdana" panose="020B0604030504040204" pitchFamily="34" charset="0"/>
                <a:ea typeface="Verdana" panose="020B0604030504040204" pitchFamily="34" charset="0"/>
              </a:rPr>
              <a:t>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a:t>
            </a:r>
            <a:r>
              <a:rPr lang="es-CO" sz="700" kern="1200" baseline="0">
                <a:solidFill>
                  <a:schemeClr val="tx1">
                    <a:lumMod val="50000"/>
                    <a:lumOff val="50000"/>
                  </a:schemeClr>
                </a:solidFill>
                <a:latin typeface="Verdana" panose="020B0604030504040204" pitchFamily="34" charset="0"/>
                <a:ea typeface="Verdana" panose="020B0604030504040204" pitchFamily="34" charset="0"/>
              </a:rPr>
              <a:t>las Capitanías de puerto antes de zarpar en zonas de inminente </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a:t>
            </a:r>
            <a:r>
              <a:rPr lang="es-CO" sz="700" kern="1200" baseline="0">
                <a:solidFill>
                  <a:schemeClr val="tx1">
                    <a:lumMod val="50000"/>
                    <a:lumOff val="50000"/>
                  </a:schemeClr>
                </a:solidFill>
                <a:latin typeface="Verdana" panose="020B0604030504040204" pitchFamily="34" charset="0"/>
                <a:ea typeface="Verdana" panose="020B0604030504040204" pitchFamily="34" charset="0"/>
              </a:rPr>
              <a:t>la evolución de las </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condiciones meteorológicas y a </a:t>
            </a:r>
            <a:r>
              <a:rPr lang="es-CO" sz="700" kern="1200" baseline="0">
                <a:solidFill>
                  <a:schemeClr val="tx1">
                    <a:lumMod val="50000"/>
                    <a:lumOff val="50000"/>
                  </a:schemeClr>
                </a:solidFill>
                <a:latin typeface="Verdana" panose="020B0604030504040204" pitchFamily="34" charset="0"/>
                <a:ea typeface="Verdana" panose="020B0604030504040204" pitchFamily="34" charset="0"/>
              </a:rPr>
              <a:t>los avisos de las </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a:t>
            </a:r>
            <a:r>
              <a:rPr lang="es-CO" sz="700" b="0">
                <a:solidFill>
                  <a:schemeClr val="tx1">
                    <a:lumMod val="50000"/>
                    <a:lumOff val="50000"/>
                  </a:schemeClr>
                </a:solidFill>
                <a:latin typeface="Verdana" panose="020B0604030504040204" pitchFamily="34" charset="0"/>
                <a:ea typeface="Verdana" panose="020B0604030504040204" pitchFamily="34" charset="0"/>
              </a:rPr>
              <a:t>el intervalo de tiempo</a:t>
            </a:r>
            <a:r>
              <a:rPr lang="es-CO" sz="700" b="0" baseline="0">
                <a:solidFill>
                  <a:schemeClr val="tx1">
                    <a:lumMod val="50000"/>
                    <a:lumOff val="50000"/>
                  </a:schemeClr>
                </a:solidFill>
                <a:latin typeface="Verdana" panose="020B0604030504040204" pitchFamily="34" charset="0"/>
                <a:ea typeface="Verdana" panose="020B0604030504040204" pitchFamily="34" charset="0"/>
              </a:rPr>
              <a:t> </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a:t>
            </a:r>
            <a:r>
              <a:rPr lang="es-CO" sz="700" b="0">
                <a:solidFill>
                  <a:schemeClr val="tx1">
                    <a:lumMod val="50000"/>
                    <a:lumOff val="50000"/>
                  </a:schemeClr>
                </a:solidFill>
                <a:latin typeface="Verdana" panose="020B0604030504040204" pitchFamily="34" charset="0"/>
                <a:ea typeface="Verdana" panose="020B0604030504040204" pitchFamily="34" charset="0"/>
              </a:rPr>
              <a:t>por encima de lo </a:t>
            </a:r>
            <a:r>
              <a:rPr lang="es-CO" sz="700" b="0" dirty="0">
                <a:solidFill>
                  <a:schemeClr val="tx1">
                    <a:lumMod val="50000"/>
                    <a:lumOff val="50000"/>
                  </a:schemeClr>
                </a:solidFill>
                <a:latin typeface="Verdana" panose="020B0604030504040204" pitchFamily="34" charset="0"/>
                <a:ea typeface="Verdana" panose="020B0604030504040204" pitchFamily="34" charset="0"/>
              </a:rPr>
              <a:t>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a:t>
            </a:r>
            <a:r>
              <a:rPr lang="es-CO" sz="700" baseline="0">
                <a:solidFill>
                  <a:schemeClr val="tx1">
                    <a:lumMod val="50000"/>
                    <a:lumOff val="50000"/>
                  </a:schemeClr>
                </a:solidFill>
                <a:latin typeface="Verdana" panose="020B0604030504040204" pitchFamily="34" charset="0"/>
                <a:ea typeface="Verdana" panose="020B0604030504040204" pitchFamily="34" charset="0"/>
              </a:rPr>
              <a:t>las indicaciones de las </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a:t>
            </a:r>
            <a:r>
              <a:rPr lang="es-CO" sz="700" baseline="0">
                <a:solidFill>
                  <a:schemeClr val="tx1">
                    <a:lumMod val="50000"/>
                    <a:lumOff val="50000"/>
                  </a:schemeClr>
                </a:solidFill>
                <a:latin typeface="Verdana" panose="020B0604030504040204" pitchFamily="34" charset="0"/>
                <a:ea typeface="Verdana" panose="020B0604030504040204" pitchFamily="34" charset="0"/>
              </a:rPr>
              <a:t>las embarcaciones de poco </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calado, consultar con </a:t>
            </a:r>
            <a:r>
              <a:rPr lang="es-CO" sz="700" baseline="0">
                <a:solidFill>
                  <a:schemeClr val="tx1">
                    <a:lumMod val="50000"/>
                    <a:lumOff val="50000"/>
                  </a:schemeClr>
                </a:solidFill>
                <a:latin typeface="Verdana" panose="020B0604030504040204" pitchFamily="34" charset="0"/>
                <a:ea typeface="Verdana" panose="020B0604030504040204" pitchFamily="34" charset="0"/>
              </a:rPr>
              <a:t>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t>
            </a:r>
            <a:r>
              <a:rPr kumimoji="0" lang="es-ES" sz="600" b="0" i="0" u="none" strike="noStrike" kern="1200" cap="none" spc="0" normalizeH="0" baseline="0" noProof="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altura significativa de la </a:t>
            </a: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ola, representa la media del tercio </a:t>
            </a:r>
            <a:r>
              <a:rPr kumimoji="0" lang="es-ES" sz="600" b="0" i="0" u="none" strike="noStrike" kern="1200" cap="none" spc="0" normalizeH="0" baseline="0" noProof="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más alto de las </a:t>
            </a: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olas, por lo cual la altura máxima posible puede ser incluso superior </a:t>
            </a:r>
            <a:r>
              <a:rPr kumimoji="0" lang="es-ES" sz="600" b="0" i="0" u="none" strike="noStrike" kern="1200" cap="none" spc="0" normalizeH="0" baseline="0" noProof="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al doble de este </a:t>
            </a: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0684531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0671974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9090999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26561326"/>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112586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7" name="Rectángulo 6"/>
          <p:cNvSpPr/>
          <p:nvPr userDrawn="1"/>
        </p:nvSpPr>
        <p:spPr>
          <a:xfrm>
            <a:off x="0" y="6402218"/>
            <a:ext cx="12192000" cy="455782"/>
          </a:xfrm>
          <a:prstGeom prst="rect">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54481123"/>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1061059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0707689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80984297"/>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4055526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2577639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F254F28-89AB-0C3C-A6A5-D5A7E097073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9D64C9A-0265-BA1C-B485-B0CBDE7481B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970561F7-4D7E-FF7C-4682-6547688C10A7}"/>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2EDC0FE5-F556-F47D-58F5-6895CFC58F6F}"/>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71DFCD70-9E72-5905-D1CB-428F9283F05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9E6E5110-99F7-61DA-D475-FD68BB6A3217}"/>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01D6A5D3-FE00-BFBC-A7F2-68654D8C69D9}"/>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E2FF97BB-9D3A-4114-BC44-B9CA2FF2124C}"/>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EF723BC6-4282-51DD-9F69-88B981EEDA21}"/>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85A029D4-EA37-12F7-27FE-99F593306CC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EC759DF-7F9B-C5CE-E084-26FC9FCC19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82EE0A1-FE8E-85F2-A404-4F8DFF2DCA93}"/>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4128E9EE-640F-99BA-FEF2-91DBC050BC46}"/>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318EBD73-63D3-D00D-64AF-0EBAF401BCD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760401958"/>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F96214-1D88-B692-C263-98511D05DA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1F3E63FD-CC4F-DBEC-FD41-45A5184BE8C0}"/>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666CC060-CDCD-AB3B-E4C0-9F6CBB40045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A852B245-49B7-D60E-23AA-33D246F67B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3522BA91-ACD9-DE72-7C1E-B51C978DCB93}"/>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25CBAEC6-D033-D361-21E2-1FE1647E35F9}"/>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3AA4D15E-C4F4-E1B4-D9E9-33FAFFA5E3E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584D4F68-21AC-C34A-5147-71E4FBAE739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878A2409-F1E8-1F7D-B08A-E27B23CE46C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18012316"/>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C273637-27CB-BBCE-94BF-AA0DDEFA87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CD71DBE-0A6C-65F4-AABD-B64E8B77242E}"/>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B03B9D7-4474-2AE0-E7B0-698690A15B8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73D6DCBD-99BB-7D4A-E61B-0C549D73D465}"/>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78805481-01E5-2724-C5E5-4568D586286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9E21EF1B-B3A3-2987-3117-DFFC7079A420}"/>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650E1391-4ECB-C5D9-BC32-2995E0F01204}"/>
              </a:ext>
            </a:extLst>
          </p:cNvPr>
          <p:cNvSpPr/>
          <p:nvPr userDrawn="1"/>
        </p:nvSpPr>
        <p:spPr>
          <a:xfrm>
            <a:off x="850900" y="11207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BAE1DC5B-8940-5539-06F3-D146D05EF8E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A18650BD-44FE-EC4E-E678-23FA8DA2396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952BF7C9-F204-BD6B-5D55-BBD92463D6D0}"/>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85EDD78-B124-0122-CD82-DCD7174D4EDE}"/>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para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116438"/>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4271865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875D9D3-75DC-3BBF-47D7-D9AC61EAEA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8099ABF-2021-384F-E8BD-D02DA0EFD2F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2171EA5-00D8-AA03-3678-DE643BEE92B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86D503A-2909-72D6-E9DA-F94DAF5A95E0}"/>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0006F6AD-A000-1E8A-19EA-A4F93B945F22}"/>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C2310E57-2497-CA7B-E09F-B2087E6A57BE}"/>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3528093"/>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1506A9-0E77-4850-C62E-95B49CB531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F6F905F-D792-E15A-5FCA-E893488402C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9504EC2-E93C-6AF0-9812-96D8C5084FA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A708046-9224-72C2-4C62-EEF9F07EB916}"/>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2126BB40-1BC9-C979-7842-FE977EB85977}"/>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a:t>
            </a: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ultravioleta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85CADD3-1BD0-28DB-A40C-22B65A8C31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80299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9" name="Rectángulo 8"/>
          <p:cNvSpPr/>
          <p:nvPr userDrawn="1"/>
        </p:nvSpPr>
        <p:spPr>
          <a:xfrm>
            <a:off x="8243034" y="6358071"/>
            <a:ext cx="3817827" cy="441752"/>
          </a:xfrm>
          <a:prstGeom prst="rec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cxnSp>
        <p:nvCxnSpPr>
          <p:cNvPr id="8" name="Conector recto 7"/>
          <p:cNvCxnSpPr/>
          <p:nvPr userDrawn="1"/>
        </p:nvCxnSpPr>
        <p:spPr>
          <a:xfrm>
            <a:off x="8101049" y="709958"/>
            <a:ext cx="0" cy="6148042"/>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ángulo 5"/>
          <p:cNvSpPr/>
          <p:nvPr userDrawn="1"/>
        </p:nvSpPr>
        <p:spPr>
          <a:xfrm>
            <a:off x="8299724" y="6375134"/>
            <a:ext cx="3723171" cy="415498"/>
          </a:xfrm>
          <a:prstGeom prst="rect">
            <a:avLst/>
          </a:prstGeom>
        </p:spPr>
        <p:txBody>
          <a:bodyPr wrap="square">
            <a:spAutoFit/>
          </a:bodyPr>
          <a:lstStyle/>
          <a:p>
            <a:r>
              <a:rPr lang="es-CO" sz="1100" b="1" dirty="0">
                <a:solidFill>
                  <a:srgbClr val="FFFF00"/>
                </a:solidFill>
                <a:effectLst>
                  <a:outerShdw blurRad="38100" dist="38100" dir="2700000" algn="tl">
                    <a:srgbClr val="000000">
                      <a:alpha val="43137"/>
                    </a:srgbClr>
                  </a:outerShdw>
                </a:effectLst>
                <a:latin typeface="Arial Narrow"/>
                <a:cs typeface="Arial Narrow"/>
              </a:rPr>
              <a:t>Alertas amarillas </a:t>
            </a:r>
            <a:r>
              <a:rPr lang="es-CO" sz="1000" b="0" dirty="0">
                <a:latin typeface="Arial Narrow"/>
                <a:cs typeface="Arial Narrow"/>
              </a:rPr>
              <a:t>e información más detallada para </a:t>
            </a:r>
            <a:r>
              <a:rPr lang="es-CO" sz="1000" b="0">
                <a:latin typeface="Arial Narrow"/>
                <a:cs typeface="Arial Narrow"/>
              </a:rPr>
              <a:t>cada una de las categorías de alerta</a:t>
            </a:r>
            <a:r>
              <a:rPr lang="es-CO" sz="1000" b="0" dirty="0">
                <a:latin typeface="Arial Narrow"/>
                <a:cs typeface="Arial Narrow"/>
              </a:rPr>
              <a:t>, remítase a la temática particular del informe.</a:t>
            </a:r>
          </a:p>
        </p:txBody>
      </p:sp>
    </p:spTree>
    <p:extLst>
      <p:ext uri="{BB962C8B-B14F-4D97-AF65-F5344CB8AC3E}">
        <p14:creationId xmlns:p14="http://schemas.microsoft.com/office/powerpoint/2010/main" val="13637504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9" name="Rectángulo 8"/>
          <p:cNvSpPr/>
          <p:nvPr userDrawn="1"/>
        </p:nvSpPr>
        <p:spPr>
          <a:xfrm>
            <a:off x="8243034" y="6358071"/>
            <a:ext cx="3817827" cy="441752"/>
          </a:xfrm>
          <a:prstGeom prst="rec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8" name="Conector recto 7"/>
          <p:cNvCxnSpPr/>
          <p:nvPr userDrawn="1"/>
        </p:nvCxnSpPr>
        <p:spPr>
          <a:xfrm>
            <a:off x="8101049" y="709958"/>
            <a:ext cx="0" cy="6148042"/>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ángulo 5"/>
          <p:cNvSpPr/>
          <p:nvPr userDrawn="1"/>
        </p:nvSpPr>
        <p:spPr>
          <a:xfrm>
            <a:off x="8299724" y="6375134"/>
            <a:ext cx="3723171" cy="4154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Narrow"/>
                <a:ea typeface="+mn-ea"/>
                <a:cs typeface="Arial Narrow"/>
              </a:rPr>
              <a:t>Alertas amarillas </a:t>
            </a:r>
            <a:r>
              <a:rPr kumimoji="0" lang="es-CO" sz="1000" b="0" i="0" u="none" strike="noStrike" kern="1200" cap="none" spc="0" normalizeH="0" baseline="0" noProof="0" dirty="0">
                <a:ln>
                  <a:noFill/>
                </a:ln>
                <a:solidFill>
                  <a:prstClr val="black"/>
                </a:solidFill>
                <a:effectLst/>
                <a:uLnTx/>
                <a:uFillTx/>
                <a:latin typeface="Arial Narrow"/>
                <a:ea typeface="+mn-ea"/>
                <a:cs typeface="Arial Narrow"/>
              </a:rPr>
              <a:t>e información más detallada para </a:t>
            </a:r>
            <a:r>
              <a:rPr kumimoji="0" lang="es-CO" sz="1000" b="0" i="0" u="none" strike="noStrike" kern="1200" cap="none" spc="0" normalizeH="0" baseline="0" noProof="0">
                <a:ln>
                  <a:noFill/>
                </a:ln>
                <a:solidFill>
                  <a:prstClr val="black"/>
                </a:solidFill>
                <a:effectLst/>
                <a:uLnTx/>
                <a:uFillTx/>
                <a:latin typeface="Arial Narrow"/>
                <a:ea typeface="+mn-ea"/>
                <a:cs typeface="Arial Narrow"/>
              </a:rPr>
              <a:t>cada una de las categorías de alerta</a:t>
            </a:r>
            <a:r>
              <a:rPr kumimoji="0" lang="es-CO" sz="1000" b="0" i="0" u="none" strike="noStrike" kern="1200" cap="none" spc="0" normalizeH="0" baseline="0" noProof="0" dirty="0">
                <a:ln>
                  <a:noFill/>
                </a:ln>
                <a:solidFill>
                  <a:prstClr val="black"/>
                </a:solidFill>
                <a:effectLst/>
                <a:uLnTx/>
                <a:uFillTx/>
                <a:latin typeface="Arial Narrow"/>
                <a:ea typeface="+mn-ea"/>
                <a:cs typeface="Arial Narrow"/>
              </a:rPr>
              <a:t>, remítase a la temática particular del informe.</a:t>
            </a:r>
          </a:p>
        </p:txBody>
      </p:sp>
    </p:spTree>
    <p:extLst>
      <p:ext uri="{BB962C8B-B14F-4D97-AF65-F5344CB8AC3E}">
        <p14:creationId xmlns:p14="http://schemas.microsoft.com/office/powerpoint/2010/main" val="1086851188"/>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26E0742-D037-1FB2-CDC0-0F2702E555C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7CAE2A0-2E88-D01D-973D-E9B0390938A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91DAE727-ED56-AD91-AF78-87E5F6CEC631}"/>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C6201369-14BD-FAF2-ED26-AD5B0940301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5C138ECA-F43A-2013-D433-7EAD7063539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4AD38FC3-61EE-008D-3F6F-A04419690CEA}"/>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874F7CA6-7C7B-C445-E91C-BC62BC3DDFE4}"/>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2B7503D4-8782-21D5-315A-8C740B7073C1}"/>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621989"/>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C0D9448-A31F-DED4-98F3-780A4D4E012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07A9432-2F15-61E7-DBDE-9279F862C41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487224E-36D7-5601-29AC-9B82578E20F1}"/>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5C2442A6-CD7B-8484-81C4-09FF6FC226B2}"/>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a:t>
            </a:r>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Hidrológicas</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3AA0EA90-B53E-EE01-5A61-CCA93F1A19C5}"/>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100645F7-7634-A8EA-1A70-13E78D5754E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9709552"/>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A02C022-15BD-FAEB-07BB-7419A3B4DF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D71C612-BA9E-2246-F0EB-77A605D16F5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D58E0F9-01A3-32FD-F6A9-B1F7942B795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2073482B-64A8-86E2-E761-F6B2CF98F58B}"/>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D22C83BB-CE27-0C08-50FD-EECEE4FF1D56}"/>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AF10CBE3-6F6B-3068-677A-BF05EC4CDDE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838858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5415CCE-11EE-E140-A9F9-547E9EF9F51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2DD2335-F4BF-789F-3BE5-DD2A49164CE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3BCE01D-C3E6-C883-FBDE-DBA356063C37}"/>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D275AF8-DA43-2DA2-BEB8-647695D861C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9D89C9D7-C2F6-3BDF-353B-2EA98AEAE4AF}"/>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73B2EF2B-40F9-1E57-BA57-99D4910B5C90}"/>
              </a:ext>
            </a:extLst>
          </p:cNvPr>
          <p:cNvPicPr>
            <a:picLocks noChangeAspect="1" noChangeArrowheads="1"/>
          </p:cNvPicPr>
          <p:nvPr userDrawn="1"/>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A37D2499-96B0-9D39-60F7-8B7C3EF3636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352361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C564624-9CEA-CE3A-FCC1-1375AA14E47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34714DB-C1DF-197E-673C-C218A49CB2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44A03C7-4AB5-534B-1F92-FA904D5DFB38}"/>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BB93814-5C58-3B72-7C72-355F5F6CBCD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AC2F36C-F368-9515-0B2E-553F08427D1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FDDE851-822A-58DC-D1B4-800605DD841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9244247"/>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46AD144-4C40-0B84-EBDE-8A663F5E6B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2D5556E-44F1-6DBB-C75C-278F4A46215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1EA0FB73-9691-4ABE-4F2A-B3A4A73FF5E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98FA8569-24E6-E746-7BF6-D01B7107606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D75F48F-7069-42D5-8D89-B98BC97A6C59}"/>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D60309B-D3BA-4F33-7DAE-DC30ACBE5FB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0807253"/>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2635506-D757-B59C-7581-F1083E1F26F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905A76D-C424-9BDF-056B-99CB3F94211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90C14CF-7F22-3081-C8D0-154A2D8738D9}"/>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91ACAE1-6DFC-E44E-0F78-A114BD27A2E2}"/>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62CBC6F-9B27-15E7-3EE5-36705E43F377}"/>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1716053-2ECD-0490-0778-C3F48EB05DD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797649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1B54E5-ABFB-D270-2286-C0D2640A03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8F4E8E6-3A8E-5926-683F-57CF6850AB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05000D7-7CBF-2F4A-ECBD-75436887F9D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E4FED567-2A12-AC52-CFF8-22AF7B6FA52E}"/>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07D0440-5104-98F6-2C45-81A84C94DB59}"/>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D15465D-58C5-DABC-F5A2-A96B3439C3B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8232467"/>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614EEA1-4078-8B07-9A2A-6D4C1F4389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0936F1C-FF7B-34A2-B6AF-6037BC1F75A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01CE209-72C9-DD66-3F17-D282B8987A5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869794E3-E2D6-C1A0-5BB5-E9B5C38F6CAC}"/>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109A55D-6C47-AB5C-F18A-CF5F44207FA0}"/>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02097D0-1575-1CE4-E898-4726F4A2B78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3417796"/>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F946165-1D73-5026-9D03-0D9EB9BEAF2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AD46ADC-E45F-20D3-AFD0-87ED04F6117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3B30B9B-5B7E-8071-7FDD-BCCAE835D7C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AA2093F-2437-BAF3-A5E7-9FFDD699A0B3}"/>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2CFA2B2F-FCF2-C9A1-9BA3-AA583FE6BE6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85D5640-40AC-3F45-A6E2-5F127B94A8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582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ítulo y objetos">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0" y="1089508"/>
            <a:ext cx="5003804" cy="528792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CuadroTexto 2"/>
          <p:cNvSpPr txBox="1"/>
          <p:nvPr userDrawn="1"/>
        </p:nvSpPr>
        <p:spPr>
          <a:xfrm>
            <a:off x="5271247" y="1430710"/>
            <a:ext cx="6615953" cy="276999"/>
          </a:xfrm>
          <a:prstGeom prst="rect">
            <a:avLst/>
          </a:prstGeom>
          <a:solidFill>
            <a:schemeClr val="bg1">
              <a:alpha val="85000"/>
            </a:schemeClr>
          </a:solidFill>
        </p:spPr>
        <p:txBody>
          <a:bodyPr wrap="square" lIns="0" tIns="0" rIns="0" bIns="0"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Aclaración</a:t>
            </a:r>
            <a:r>
              <a:rPr kumimoji="0" lang="es-CO" sz="9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aunque </a:t>
            </a:r>
            <a:r>
              <a:rPr kumimoji="0" lang="es-CO" sz="900" b="0" i="0" u="none" strike="noStrike" kern="1200" cap="none" spc="0" normalizeH="0" baseline="0" noProof="0">
                <a:ln>
                  <a:noFill/>
                </a:ln>
                <a:solidFill>
                  <a:prstClr val="black"/>
                </a:solidFill>
                <a:effectLst/>
                <a:uLnTx/>
                <a:uFillTx/>
                <a:latin typeface="Arial Narrow" panose="020B0606020202030204" pitchFamily="34" charset="0"/>
                <a:ea typeface="+mn-ea"/>
                <a:cs typeface="Arial" panose="020B0604020202020204" pitchFamily="34" charset="0"/>
              </a:rPr>
              <a:t>los volúmenes de lluvia </a:t>
            </a:r>
            <a:r>
              <a:rPr kumimoji="0" lang="es-CO" sz="9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registrados en un municipio se relacionan con </a:t>
            </a:r>
            <a:r>
              <a:rPr kumimoji="0" lang="es-CO" sz="900" b="0" i="0" u="none" strike="noStrike" kern="1200" cap="none" spc="0" normalizeH="0" baseline="0" noProof="0">
                <a:ln>
                  <a:noFill/>
                </a:ln>
                <a:solidFill>
                  <a:prstClr val="black"/>
                </a:solidFill>
                <a:effectLst/>
                <a:uLnTx/>
                <a:uFillTx/>
                <a:latin typeface="Arial Narrow" panose="020B0606020202030204" pitchFamily="34" charset="0"/>
                <a:ea typeface="+mn-ea"/>
                <a:cs typeface="Arial" panose="020B0604020202020204" pitchFamily="34" charset="0"/>
              </a:rPr>
              <a:t>la ubicación de las estaciones de monitoreo </a:t>
            </a:r>
            <a:r>
              <a:rPr kumimoji="0" lang="es-CO" sz="9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del IDEAM, en ocasiones, dichas estaciones pueden </a:t>
            </a:r>
            <a:r>
              <a:rPr kumimoji="0" lang="es-CO" sz="900" b="0" i="0" u="none" strike="noStrike" kern="1200" cap="none" spc="0" normalizeH="0" baseline="0" noProof="0">
                <a:ln>
                  <a:noFill/>
                </a:ln>
                <a:solidFill>
                  <a:prstClr val="black"/>
                </a:solidFill>
                <a:effectLst/>
                <a:uLnTx/>
                <a:uFillTx/>
                <a:latin typeface="Arial Narrow" panose="020B0606020202030204" pitchFamily="34" charset="0"/>
                <a:ea typeface="+mn-ea"/>
                <a:cs typeface="Arial" panose="020B0604020202020204" pitchFamily="34" charset="0"/>
              </a:rPr>
              <a:t>estar distantes de los </a:t>
            </a:r>
            <a:r>
              <a:rPr kumimoji="0" lang="es-CO" sz="9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lugares en donde se concentra la mayor población </a:t>
            </a:r>
            <a:r>
              <a:rPr kumimoji="0" lang="es-CO" sz="900" b="0" i="0" u="none" strike="noStrike" kern="1200" cap="none" spc="0" normalizeH="0" baseline="0" noProof="0">
                <a:ln>
                  <a:noFill/>
                </a:ln>
                <a:solidFill>
                  <a:prstClr val="black"/>
                </a:solidFill>
                <a:effectLst/>
                <a:uLnTx/>
                <a:uFillTx/>
                <a:latin typeface="Arial Narrow" panose="020B0606020202030204" pitchFamily="34" charset="0"/>
                <a:ea typeface="+mn-ea"/>
                <a:cs typeface="Arial" panose="020B0604020202020204" pitchFamily="34" charset="0"/>
              </a:rPr>
              <a:t>o alejados de los </a:t>
            </a:r>
            <a:r>
              <a:rPr kumimoji="0" lang="es-CO" sz="9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centros municipales.</a:t>
            </a:r>
          </a:p>
        </p:txBody>
      </p:sp>
    </p:spTree>
    <p:extLst>
      <p:ext uri="{BB962C8B-B14F-4D97-AF65-F5344CB8AC3E}">
        <p14:creationId xmlns:p14="http://schemas.microsoft.com/office/powerpoint/2010/main" val="66695881"/>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940E32-70C4-A755-35C4-46B5B3775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86C4B20-BC6C-27CE-7D8A-BB6137DD521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5D1B51E6-B6D9-6775-A148-C1C0E0AA11B7}"/>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9527643A-F38C-3C52-C2BC-CCA2536051F5}"/>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9B7E138-2E27-0C7C-A4C1-C432263B0DD0}"/>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4F2724EF-5E03-01FD-B876-C7282ECF17C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138979802"/>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E358C06-D655-5C73-E8CF-3DD9B4AA624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6AD6CA7-42FF-85BE-D54B-65031693959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9420856-955A-9325-5DDB-B3E2D0D16E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D1C4CF70-0E46-B34B-B39C-EDDA9109FCA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76DF904-D42D-91D6-5E4E-29BA23933C24}"/>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56A6C42-0361-B30E-ED33-8563E2571AF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782666182"/>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6598B50-D2FF-1FDE-BCC9-66E83D0B923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D816EF6A-FCB4-43C2-B861-828D61CD7C4A}"/>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EDAF8DE-C457-113E-93BE-51D90100A67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22070363-20FB-DC88-82C2-CA89AD108B94}"/>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A0A4FCCC-3C09-D8E8-E7F3-8599D6BD752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A299AF67-BD8C-95FA-013E-04C6845E7A72}"/>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dirty="0">
                <a:latin typeface="Verdana" panose="020B0604030504040204" pitchFamily="34" charset="0"/>
                <a:ea typeface="Verdana" panose="020B0604030504040204" pitchFamily="34" charset="0"/>
                <a:cs typeface="Verdana" panose="020B0604030504040204" pitchFamily="34" charset="0"/>
              </a:rPr>
              <a:t>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Altura significativa de la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ola.</a:t>
            </a:r>
            <a:endParaRPr lang="es-MX"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10964E42-F7BF-2CFD-B241-4A742886BA87}"/>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EB4AB3F8-F053-0508-AADE-836083D2E9B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moderadas a fuertes, en algunos casos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con posibilidad de tormentas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eléctricas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y rachas de viento</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embarcaciones de poco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calado, consultar con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Capitanías de puerto antes de zarpar en zonas de inminente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tempestad.</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evolución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condiciones meteorológicas y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los avisos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autoridades locales.</a:t>
            </a:r>
          </a:p>
        </p:txBody>
      </p:sp>
      <p:pic>
        <p:nvPicPr>
          <p:cNvPr id="10" name="Picture 49">
            <a:extLst>
              <a:ext uri="{FF2B5EF4-FFF2-40B4-BE49-F238E27FC236}">
                <a16:creationId xmlns:a16="http://schemas.microsoft.com/office/drawing/2014/main" id="{D05CCB77-DCBE-3F5E-A69A-C7BEE6C15287}"/>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7BDD2599-6A9A-8C52-7893-76BCC692403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el intervalo de tiempo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establecido.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dirty="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6594D065-52FD-30F2-578F-3801F5984954}"/>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CBC6147C-9D9D-4DC4-38FA-B3033740CABA}"/>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por encima de lo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normal para la época.</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indicaciones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autoridades locales.</a:t>
            </a:r>
          </a:p>
          <a:p>
            <a:pPr eaLnBrk="1" hangingPunct="1"/>
            <a:endPar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embarcaciones de poco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calado, consultar con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Capitanías de puerto antes de zarpar</a:t>
            </a:r>
            <a:r>
              <a:rPr lang="es-CO" altLang="es-CO" sz="800" dirty="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D70B8A94-B2E2-8427-A96F-05C06585984E}"/>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F7301A29-F763-08E6-CD98-DA1AEB208BB2}"/>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altura significativa de la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ola, representa la media del tercio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más alto de las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olas, por lo cual la altura máxima posible puede ser incluso superior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al doble de este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B0DA3A5D-F2D9-8579-89BD-9A97CBB0789E}"/>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46CAF2F2-9F61-D599-D904-A1A9EB4BDEB2}"/>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F3D309A5-633F-F770-707F-4085DE17015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D8EA7BD-8EA3-730E-CCBA-122A6F03154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2890070"/>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D84D897-C25C-1895-E136-CDD00E24C9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CEAEB55C-FECB-90CB-43DF-EF6D690217C7}"/>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E042431F-9B07-39F0-ACFF-0FC4580A862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F6CBA6AA-DDAE-808E-A7A4-E9B5487DA03E}"/>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9AD4848F-B64C-79FF-FB78-BE429A21D6B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dirty="0">
                <a:latin typeface="Verdana" panose="020B0604030504040204" pitchFamily="34" charset="0"/>
                <a:ea typeface="Verdana" panose="020B0604030504040204" pitchFamily="34" charset="0"/>
                <a:cs typeface="Verdana" panose="020B0604030504040204" pitchFamily="34" charset="0"/>
              </a:rPr>
              <a:t>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Altura significativa de la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ola.</a:t>
            </a:r>
            <a:endParaRPr lang="es-MX"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243475D1-9E26-65EF-D994-7A9BBB14010F}"/>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72C28D9B-F182-850F-1A7F-E859495A660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moderadas a fuertes, en algunos casos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con posibilidad de tormentas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eléctricas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y rachas de viento</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embarcaciones de poco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calado, consultar con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Capitanías de puerto antes de zarpar en zonas de inminente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tempestad.</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evolución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condiciones meteorológicas y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los avisos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autoridades locales.</a:t>
            </a:r>
          </a:p>
        </p:txBody>
      </p:sp>
      <p:pic>
        <p:nvPicPr>
          <p:cNvPr id="9" name="Picture 49">
            <a:extLst>
              <a:ext uri="{FF2B5EF4-FFF2-40B4-BE49-F238E27FC236}">
                <a16:creationId xmlns:a16="http://schemas.microsoft.com/office/drawing/2014/main" id="{B9E2B1C3-85D5-6055-13E7-FC8FD43BE1E8}"/>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59007060-0E2A-C869-A553-DB8C6492CCE2}"/>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el intervalo de tiempo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establecido.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dirty="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AB04F118-EA66-763B-2289-B03F479F131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7DA637C8-E65F-C2D8-0AB3-59F09F85B21D}"/>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por encima de lo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normal para la época.</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indicaciones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autoridades locales.</a:t>
            </a:r>
          </a:p>
          <a:p>
            <a:pPr eaLnBrk="1" hangingPunct="1"/>
            <a:endPar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embarcaciones de poco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calado, consultar con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Capitanías de puerto antes de zarpar</a:t>
            </a:r>
            <a:r>
              <a:rPr lang="es-CO" altLang="es-CO" sz="800" dirty="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4405B829-5E66-7E63-6EC8-3086D8432F9E}"/>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60F37D3C-D2B7-66C7-54C2-683C01F28F9C}"/>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altura significativa de la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ola, representa la media del tercio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más alto de las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olas, por lo cual la altura máxima posible puede ser incluso superior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al doble de este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A640A6E2-5529-E299-5216-ACA1FB4EE261}"/>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615DCE22-F107-982A-C63D-8E301F6EC38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F0AA2151-294D-9C5B-558D-B490E1E329D1}"/>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154B319B-F5DA-DBB0-43C7-B5B0B6EB59F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C9E7A25F-9D2A-A23F-9CD8-CFC2631E1B85}"/>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085748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0D6820B2-85C3-BB2F-DC40-69FB34C5F37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91C9C982-FCCB-A17A-5855-EEE7A0B73B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94CFFB82-926F-6323-7E95-77732C91AE5E}"/>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C6279E38-EE9C-111F-1BAE-9E8BC76ADD8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CEA3B3A2-403E-082F-794E-86F3625C9D0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8415859D-9BE1-55F7-6D69-3E44F3B15D4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C40333E1-6F60-6E53-1FEA-D87F708DFE5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1158EF48-ADE4-5FD3-E1E2-83ABD31BCA02}"/>
              </a:ext>
            </a:extLst>
          </p:cNvPr>
          <p:cNvPicPr>
            <a:picLocks noChangeAspect="1" noChangeArrowheads="1"/>
          </p:cNvPicPr>
          <p:nvPr userDrawn="1"/>
        </p:nvPicPr>
        <p:blipFill>
          <a:blip r:embed="rId5"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0BB560F9-9940-E444-2CA1-65BC3ADE2202}"/>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82401"/>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0D66FD0-33FA-6A87-2C52-2E75FEB4D4D3}"/>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CAC46C5B-F1CF-909F-41DA-99AD533F1D4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C1CF15F0-7C82-DDF8-9307-27CF1A0263B1}"/>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AC48526E-B168-B6B1-9CBE-3A1886C051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91314686"/>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3122A9F-46B6-950B-31BD-32BD30B1DCE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BBC5B89A-BA26-17FE-FABE-1DDFB6881A8D}"/>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68C903B2-ED86-6315-DD44-76C2DC893230}"/>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F65DD5FC-500B-B967-7605-C45FD680E86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758478530"/>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53F26CA1-5CA3-F875-7647-10CF7EEF3FF8}"/>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250FFAD4-BB43-CA8B-34EC-3520836F53B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1933CEC6-6BA8-56F4-417F-D3C18A8A3984}"/>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69642459-9D89-E046-E22D-0E531041EB9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253975131"/>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485194BF-E086-91E0-64FF-36BBA45BB6B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7715DDFF-EC65-CC28-7190-009FF38887A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F907FC81-8A6B-1980-6320-39BF0EDAD447}"/>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07EFE539-7E13-596B-E6C2-2B190F13D15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83128213"/>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C146EE8A-9F00-ED60-1FA2-F4D8697E3AD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5D057654-A8CA-3141-5A91-AF44BCFB440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A05D5A39-75AE-D335-399A-B9F9BDBAE41C}"/>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667CE281-0508-1BB9-2890-3EA4518178E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9972491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7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610044" y="958642"/>
            <a:ext cx="4159690" cy="4684811"/>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Rectángulo 2"/>
          <p:cNvSpPr/>
          <p:nvPr userDrawn="1"/>
        </p:nvSpPr>
        <p:spPr>
          <a:xfrm>
            <a:off x="7737514" y="912920"/>
            <a:ext cx="4019057" cy="4684811"/>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4405198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64BE77E4-0561-94D7-F9E4-F53BD5EA749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8358F32C-7431-3160-7BDA-0015FC6D9579}"/>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891898BD-7A53-0C81-F43F-354A3C6B34B2}"/>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E4D48505-3133-266A-487A-65340B688F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79909248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E3828862-6744-8428-63D2-1500D9F29C76}"/>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9AB69D54-F9AB-4C71-B819-4584BC78D7C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8FFC0E8A-0E21-5B03-74AF-A419ACD1038D}"/>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dirty="0">
                <a:solidFill>
                  <a:srgbClr val="FFFFFF"/>
                </a:solidFill>
                <a:latin typeface="Helvetica Neue" charset="0"/>
                <a:cs typeface="Helvetica Neue" charset="0"/>
                <a:sym typeface="Helvetica Neue" charset="0"/>
              </a:rPr>
              <a:t>www.ideam.gov.co</a:t>
            </a:r>
            <a:endParaRPr lang="es-CO" altLang="es-CO" dirty="0"/>
          </a:p>
        </p:txBody>
      </p:sp>
      <p:pic>
        <p:nvPicPr>
          <p:cNvPr id="5" name="Google Shape;208;p65" descr="Forma&#10;&#10;Descripción generada automáticamente con confianza baja">
            <a:extLst>
              <a:ext uri="{FF2B5EF4-FFF2-40B4-BE49-F238E27FC236}">
                <a16:creationId xmlns:a16="http://schemas.microsoft.com/office/drawing/2014/main" id="{06FBFC7E-8B18-CEB0-331B-D894F8DF8E1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020F8FB8-694C-DBD1-2D27-A1032A93D04F}"/>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dirty="0">
                <a:solidFill>
                  <a:srgbClr val="FFFFFF"/>
                </a:solidFill>
                <a:latin typeface="Verdana" panose="020B0604030504040204" pitchFamily="34" charset="0"/>
                <a:sym typeface="Verdana" panose="020B0604030504040204" pitchFamily="34" charset="0"/>
              </a:rPr>
              <a:t>Área Hidrográfica del Magdalena – Cauca</a:t>
            </a:r>
            <a:endParaRPr lang="es-CO" altLang="es-CO" dirty="0"/>
          </a:p>
          <a:p>
            <a:pPr algn="ctr" eaLnBrk="1" fontAlgn="auto" hangingPunct="1">
              <a:spcBef>
                <a:spcPts val="0"/>
              </a:spcBef>
              <a:spcAft>
                <a:spcPts val="0"/>
              </a:spcAft>
              <a:defRPr/>
            </a:pPr>
            <a:r>
              <a:rPr lang="es-CO" altLang="es-CO" sz="1600" b="1" dirty="0">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97AE6B3F-F808-11C9-7D54-63EA0305AD3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1134473"/>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a:extLst>
              <a:ext uri="{FF2B5EF4-FFF2-40B4-BE49-F238E27FC236}">
                <a16:creationId xmlns:a16="http://schemas.microsoft.com/office/drawing/2014/main" id="{45AB99ED-6FA6-8B2D-76E0-BE62B0243A5A}"/>
              </a:ext>
            </a:extLst>
          </p:cNvPr>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03D29FB9-488E-890B-81AD-B5E1A7FE0184}"/>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58B8D56A-D353-1D8D-21A5-0A92D91122B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Incendios de la </a:t>
            </a:r>
            <a:r>
              <a:rPr lang="es-ES" sz="1400" b="1" dirty="0">
                <a:solidFill>
                  <a:schemeClr val="bg1"/>
                </a:solidFill>
                <a:latin typeface="Verdana" panose="020B0604030504040204" pitchFamily="34" charset="0"/>
                <a:ea typeface="Verdana" panose="020B0604030504040204" pitchFamily="34" charset="0"/>
              </a:rPr>
              <a:t>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C09A8E01-6B92-BB39-7086-C7056C3171D0}"/>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6" name="Imagen 15">
            <a:extLst>
              <a:ext uri="{FF2B5EF4-FFF2-40B4-BE49-F238E27FC236}">
                <a16:creationId xmlns:a16="http://schemas.microsoft.com/office/drawing/2014/main" id="{8D3C204F-C4DB-FCE4-19AC-E5E8B2131E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73692666"/>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userDrawn="1">
  <p:cSld name="En blanco">
    <p:spTree>
      <p:nvGrpSpPr>
        <p:cNvPr id="1" name=""/>
        <p:cNvGrpSpPr/>
        <p:nvPr/>
      </p:nvGrpSpPr>
      <p:grpSpPr>
        <a:xfrm>
          <a:off x="0" y="0"/>
          <a:ext cx="0" cy="0"/>
          <a:chOff x="0" y="0"/>
          <a:chExt cx="0" cy="0"/>
        </a:xfrm>
      </p:grpSpPr>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E2ACAACA-52F2-6AA0-1ADD-BBE65B87EC4F}"/>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91F04AD0-BC26-B4A7-A8CA-F42D5E13356A}"/>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74AB92E0-6AC9-D4A0-22C9-E40AA133EFDA}"/>
              </a:ext>
            </a:extLst>
          </p:cNvPr>
          <p:cNvSpPr txBox="1"/>
          <p:nvPr userDrawn="1"/>
        </p:nvSpPr>
        <p:spPr>
          <a:xfrm>
            <a:off x="1045292" y="231240"/>
            <a:ext cx="3190296" cy="523220"/>
          </a:xfrm>
          <a:prstGeom prst="rect">
            <a:avLst/>
          </a:prstGeom>
          <a:noFill/>
        </p:spPr>
        <p:txBody>
          <a:bodyPr wrap="none" rtlCol="0">
            <a:spAutoFit/>
          </a:bodyPr>
          <a:lstStyle/>
          <a:p>
            <a:pPr algn="l"/>
            <a:r>
              <a:rPr lang="es-ES" sz="1400" b="1">
                <a:solidFill>
                  <a:schemeClr val="bg1"/>
                </a:solidFill>
                <a:latin typeface="Verdana" panose="020B0604030504040204" pitchFamily="34" charset="0"/>
                <a:ea typeface="Verdana" panose="020B0604030504040204" pitchFamily="34" charset="0"/>
              </a:rPr>
              <a:t>Pronóstico de la </a:t>
            </a:r>
            <a:r>
              <a:rPr lang="es-ES" sz="1400" b="1" dirty="0">
                <a:solidFill>
                  <a:schemeClr val="bg1"/>
                </a:solidFill>
                <a:latin typeface="Verdana" panose="020B0604030504040204" pitchFamily="34" charset="0"/>
                <a:ea typeface="Verdana" panose="020B0604030504040204" pitchFamily="34" charset="0"/>
              </a:rPr>
              <a:t>Amenaza por</a:t>
            </a:r>
          </a:p>
          <a:p>
            <a:pPr algn="l"/>
            <a:r>
              <a:rPr lang="es-ES" sz="1400" b="1">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412574DC-9CB4-0ED0-5BC8-32C5C604AA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6" name="Imagen 15">
            <a:extLst>
              <a:ext uri="{FF2B5EF4-FFF2-40B4-BE49-F238E27FC236}">
                <a16:creationId xmlns:a16="http://schemas.microsoft.com/office/drawing/2014/main" id="{1BB9307A-D6F5-6A23-B369-31D4887EA9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36851108"/>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4B30733-7F70-6C8B-AF18-09E7433DC9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34104B1-A606-8E44-B011-BCCC6105263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82C75E7A-070C-E3C0-8B79-37289B9070E5}"/>
              </a:ext>
            </a:extLst>
          </p:cNvPr>
          <p:cNvSpPr/>
          <p:nvPr userDrawn="1"/>
        </p:nvSpPr>
        <p:spPr>
          <a:xfrm>
            <a:off x="-1587" y="949326"/>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grpSp>
        <p:nvGrpSpPr>
          <p:cNvPr id="5" name="Grupo 6">
            <a:extLst>
              <a:ext uri="{FF2B5EF4-FFF2-40B4-BE49-F238E27FC236}">
                <a16:creationId xmlns:a16="http://schemas.microsoft.com/office/drawing/2014/main" id="{64631C20-E796-E066-DAA2-F0FB5C33F06D}"/>
              </a:ext>
            </a:extLst>
          </p:cNvPr>
          <p:cNvGrpSpPr>
            <a:grpSpLocks/>
          </p:cNvGrpSpPr>
          <p:nvPr userDrawn="1"/>
        </p:nvGrpSpPr>
        <p:grpSpPr bwMode="auto">
          <a:xfrm>
            <a:off x="1409701" y="1103314"/>
            <a:ext cx="4243388" cy="4901396"/>
            <a:chOff x="811676" y="914400"/>
            <a:chExt cx="4430249" cy="5116386"/>
          </a:xfrm>
        </p:grpSpPr>
        <p:pic>
          <p:nvPicPr>
            <p:cNvPr id="6" name="Google Shape;16;p72">
              <a:extLst>
                <a:ext uri="{FF2B5EF4-FFF2-40B4-BE49-F238E27FC236}">
                  <a16:creationId xmlns:a16="http://schemas.microsoft.com/office/drawing/2014/main" id="{F5145671-CA9E-8E4A-084B-525B39AA83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3DE10D14-E6CD-16AF-32A8-906358700525}"/>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sz="1400">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DD86E64E-5934-2A37-00B4-C1C5D8656094}"/>
                </a:ext>
              </a:extLst>
            </p:cNvPr>
            <p:cNvSpPr txBox="1">
              <a:spLocks noChangeArrowheads="1"/>
            </p:cNvSpPr>
            <p:nvPr/>
          </p:nvSpPr>
          <p:spPr bwMode="auto">
            <a:xfrm>
              <a:off x="814389" y="5599113"/>
              <a:ext cx="4427536" cy="43167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FBA4BB6A-EF7F-57B0-EC0F-89AE74FEFEF7}"/>
              </a:ext>
            </a:extLst>
          </p:cNvPr>
          <p:cNvSpPr>
            <a:spLocks noChangeArrowheads="1"/>
          </p:cNvSpPr>
          <p:nvPr/>
        </p:nvSpPr>
        <p:spPr bwMode="auto">
          <a:xfrm>
            <a:off x="6872288" y="1071563"/>
            <a:ext cx="4043363"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sz="1400">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91991AE-E425-A294-2DB3-1157C9381A06}"/>
              </a:ext>
            </a:extLst>
          </p:cNvPr>
          <p:cNvSpPr txBox="1">
            <a:spLocks noChangeArrowheads="1"/>
          </p:cNvSpPr>
          <p:nvPr/>
        </p:nvSpPr>
        <p:spPr bwMode="auto">
          <a:xfrm>
            <a:off x="6872288" y="5578475"/>
            <a:ext cx="4043363" cy="41353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4C876374-EA8F-A706-0660-8AF1F50A59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4" y="6105526"/>
            <a:ext cx="6899275" cy="565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7C1BB23-022C-DB22-D6A9-6731D3D02CD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2046A51D-6260-978F-B6C2-2FFA70F105D4}"/>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4" name="Imagen 13">
            <a:extLst>
              <a:ext uri="{FF2B5EF4-FFF2-40B4-BE49-F238E27FC236}">
                <a16:creationId xmlns:a16="http://schemas.microsoft.com/office/drawing/2014/main" id="{ADB1B377-1B23-E2DD-E15E-BA693AFB8AB1}"/>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0D498F79-B3CA-B455-B9C6-2D964C034A88}"/>
              </a:ext>
            </a:extLst>
          </p:cNvPr>
          <p:cNvSpPr txBox="1">
            <a:spLocks noChangeArrowheads="1"/>
          </p:cNvSpPr>
          <p:nvPr userDrawn="1"/>
        </p:nvSpPr>
        <p:spPr bwMode="auto">
          <a:xfrm>
            <a:off x="844549" y="298452"/>
            <a:ext cx="35541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5" y="5598571"/>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6" y="5608619"/>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02453255"/>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E827A77-3FBA-4675-1515-96D3D80AC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6DD41D5-EF5F-5943-C6A9-8F6F4A3F4036}"/>
              </a:ext>
            </a:extLst>
          </p:cNvPr>
          <p:cNvGraphicFramePr/>
          <p:nvPr/>
        </p:nvGraphicFramePr>
        <p:xfrm>
          <a:off x="0" y="1074739"/>
          <a:ext cx="12190414" cy="5087938"/>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1">
                  <a:extLst>
                    <a:ext uri="{9D8B030D-6E8A-4147-A177-3AD203B41FA5}">
                      <a16:colId xmlns:a16="http://schemas.microsoft.com/office/drawing/2014/main" val="20001"/>
                    </a:ext>
                  </a:extLst>
                </a:gridCol>
              </a:tblGrid>
              <a:tr h="315523">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E9E21E56-8DAC-F6A7-8761-960E693136D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2581FE39-86A7-4852-1F46-3E06F110D0E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9" y="6294440"/>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A7F5C30-B9FE-D344-8056-C019EB37D9F2}"/>
              </a:ext>
            </a:extLst>
          </p:cNvPr>
          <p:cNvSpPr/>
          <p:nvPr userDrawn="1"/>
        </p:nvSpPr>
        <p:spPr>
          <a:xfrm>
            <a:off x="522289" y="1516065"/>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sz="1400">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C74FFB4-9FFB-BF7E-31EF-5CC12A3ABAFF}"/>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8" name="Imagen 7">
            <a:extLst>
              <a:ext uri="{FF2B5EF4-FFF2-40B4-BE49-F238E27FC236}">
                <a16:creationId xmlns:a16="http://schemas.microsoft.com/office/drawing/2014/main" id="{C0B950C9-1E69-B30D-0E51-893622F7C03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BDF71CF7-CB11-B807-7236-3F69C33629B7}"/>
              </a:ext>
            </a:extLst>
          </p:cNvPr>
          <p:cNvSpPr txBox="1">
            <a:spLocks noChangeArrowheads="1"/>
          </p:cNvSpPr>
          <p:nvPr userDrawn="1"/>
        </p:nvSpPr>
        <p:spPr bwMode="auto">
          <a:xfrm>
            <a:off x="844549" y="298452"/>
            <a:ext cx="35541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EC2AEC24-B375-6217-9C9D-BE2EFA1B1F2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3" y="1603434"/>
            <a:ext cx="6501220" cy="4309487"/>
          </a:xfrm>
        </p:spPr>
        <p:txBody>
          <a:bodyPr>
            <a:noAutofit/>
          </a:bodyPr>
          <a:lstStyle>
            <a:lvl1pPr marL="0" indent="0" algn="just">
              <a:buNone/>
              <a:defRPr sz="105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3" y="5895774"/>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1903213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88E093A-AF1F-FCA4-15DB-24B1D62C8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07EE6C7-A5DA-3BF2-D351-38F9AF52E5DA}"/>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48750B7-AF06-D999-19A9-5F122759CA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4" y="6091238"/>
            <a:ext cx="755967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E8BB2600-1360-6F8F-D86B-C82AB0472672}"/>
              </a:ext>
            </a:extLst>
          </p:cNvPr>
          <p:cNvSpPr/>
          <p:nvPr userDrawn="1"/>
        </p:nvSpPr>
        <p:spPr>
          <a:xfrm rot="16200000">
            <a:off x="9786939" y="3590926"/>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6" name="Imagen 7">
            <a:extLst>
              <a:ext uri="{FF2B5EF4-FFF2-40B4-BE49-F238E27FC236}">
                <a16:creationId xmlns:a16="http://schemas.microsoft.com/office/drawing/2014/main" id="{2234ADA5-0B32-9A1E-F38C-1D778F3B924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34363" y="5473700"/>
            <a:ext cx="254000" cy="4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EE9E1C48-A093-B4D3-A753-541045D2D749}"/>
              </a:ext>
            </a:extLst>
          </p:cNvPr>
          <p:cNvSpPr txBox="1">
            <a:spLocks noChangeArrowheads="1"/>
          </p:cNvSpPr>
          <p:nvPr userDrawn="1"/>
        </p:nvSpPr>
        <p:spPr bwMode="auto">
          <a:xfrm>
            <a:off x="8613776" y="5413375"/>
            <a:ext cx="293687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E96341C-0B57-72E6-2584-8D588170BC3B}"/>
              </a:ext>
            </a:extLst>
          </p:cNvPr>
          <p:cNvSpPr/>
          <p:nvPr userDrawn="1"/>
        </p:nvSpPr>
        <p:spPr>
          <a:xfrm>
            <a:off x="850901" y="13604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9" name="Imagen 10">
            <a:extLst>
              <a:ext uri="{FF2B5EF4-FFF2-40B4-BE49-F238E27FC236}">
                <a16:creationId xmlns:a16="http://schemas.microsoft.com/office/drawing/2014/main" id="{F925DA4A-AE68-FCC8-421A-0F76F58775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4598A40C-49F1-872D-BCBA-091F37D6871C}"/>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1" name="Imagen 12">
            <a:extLst>
              <a:ext uri="{FF2B5EF4-FFF2-40B4-BE49-F238E27FC236}">
                <a16:creationId xmlns:a16="http://schemas.microsoft.com/office/drawing/2014/main" id="{2CF29CFC-6244-2116-24E8-5E133013DC15}"/>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9"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1B6A7FCD-152E-E381-CD16-1C9FFB2164C4}"/>
              </a:ext>
            </a:extLst>
          </p:cNvPr>
          <p:cNvSpPr txBox="1">
            <a:spLocks noChangeArrowheads="1"/>
          </p:cNvSpPr>
          <p:nvPr userDrawn="1"/>
        </p:nvSpPr>
        <p:spPr bwMode="auto">
          <a:xfrm>
            <a:off x="850900" y="211138"/>
            <a:ext cx="36004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para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5" cy="3836115"/>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967091580"/>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845B72-99D7-4C5A-F18B-3ED42201F1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5B16241-6433-C4D0-E81B-6618D552B9B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036900C-E20E-389F-C1CC-ED974D2CF3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D130ABB4-2C5F-AE45-6E48-DEEF28DC733A}"/>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AC3E9B9B-C0FD-BA90-B063-B75EB143ADF3}"/>
              </a:ext>
            </a:extLst>
          </p:cNvPr>
          <p:cNvSpPr txBox="1">
            <a:spLocks noChangeArrowheads="1"/>
          </p:cNvSpPr>
          <p:nvPr userDrawn="1"/>
        </p:nvSpPr>
        <p:spPr bwMode="auto">
          <a:xfrm>
            <a:off x="817565" y="228600"/>
            <a:ext cx="39901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27E1CA0-3BD4-017A-F7B2-12324234248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6"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6762878"/>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34E5BE0-494B-6499-96A2-01AD3415BF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BD55C54-FC85-2003-6563-6EF405F34E1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5DC75A2-1D4F-1281-B91F-4000B6F10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F14D8B94-AB8B-8E98-46D0-D24F0AAFB4F8}"/>
              </a:ext>
            </a:extLst>
          </p:cNvPr>
          <p:cNvSpPr/>
          <p:nvPr userDrawn="1"/>
        </p:nvSpPr>
        <p:spPr>
          <a:xfrm rot="5400000">
            <a:off x="2531471" y="-2303022"/>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5FC4267D-EE2F-3890-0DCD-AB2BF9C7B3BE}"/>
              </a:ext>
            </a:extLst>
          </p:cNvPr>
          <p:cNvSpPr txBox="1">
            <a:spLocks noChangeArrowheads="1"/>
          </p:cNvSpPr>
          <p:nvPr userDrawn="1"/>
        </p:nvSpPr>
        <p:spPr bwMode="auto">
          <a:xfrm>
            <a:off x="725489" y="236539"/>
            <a:ext cx="457849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a:t>
            </a: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ultravioleta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20706A5-9530-B18E-9874-EDAC3EA7F0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1" cy="438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7" y="1441343"/>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1"/>
            <a:ext cx="4346211"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14894014"/>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9F48694-50F7-B98F-AAFD-D075F34F2C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24B98C1-A31E-1B3C-515D-D8C5637DFCF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BD05106A-0CF6-25ED-3967-1F1B3B13090B}"/>
              </a:ext>
            </a:extLst>
          </p:cNvPr>
          <p:cNvCxnSpPr/>
          <p:nvPr userDrawn="1"/>
        </p:nvCxnSpPr>
        <p:spPr>
          <a:xfrm>
            <a:off x="4532313" y="1049338"/>
            <a:ext cx="0" cy="5427663"/>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105C92DB-29CC-F5BD-6F42-67D97FAFEB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1"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472C87D9-0169-A4D7-91A5-2CA1C3B27B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F9A5F6D3-E366-097D-598B-3AC0E3C67C7D}"/>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1417AEE7-DA68-5D3B-AE91-1F123248AC00}"/>
              </a:ext>
            </a:extLst>
          </p:cNvPr>
          <p:cNvSpPr txBox="1">
            <a:spLocks noChangeArrowheads="1"/>
          </p:cNvSpPr>
          <p:nvPr userDrawn="1"/>
        </p:nvSpPr>
        <p:spPr bwMode="auto">
          <a:xfrm>
            <a:off x="739775" y="293689"/>
            <a:ext cx="22140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814EF9B2-FA07-DDED-9556-F74534B93C3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76701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1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7" name="Rectángulo 6"/>
          <p:cNvSpPr/>
          <p:nvPr userDrawn="1"/>
        </p:nvSpPr>
        <p:spPr>
          <a:xfrm>
            <a:off x="399889" y="1592884"/>
            <a:ext cx="5295600" cy="44043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18.000	NORTE	0 - 5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24.000	ESTE	10 - 15	18 - 27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30.000	ESTE-SURESTE	30 - 35	55 - 64</a:t>
            </a:r>
          </a:p>
        </p:txBody>
      </p:sp>
      <p:sp>
        <p:nvSpPr>
          <p:cNvPr id="8" name="Rectángulo 7"/>
          <p:cNvSpPr/>
          <p:nvPr userDrawn="1"/>
        </p:nvSpPr>
        <p:spPr>
          <a:xfrm>
            <a:off x="673988" y="1743933"/>
            <a:ext cx="4544835" cy="40011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PEGAR EN IMAGEN FORMATO .JPG O PNG</a:t>
            </a:r>
          </a:p>
        </p:txBody>
      </p:sp>
    </p:spTree>
    <p:extLst>
      <p:ext uri="{BB962C8B-B14F-4D97-AF65-F5344CB8AC3E}">
        <p14:creationId xmlns:p14="http://schemas.microsoft.com/office/powerpoint/2010/main" val="242507772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6" y="307976"/>
            <a:ext cx="351089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Hidrológicas</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9" y="304800"/>
            <a:ext cx="5207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6860148"/>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4" y="309564"/>
            <a:ext cx="303159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5136426"/>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687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4" y="309564"/>
            <a:ext cx="3171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2956869"/>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FC73AA-409B-1C8A-9481-C6AA1A402F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D600C14-6E04-1717-63EC-61D2B72E913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4ED55E48-D70A-0352-AC78-A521DC70D01F}"/>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C13BA055-AA09-FFD5-8528-7DD83816780C}"/>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6559858-6CDF-88C9-035E-784E0D5B0A93}"/>
              </a:ext>
            </a:extLst>
          </p:cNvPr>
          <p:cNvSpPr txBox="1">
            <a:spLocks noChangeArrowheads="1"/>
          </p:cNvSpPr>
          <p:nvPr userDrawn="1"/>
        </p:nvSpPr>
        <p:spPr bwMode="auto">
          <a:xfrm>
            <a:off x="771525" y="225425"/>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3F1EF1F-286B-CB72-E9E0-D733B9D5A1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4646139"/>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BE0022-80FF-AA5A-FB9C-F63C083120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36AE8B6-E3B5-8EA2-6D7C-DBF4742BBAD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75F9012-8A79-23D9-C0A1-6D341472F8B2}"/>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F271CC8C-9CCF-4039-440F-E31877A0CD0B}"/>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CF09E571-255C-987A-B58B-5F2FC1CB674E}"/>
              </a:ext>
            </a:extLst>
          </p:cNvPr>
          <p:cNvSpPr txBox="1">
            <a:spLocks noChangeArrowheads="1"/>
          </p:cNvSpPr>
          <p:nvPr userDrawn="1"/>
        </p:nvSpPr>
        <p:spPr bwMode="auto">
          <a:xfrm>
            <a:off x="788989" y="233363"/>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559BD90-2D37-1E45-C86F-8920611ACB8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878537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2020387-CB93-5206-6EEE-5ABC78CA63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144DB28-1CD2-5547-68D5-21BAD7822F3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370FF7D-4326-BA85-356B-86BCC84763AE}"/>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C9BA3B29-0CCA-D923-8C6F-2EAEEC776BC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4A297BB-8032-61EB-DE12-AF6DF2F51E9D}"/>
              </a:ext>
            </a:extLst>
          </p:cNvPr>
          <p:cNvSpPr txBox="1">
            <a:spLocks noChangeArrowheads="1"/>
          </p:cNvSpPr>
          <p:nvPr userDrawn="1"/>
        </p:nvSpPr>
        <p:spPr bwMode="auto">
          <a:xfrm>
            <a:off x="788989" y="230188"/>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451DE00-B3FB-4EB4-2629-705EF34CC2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0571797"/>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9" y="222249"/>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5647374"/>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274C666-F078-D1E8-4FB5-582766523B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552E63E-C6BA-1E2F-4CC8-3A05DF63FF0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DF61684-8F9D-D9CD-9698-EB639776C51C}"/>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62CC7B00-366B-C2DC-60B3-8CA0C477B2C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61E86B6-2B96-4A98-C390-4842AE0089F6}"/>
              </a:ext>
            </a:extLst>
          </p:cNvPr>
          <p:cNvSpPr txBox="1">
            <a:spLocks noChangeArrowheads="1"/>
          </p:cNvSpPr>
          <p:nvPr userDrawn="1"/>
        </p:nvSpPr>
        <p:spPr bwMode="auto">
          <a:xfrm>
            <a:off x="771526" y="309564"/>
            <a:ext cx="3171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78D2CD5-E912-935A-194C-2F20C7E9F71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0396444"/>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E0F93D1-EA02-18F8-0D71-FEADE83B2C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20653C8-5ECD-FB3C-66A9-E275A16CA8AA}"/>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78641CE-D191-6BFD-BE8B-F15EBAEA2B77}"/>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3A59B177-2CF5-5B56-D812-301B5767AD1F}"/>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B11A645-1DCC-3966-B168-99BDF0D291AF}"/>
              </a:ext>
            </a:extLst>
          </p:cNvPr>
          <p:cNvSpPr txBox="1">
            <a:spLocks noChangeArrowheads="1"/>
          </p:cNvSpPr>
          <p:nvPr userDrawn="1"/>
        </p:nvSpPr>
        <p:spPr bwMode="auto">
          <a:xfrm>
            <a:off x="801688" y="298452"/>
            <a:ext cx="342273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32B94C5-6808-8A73-BB8D-07B663481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5194410"/>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6D8AE4-0294-19E3-FAB9-2692B93D87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2E00985-CE99-C980-5190-3A1E0F09991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6040D07-081B-1B16-7A7F-C3D68EDF4346}"/>
              </a:ext>
            </a:extLst>
          </p:cNvPr>
          <p:cNvSpPr/>
          <p:nvPr userDrawn="1"/>
        </p:nvSpPr>
        <p:spPr>
          <a:xfrm rot="5400000">
            <a:off x="2532063" y="-2303462"/>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BFF054CF-01A8-CB4A-1F88-2A867FF813A8}"/>
              </a:ext>
            </a:extLst>
          </p:cNvPr>
          <p:cNvSpPr txBox="1">
            <a:spLocks noChangeArrowheads="1"/>
          </p:cNvSpPr>
          <p:nvPr userDrawn="1"/>
        </p:nvSpPr>
        <p:spPr bwMode="auto">
          <a:xfrm>
            <a:off x="1044576" y="231775"/>
            <a:ext cx="319029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BA840CF-CC6E-D2A3-211A-BBA901E5085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BC27E62-3DF6-CD82-3919-DA9368DFBC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1"/>
            <a:ext cx="4263576" cy="261611"/>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028218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_Diseño personalizado">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Elipse 5"/>
          <p:cNvSpPr/>
          <p:nvPr userDrawn="1"/>
        </p:nvSpPr>
        <p:spPr>
          <a:xfrm>
            <a:off x="4086020" y="149879"/>
            <a:ext cx="449641" cy="449641"/>
          </a:xfrm>
          <a:prstGeom prst="ellipse">
            <a:avLst/>
          </a:prstGeom>
          <a:solidFill>
            <a:srgbClr val="1C3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Imagen 4" descr="Recurso 15.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602" y="120608"/>
            <a:ext cx="493703" cy="493703"/>
          </a:xfrm>
          <a:prstGeom prst="rect">
            <a:avLst/>
          </a:prstGeom>
        </p:spPr>
      </p:pic>
    </p:spTree>
    <p:extLst>
      <p:ext uri="{BB962C8B-B14F-4D97-AF65-F5344CB8AC3E}">
        <p14:creationId xmlns:p14="http://schemas.microsoft.com/office/powerpoint/2010/main" val="1713580033"/>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0EC861-7E41-2CBE-6714-04BF4B8825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801894-B6BC-6679-6D74-3192E6C146C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EAE54F1-15F1-2718-49C5-1C09D8014B6D}"/>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7DBBDF20-5353-4E8E-9E65-1C60E5F46527}"/>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AF11FE57-BE05-E661-CECD-4CB442F76FB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B8F219AE-21A9-DD7D-09A2-60B499384B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32355685"/>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A2EA7D7-A4FD-45CE-4679-0E8D6D503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BB856F90-AF4B-D57B-7D46-15A9483D4E3E}"/>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AB1B6DED-645F-900E-A6D6-CA26417E52A9}"/>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BF4BCFB9-D3C1-7712-70B4-D82DEE7707E2}"/>
              </a:ext>
            </a:extLst>
          </p:cNvPr>
          <p:cNvSpPr>
            <a:spLocks noChangeArrowheads="1"/>
          </p:cNvSpPr>
          <p:nvPr userDrawn="1"/>
        </p:nvSpPr>
        <p:spPr bwMode="auto">
          <a:xfrm>
            <a:off x="69851" y="1201739"/>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04" eaLnBrk="1" hangingPunct="1">
              <a:defRPr/>
            </a:pPr>
            <a:endParaRPr lang="es-CO" altLang="es-CO" sz="3199" dirty="0">
              <a:solidFill>
                <a:prstClr val="black"/>
              </a:solidFill>
              <a:sym typeface="Arial"/>
            </a:endParaRPr>
          </a:p>
        </p:txBody>
      </p:sp>
      <p:sp>
        <p:nvSpPr>
          <p:cNvPr id="6" name="CuadroTexto 7">
            <a:extLst>
              <a:ext uri="{FF2B5EF4-FFF2-40B4-BE49-F238E27FC236}">
                <a16:creationId xmlns:a16="http://schemas.microsoft.com/office/drawing/2014/main" id="{3FE60B71-E611-DFFF-260D-1BF9AC2A55CB}"/>
              </a:ext>
            </a:extLst>
          </p:cNvPr>
          <p:cNvSpPr txBox="1">
            <a:spLocks noChangeArrowheads="1"/>
          </p:cNvSpPr>
          <p:nvPr userDrawn="1"/>
        </p:nvSpPr>
        <p:spPr bwMode="auto">
          <a:xfrm>
            <a:off x="8666163" y="1174752"/>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EC51B162-E5DB-BC7F-B002-20D4D79E5A03}"/>
              </a:ext>
            </a:extLst>
          </p:cNvPr>
          <p:cNvSpPr txBox="1">
            <a:spLocks noChangeArrowheads="1"/>
          </p:cNvSpPr>
          <p:nvPr userDrawn="1"/>
        </p:nvSpPr>
        <p:spPr bwMode="auto">
          <a:xfrm>
            <a:off x="8777288" y="1495425"/>
            <a:ext cx="319405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dirty="0">
                <a:latin typeface="Verdana" panose="020B0604030504040204" pitchFamily="34" charset="0"/>
                <a:ea typeface="Verdana" panose="020B0604030504040204" pitchFamily="34" charset="0"/>
                <a:cs typeface="Verdana" panose="020B0604030504040204" pitchFamily="34" charset="0"/>
              </a:rPr>
              <a:t>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Altura significativa de la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ola.</a:t>
            </a:r>
            <a:endParaRPr lang="es-MX"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4638D73-4242-353B-2F67-6B8C7BFCFB12}"/>
              </a:ext>
            </a:extLst>
          </p:cNvPr>
          <p:cNvSpPr txBox="1">
            <a:spLocks noChangeArrowheads="1"/>
          </p:cNvSpPr>
          <p:nvPr userDrawn="1"/>
        </p:nvSpPr>
        <p:spPr bwMode="auto">
          <a:xfrm>
            <a:off x="8666163" y="2020889"/>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0B40857D-AB63-9767-927B-B5EB7A5467CE}"/>
              </a:ext>
            </a:extLst>
          </p:cNvPr>
          <p:cNvSpPr txBox="1">
            <a:spLocks noChangeArrowheads="1"/>
          </p:cNvSpPr>
          <p:nvPr userDrawn="1"/>
        </p:nvSpPr>
        <p:spPr bwMode="auto">
          <a:xfrm>
            <a:off x="9231313" y="2359026"/>
            <a:ext cx="2667000" cy="149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moderadas a fuertes, en algunos casos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con posibilidad de tormentas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eléctricas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y rachas de viento</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embarcaciones de poco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calado, consultar con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Capitanías de puerto antes de zarpar en zonas de inminente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tempestad.</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evolución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condiciones meteorológicas y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los avisos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autoridades locales.</a:t>
            </a:r>
          </a:p>
        </p:txBody>
      </p:sp>
      <p:pic>
        <p:nvPicPr>
          <p:cNvPr id="10" name="Picture 49">
            <a:extLst>
              <a:ext uri="{FF2B5EF4-FFF2-40B4-BE49-F238E27FC236}">
                <a16:creationId xmlns:a16="http://schemas.microsoft.com/office/drawing/2014/main" id="{21016589-5153-4027-9FD5-EF7E6515276C}"/>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A5B282D3-0713-5594-EA62-2E823F6BD053}"/>
              </a:ext>
            </a:extLst>
          </p:cNvPr>
          <p:cNvSpPr txBox="1">
            <a:spLocks noChangeArrowheads="1"/>
          </p:cNvSpPr>
          <p:nvPr userDrawn="1"/>
        </p:nvSpPr>
        <p:spPr bwMode="auto">
          <a:xfrm>
            <a:off x="9231313" y="3871914"/>
            <a:ext cx="2667000"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el intervalo de tiempo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establecido.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dirty="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F71B74F2-01FE-E5FC-0192-2B7C1A921E1D}"/>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9D9F0629-1905-6C55-AD9F-B59E345D6362}"/>
              </a:ext>
            </a:extLst>
          </p:cNvPr>
          <p:cNvSpPr txBox="1">
            <a:spLocks noChangeArrowheads="1"/>
          </p:cNvSpPr>
          <p:nvPr userDrawn="1"/>
        </p:nvSpPr>
        <p:spPr bwMode="auto">
          <a:xfrm>
            <a:off x="9231313" y="4778375"/>
            <a:ext cx="2667000"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por encima de lo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normal para la época.</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indicaciones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autoridades locales.</a:t>
            </a:r>
          </a:p>
          <a:p>
            <a:pPr eaLnBrk="1" hangingPunct="1"/>
            <a:endPar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embarcaciones de poco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calado, consultar con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Capitanías de puerto antes de zarpar</a:t>
            </a:r>
            <a:r>
              <a:rPr lang="es-CO" altLang="es-CO" sz="800" dirty="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7C209E8A-62E3-8A36-B138-7544D8E256D0}"/>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9AC8FF0F-F1BD-D74D-1E53-532C428B58E0}"/>
              </a:ext>
            </a:extLst>
          </p:cNvPr>
          <p:cNvSpPr txBox="1">
            <a:spLocks noChangeArrowheads="1"/>
          </p:cNvSpPr>
          <p:nvPr userDrawn="1"/>
        </p:nvSpPr>
        <p:spPr bwMode="auto">
          <a:xfrm>
            <a:off x="8601077" y="6218239"/>
            <a:ext cx="34829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altura significativa de la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ola, representa la media del tercio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más alto de las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olas, por lo cual la altura máxima posible puede ser incluso superior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al doble de este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4A59E3F0-D637-8AEC-DAF5-FAFC549ADEC5}"/>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17" name="CuadroTexto 18">
            <a:extLst>
              <a:ext uri="{FF2B5EF4-FFF2-40B4-BE49-F238E27FC236}">
                <a16:creationId xmlns:a16="http://schemas.microsoft.com/office/drawing/2014/main" id="{D1520518-4E06-D5A5-FF06-EC7DB5DEA0C7}"/>
              </a:ext>
            </a:extLst>
          </p:cNvPr>
          <p:cNvSpPr txBox="1">
            <a:spLocks noChangeArrowheads="1"/>
          </p:cNvSpPr>
          <p:nvPr userDrawn="1"/>
        </p:nvSpPr>
        <p:spPr bwMode="auto">
          <a:xfrm>
            <a:off x="1014414" y="203200"/>
            <a:ext cx="378501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39525F0D-D143-1261-52B8-05E075BE384A}"/>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1977507-4D5B-4E97-5681-50ABFA4476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5896010"/>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C9B7CA9-629E-167C-F7B7-31E92F557C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750B8DF9-CD0A-8DDB-BEB4-C09586AA4673}"/>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4A67C985-3F14-F467-8DC7-3A2E7BEF121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E68A0ABE-6C0A-05D8-45CE-1038B195F505}"/>
              </a:ext>
            </a:extLst>
          </p:cNvPr>
          <p:cNvSpPr txBox="1">
            <a:spLocks noChangeArrowheads="1"/>
          </p:cNvSpPr>
          <p:nvPr userDrawn="1"/>
        </p:nvSpPr>
        <p:spPr bwMode="auto">
          <a:xfrm>
            <a:off x="8666163" y="1174752"/>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0B52FCD5-45D8-C1DE-1C6F-19874B08C3A7}"/>
              </a:ext>
            </a:extLst>
          </p:cNvPr>
          <p:cNvSpPr txBox="1">
            <a:spLocks noChangeArrowheads="1"/>
          </p:cNvSpPr>
          <p:nvPr userDrawn="1"/>
        </p:nvSpPr>
        <p:spPr bwMode="auto">
          <a:xfrm>
            <a:off x="8777288" y="1495425"/>
            <a:ext cx="319405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dirty="0">
                <a:latin typeface="Verdana" panose="020B0604030504040204" pitchFamily="34" charset="0"/>
                <a:ea typeface="Verdana" panose="020B0604030504040204" pitchFamily="34" charset="0"/>
                <a:cs typeface="Verdana" panose="020B0604030504040204" pitchFamily="34" charset="0"/>
              </a:rPr>
              <a:t>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Altura significativa de la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ola.</a:t>
            </a:r>
            <a:endParaRPr lang="es-MX"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81976528-B43A-926D-A2DB-CC0DC2083C6E}"/>
              </a:ext>
            </a:extLst>
          </p:cNvPr>
          <p:cNvSpPr txBox="1">
            <a:spLocks noChangeArrowheads="1"/>
          </p:cNvSpPr>
          <p:nvPr userDrawn="1"/>
        </p:nvSpPr>
        <p:spPr bwMode="auto">
          <a:xfrm>
            <a:off x="8666163" y="2020889"/>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9A0FE05-0756-EA62-422E-0FAE67111DE5}"/>
              </a:ext>
            </a:extLst>
          </p:cNvPr>
          <p:cNvSpPr txBox="1">
            <a:spLocks noChangeArrowheads="1"/>
          </p:cNvSpPr>
          <p:nvPr userDrawn="1"/>
        </p:nvSpPr>
        <p:spPr bwMode="auto">
          <a:xfrm>
            <a:off x="9231313" y="2359026"/>
            <a:ext cx="2667000" cy="149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moderadas a fuertes, en algunos casos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con posibilidad de tormentas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eléctricas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y rachas de viento</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embarcaciones de poco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calado, consultar con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Capitanías de puerto antes de zarpar en zonas de inminente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tempestad.</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evolución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condiciones meteorológicas y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los avisos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autoridades locales.</a:t>
            </a:r>
          </a:p>
        </p:txBody>
      </p:sp>
      <p:pic>
        <p:nvPicPr>
          <p:cNvPr id="9" name="Picture 49">
            <a:extLst>
              <a:ext uri="{FF2B5EF4-FFF2-40B4-BE49-F238E27FC236}">
                <a16:creationId xmlns:a16="http://schemas.microsoft.com/office/drawing/2014/main" id="{123EE79E-36F6-0561-E1B2-EA49DF7269A6}"/>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36676B12-0ACA-149B-9B99-44FE36CFF34B}"/>
              </a:ext>
            </a:extLst>
          </p:cNvPr>
          <p:cNvSpPr txBox="1">
            <a:spLocks noChangeArrowheads="1"/>
          </p:cNvSpPr>
          <p:nvPr userDrawn="1"/>
        </p:nvSpPr>
        <p:spPr bwMode="auto">
          <a:xfrm>
            <a:off x="9231313" y="3871914"/>
            <a:ext cx="2667000"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el intervalo de tiempo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establecido.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dirty="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87BF4916-9101-9555-B882-25C7CA49EA64}"/>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60D8C8F6-2FF2-68E4-9695-228A5C363492}"/>
              </a:ext>
            </a:extLst>
          </p:cNvPr>
          <p:cNvSpPr txBox="1">
            <a:spLocks noChangeArrowheads="1"/>
          </p:cNvSpPr>
          <p:nvPr userDrawn="1"/>
        </p:nvSpPr>
        <p:spPr bwMode="auto">
          <a:xfrm>
            <a:off x="9231313" y="4778375"/>
            <a:ext cx="2667000"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por encima de lo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normal para la época.</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indicaciones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autoridades locales.</a:t>
            </a:r>
          </a:p>
          <a:p>
            <a:pPr eaLnBrk="1" hangingPunct="1"/>
            <a:endPar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embarcaciones de poco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calado, consultar con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Capitanías de puerto antes de zarpar</a:t>
            </a:r>
            <a:r>
              <a:rPr lang="es-CO" altLang="es-CO" sz="800" dirty="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C6597DA1-7040-69D9-CED1-7817E5927842}"/>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144E67D3-7B96-4947-0C91-3DB18ED41AE4}"/>
              </a:ext>
            </a:extLst>
          </p:cNvPr>
          <p:cNvSpPr txBox="1">
            <a:spLocks noChangeArrowheads="1"/>
          </p:cNvSpPr>
          <p:nvPr userDrawn="1"/>
        </p:nvSpPr>
        <p:spPr bwMode="auto">
          <a:xfrm>
            <a:off x="8601077" y="6218239"/>
            <a:ext cx="34829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altura significativa de la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ola, representa la media del tercio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más alto de las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olas, por lo cual la altura máxima posible puede ser incluso superior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al doble de este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2CF34E53-BD28-9A7F-501D-0A1CBFE13833}"/>
              </a:ext>
            </a:extLst>
          </p:cNvPr>
          <p:cNvSpPr>
            <a:spLocks noChangeArrowheads="1"/>
          </p:cNvSpPr>
          <p:nvPr userDrawn="1"/>
        </p:nvSpPr>
        <p:spPr bwMode="auto">
          <a:xfrm>
            <a:off x="53976" y="1063626"/>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sz="1400">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77ED8788-4E27-84F4-42FB-04C1078DEA7C}"/>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7" name="Imagen 18">
            <a:extLst>
              <a:ext uri="{FF2B5EF4-FFF2-40B4-BE49-F238E27FC236}">
                <a16:creationId xmlns:a16="http://schemas.microsoft.com/office/drawing/2014/main" id="{B1A616AD-65A6-ACDD-6D1F-1E5408B3EED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FBDB79D-A1F5-BACA-6C83-D61DF14BC12D}"/>
              </a:ext>
            </a:extLst>
          </p:cNvPr>
          <p:cNvSpPr txBox="1">
            <a:spLocks noChangeArrowheads="1"/>
          </p:cNvSpPr>
          <p:nvPr userDrawn="1"/>
        </p:nvSpPr>
        <p:spPr bwMode="auto">
          <a:xfrm>
            <a:off x="1027114" y="203200"/>
            <a:ext cx="378501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E2648E7F-C34B-A57F-4B63-54E62D720A7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0094455"/>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2868D31F-5A1E-D38F-B075-DAD0ABD821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7" y="222249"/>
            <a:ext cx="12193588" cy="647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FAF54088-9CAD-A776-413A-D731EBC7B09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EF421901-AAFF-45E4-3D41-DFF868BCC977}"/>
              </a:ext>
            </a:extLst>
          </p:cNvPr>
          <p:cNvSpPr/>
          <p:nvPr userDrawn="1"/>
        </p:nvSpPr>
        <p:spPr>
          <a:xfrm>
            <a:off x="-1935" y="222423"/>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5" name="CuadroTexto 6">
            <a:extLst>
              <a:ext uri="{FF2B5EF4-FFF2-40B4-BE49-F238E27FC236}">
                <a16:creationId xmlns:a16="http://schemas.microsoft.com/office/drawing/2014/main" id="{AF7E7FD5-DB05-1A4A-E605-7969A81D6420}"/>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353C0C4D-DB26-1AC5-B206-488EFE0F59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E2160B18-A76B-6AB3-7C4F-69CFE6A99212}"/>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B2E7DAD1-8A95-E58C-539C-58BBB47BB900}"/>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AB355BA5-1127-A8F0-B679-C92F70518BAA}"/>
              </a:ext>
            </a:extLst>
          </p:cNvPr>
          <p:cNvPicPr>
            <a:picLocks noChangeAspect="1" noChangeArrowheads="1"/>
          </p:cNvPicPr>
          <p:nvPr userDrawn="1"/>
        </p:nvPicPr>
        <p:blipFill>
          <a:blip r:embed="rId5" cstate="print">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E89E0944-3F9F-B901-B9C0-50C14BCC06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940943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3B6DB49-E251-DD59-7525-01D5B25E7A51}"/>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E64D0E3E-87E4-1E7C-ABFE-4FAC0E247EE2}"/>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B78CDF3C-EFE5-4276-1F01-EC40323B4359}"/>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EA36AB66-FBF7-6B50-C7D0-0F98D62DE0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3"/>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948174863"/>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C3AF8A24-C545-E1AD-996B-869A7AC33CF6}"/>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1CBF3338-A076-EE6B-EF1D-984F2F704EB3}"/>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A0FDE72-1350-5275-2635-E829231FDD96}"/>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4BD3BB2D-435F-33E5-93DE-6B6A861918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8"/>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058579002"/>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0AA59AFB-C3E4-789F-95A6-7C4235898A07}"/>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40D6FD53-09B7-D292-0CE8-81BDCEDD1B43}"/>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63DCE700-4BAD-6C51-1A1A-7F0F5E6D707D}"/>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AE513062-5B5B-9809-CFC1-7354E9589CD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9600070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3F0EF2FC-BED6-98AC-69A3-34940F67BBAE}"/>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4" name="CuadroTexto 4">
            <a:extLst>
              <a:ext uri="{FF2B5EF4-FFF2-40B4-BE49-F238E27FC236}">
                <a16:creationId xmlns:a16="http://schemas.microsoft.com/office/drawing/2014/main" id="{335EE675-3719-0066-DEC5-36EEBE5A1B9E}"/>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8B63CCAF-5AFB-0195-8127-5E5366D56757}"/>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17075587-D313-02CC-DD1F-E5BF1AF351E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1"/>
            <a:ext cx="10515600" cy="705795"/>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055413300"/>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848AB408-DB5C-D7EF-9178-F4240D3D032C}"/>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3" name="CuadroTexto 4">
            <a:extLst>
              <a:ext uri="{FF2B5EF4-FFF2-40B4-BE49-F238E27FC236}">
                <a16:creationId xmlns:a16="http://schemas.microsoft.com/office/drawing/2014/main" id="{69A669AF-80F0-288A-1FC8-EA847A4228EC}"/>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C21F4CDD-249B-EF94-F1C4-6E5DC4BC26EC}"/>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A07FF7A4-17C3-20FB-4CD5-0A77EA9F69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862877184"/>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18FDD61D-0B64-95DF-ED8C-D16656DE68F9}"/>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B0EC3696-150B-AC76-5544-644A3227BBD0}"/>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1A4BF05-206C-6551-10C3-ABC9648087AF}"/>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B6D154-7A92-2698-94BF-8CBB529DC1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1"/>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5"/>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1841034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Diapositiva de títul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userDrawn="1"/>
        </p:nvSpPr>
        <p:spPr>
          <a:xfrm>
            <a:off x="5120151" y="1327470"/>
            <a:ext cx="7078133" cy="1819667"/>
          </a:xfrm>
          <a:prstGeom prst="rect">
            <a:avLst/>
          </a:prstGeom>
          <a:solidFill>
            <a:srgbClr val="FFF2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CuadroTexto 10"/>
          <p:cNvSpPr txBox="1"/>
          <p:nvPr userDrawn="1"/>
        </p:nvSpPr>
        <p:spPr>
          <a:xfrm>
            <a:off x="5239252" y="1315294"/>
            <a:ext cx="6688289" cy="507831"/>
          </a:xfrm>
          <a:prstGeom prst="rect">
            <a:avLst/>
          </a:prstGeom>
          <a:solidFill>
            <a:schemeClr val="bg1">
              <a:alpha val="85000"/>
            </a:schemeClr>
          </a:solidFill>
        </p:spPr>
        <p:txBody>
          <a:bodyPr wrap="square" lIns="0" tIns="0" rIns="0" bIns="0"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Aclaración</a:t>
            </a:r>
            <a:r>
              <a:rPr kumimoji="0" lang="es-CO" sz="11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aunque los valores registrados en un municipio se relacionan con </a:t>
            </a:r>
            <a:r>
              <a:rPr kumimoji="0" lang="es-CO" sz="1100" b="0" i="0" u="none" strike="noStrike" kern="1200" cap="none" spc="0" normalizeH="0" baseline="0" noProof="0">
                <a:ln>
                  <a:noFill/>
                </a:ln>
                <a:solidFill>
                  <a:prstClr val="black"/>
                </a:solidFill>
                <a:effectLst/>
                <a:uLnTx/>
                <a:uFillTx/>
                <a:latin typeface="Arial Narrow" panose="020B0606020202030204" pitchFamily="34" charset="0"/>
                <a:ea typeface="+mn-ea"/>
                <a:cs typeface="Arial" panose="020B0604020202020204" pitchFamily="34" charset="0"/>
              </a:rPr>
              <a:t>la ubicación de las estaciones de monitoreo </a:t>
            </a:r>
            <a:r>
              <a:rPr kumimoji="0" lang="es-CO" sz="11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del IDEAM, en ocasiones, dichas estaciones pueden </a:t>
            </a:r>
            <a:r>
              <a:rPr kumimoji="0" lang="es-CO" sz="1100" b="0" i="0" u="none" strike="noStrike" kern="1200" cap="none" spc="0" normalizeH="0" baseline="0" noProof="0">
                <a:ln>
                  <a:noFill/>
                </a:ln>
                <a:solidFill>
                  <a:prstClr val="black"/>
                </a:solidFill>
                <a:effectLst/>
                <a:uLnTx/>
                <a:uFillTx/>
                <a:latin typeface="Arial Narrow" panose="020B0606020202030204" pitchFamily="34" charset="0"/>
                <a:ea typeface="+mn-ea"/>
                <a:cs typeface="Arial" panose="020B0604020202020204" pitchFamily="34" charset="0"/>
              </a:rPr>
              <a:t>estar distantes de los </a:t>
            </a:r>
            <a:r>
              <a:rPr kumimoji="0" lang="es-CO" sz="11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lugares en donde se concentra la mayor población </a:t>
            </a:r>
            <a:r>
              <a:rPr kumimoji="0" lang="es-CO" sz="1100" b="0" i="0" u="none" strike="noStrike" kern="1200" cap="none" spc="0" normalizeH="0" baseline="0" noProof="0">
                <a:ln>
                  <a:noFill/>
                </a:ln>
                <a:solidFill>
                  <a:prstClr val="black"/>
                </a:solidFill>
                <a:effectLst/>
                <a:uLnTx/>
                <a:uFillTx/>
                <a:latin typeface="Arial Narrow" panose="020B0606020202030204" pitchFamily="34" charset="0"/>
                <a:ea typeface="+mn-ea"/>
                <a:cs typeface="Arial" panose="020B0604020202020204" pitchFamily="34" charset="0"/>
              </a:rPr>
              <a:t>o alejados de los </a:t>
            </a:r>
            <a:r>
              <a:rPr kumimoji="0" lang="es-CO" sz="11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centros municipales.</a:t>
            </a:r>
          </a:p>
        </p:txBody>
      </p:sp>
      <p:pic>
        <p:nvPicPr>
          <p:cNvPr id="9" name="Imagen 8"/>
          <p:cNvPicPr>
            <a:picLocks noChangeAspect="1"/>
          </p:cNvPicPr>
          <p:nvPr userDrawn="1"/>
        </p:nvPicPr>
        <p:blipFill rotWithShape="1">
          <a:blip r:embed="rId3" cstate="print">
            <a:extLst>
              <a:ext uri="{28A0092B-C50C-407E-A947-70E740481C1C}">
                <a14:useLocalDpi xmlns:a14="http://schemas.microsoft.com/office/drawing/2010/main" val="0"/>
              </a:ext>
            </a:extLst>
          </a:blip>
          <a:srcRect r="2919"/>
          <a:stretch/>
        </p:blipFill>
        <p:spPr>
          <a:xfrm>
            <a:off x="5079077" y="4633566"/>
            <a:ext cx="7112924" cy="896964"/>
          </a:xfrm>
          <a:prstGeom prst="rect">
            <a:avLst/>
          </a:prstGeom>
        </p:spPr>
      </p:pic>
      <p:pic>
        <p:nvPicPr>
          <p:cNvPr id="2" name="Imagen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39251" y="4522939"/>
            <a:ext cx="6847453" cy="548282"/>
          </a:xfrm>
          <a:prstGeom prst="rect">
            <a:avLst/>
          </a:prstGeom>
        </p:spPr>
      </p:pic>
    </p:spTree>
    <p:extLst>
      <p:ext uri="{BB962C8B-B14F-4D97-AF65-F5344CB8AC3E}">
        <p14:creationId xmlns:p14="http://schemas.microsoft.com/office/powerpoint/2010/main" val="3061853089"/>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DA4710D8-EDEF-ADE2-5D89-E268802B2E5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1" y="2022477"/>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CCA348D7-7BC5-8A2C-A9CD-CF536B4909F6}"/>
              </a:ext>
            </a:extLst>
          </p:cNvPr>
          <p:cNvSpPr/>
          <p:nvPr userDrawn="1"/>
        </p:nvSpPr>
        <p:spPr>
          <a:xfrm>
            <a:off x="-3175" y="357188"/>
            <a:ext cx="12192000" cy="6470651"/>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Rectángulo: esquinas superiores redondeadas 3">
            <a:extLst>
              <a:ext uri="{FF2B5EF4-FFF2-40B4-BE49-F238E27FC236}">
                <a16:creationId xmlns:a16="http://schemas.microsoft.com/office/drawing/2014/main" id="{F77B493A-36D9-C79A-A729-333065F45F1D}"/>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CECCB19-CC35-444E-66AF-5F3C9A89E24B}"/>
              </a:ext>
            </a:extLst>
          </p:cNvPr>
          <p:cNvSpPr txBox="1">
            <a:spLocks noChangeArrowheads="1"/>
          </p:cNvSpPr>
          <p:nvPr userDrawn="1"/>
        </p:nvSpPr>
        <p:spPr bwMode="auto">
          <a:xfrm>
            <a:off x="739775" y="293689"/>
            <a:ext cx="22140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FF66A2A-1489-20AC-846A-B9B83EBFA57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9974A6-830C-4C89-1A94-B61BB544CA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4454020"/>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797A1417-573C-8DAF-583B-3A80A8C40BC1}"/>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CCF531A7-3778-38FF-AB15-17A464A864EE}"/>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D816A09-BB50-1A9F-0E9C-FDEB2B0343C5}"/>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6">
            <a:extLst>
              <a:ext uri="{FF2B5EF4-FFF2-40B4-BE49-F238E27FC236}">
                <a16:creationId xmlns:a16="http://schemas.microsoft.com/office/drawing/2014/main" id="{2BB0F60E-6503-7909-548A-AE450A4BFF9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editar el estilo de subtítulo del patrón</a:t>
            </a:r>
            <a:endParaRPr lang="es-MX"/>
          </a:p>
        </p:txBody>
      </p:sp>
      <p:sp>
        <p:nvSpPr>
          <p:cNvPr id="7" name="Marcador de texto 12"/>
          <p:cNvSpPr>
            <a:spLocks noGrp="1"/>
          </p:cNvSpPr>
          <p:nvPr>
            <p:ph type="body" sz="quarter" idx="13"/>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369284273"/>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F3D4DD0-9430-A8B5-2B2D-723F1376B3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B6DCEBD-6ADC-1D6C-BD1B-BA07EB3D806D}"/>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AD1E84B0-7F17-EFB8-C3AE-38FA465E51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58B01904-8AF4-0DCD-3A5D-57238E6F62DA}"/>
              </a:ext>
            </a:extLst>
          </p:cNvPr>
          <p:cNvSpPr>
            <a:spLocks noGrp="1"/>
          </p:cNvSpPr>
          <p:nvPr>
            <p:ph type="dt" sz="half" idx="10"/>
          </p:nvPr>
        </p:nvSpPr>
        <p:spPr>
          <a:xfrm>
            <a:off x="8382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A3DF7FA-0AB6-489B-A4A7-E3FFB3B9F77D}" type="datetimeFigureOut">
              <a:rPr lang="es-CO"/>
              <a:pPr>
                <a:defRPr/>
              </a:pPr>
              <a:t>12/11/2025</a:t>
            </a:fld>
            <a:endParaRPr lang="es-CO"/>
          </a:p>
        </p:txBody>
      </p:sp>
      <p:sp>
        <p:nvSpPr>
          <p:cNvPr id="6" name="Marcador de pie de página 3">
            <a:extLst>
              <a:ext uri="{FF2B5EF4-FFF2-40B4-BE49-F238E27FC236}">
                <a16:creationId xmlns:a16="http://schemas.microsoft.com/office/drawing/2014/main" id="{4B6FEEC5-4552-854F-35B7-82B3B680CC72}"/>
              </a:ext>
            </a:extLst>
          </p:cNvPr>
          <p:cNvSpPr>
            <a:spLocks noGrp="1"/>
          </p:cNvSpPr>
          <p:nvPr>
            <p:ph type="ftr" sz="quarter" idx="11"/>
          </p:nvPr>
        </p:nvSpPr>
        <p:spPr>
          <a:xfrm>
            <a:off x="4038600" y="6356351"/>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4802638F-7729-7879-8F79-4940CC009AA9}"/>
              </a:ext>
            </a:extLst>
          </p:cNvPr>
          <p:cNvSpPr>
            <a:spLocks noGrp="1"/>
          </p:cNvSpPr>
          <p:nvPr>
            <p:ph type="sldNum" sz="quarter" idx="12"/>
          </p:nvPr>
        </p:nvSpPr>
        <p:spPr>
          <a:xfrm>
            <a:off x="86106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A0D43A3-7DD8-498C-856E-B5AD6673A26D}" type="slidenum">
              <a:rPr lang="es-CO"/>
              <a:pPr>
                <a:defRPr/>
              </a:pPr>
              <a:t>‹Nº›</a:t>
            </a:fld>
            <a:endParaRPr lang="es-CO"/>
          </a:p>
        </p:txBody>
      </p:sp>
    </p:spTree>
    <p:extLst>
      <p:ext uri="{BB962C8B-B14F-4D97-AF65-F5344CB8AC3E}">
        <p14:creationId xmlns:p14="http://schemas.microsoft.com/office/powerpoint/2010/main" val="429457531"/>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A4CA99FD-9877-846C-E683-5DD7CEC1F35C}"/>
              </a:ext>
            </a:extLst>
          </p:cNvPr>
          <p:cNvSpPr>
            <a:spLocks/>
          </p:cNvSpPr>
          <p:nvPr/>
        </p:nvSpPr>
        <p:spPr bwMode="auto">
          <a:xfrm rot="10800000">
            <a:off x="2954339" y="-7937"/>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sz="1400"/>
          </a:p>
        </p:txBody>
      </p:sp>
      <p:pic>
        <p:nvPicPr>
          <p:cNvPr id="3" name="Google Shape;206;p65" descr="Forma, Rectángulo&#10;&#10;Descripción generada automáticamente con confianza media">
            <a:extLst>
              <a:ext uri="{FF2B5EF4-FFF2-40B4-BE49-F238E27FC236}">
                <a16:creationId xmlns:a16="http://schemas.microsoft.com/office/drawing/2014/main" id="{481CF2BF-3A3C-B393-103A-8014E2288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6A728CA-3CCB-82A9-B0C1-B464402184B5}"/>
              </a:ext>
            </a:extLst>
          </p:cNvPr>
          <p:cNvSpPr txBox="1">
            <a:spLocks noChangeArrowheads="1"/>
          </p:cNvSpPr>
          <p:nvPr/>
        </p:nvSpPr>
        <p:spPr bwMode="auto">
          <a:xfrm>
            <a:off x="5370514" y="6638925"/>
            <a:ext cx="1450975" cy="26157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dirty="0">
                <a:solidFill>
                  <a:srgbClr val="FFFFFF"/>
                </a:solidFill>
                <a:latin typeface="Helvetica Neue" charset="0"/>
                <a:cs typeface="Helvetica Neue" charset="0"/>
                <a:sym typeface="Helvetica Neue" charset="0"/>
              </a:rPr>
              <a:t>www.ideam.gov.co</a:t>
            </a:r>
            <a:endParaRPr lang="es-CO" altLang="es-CO" sz="1400" dirty="0"/>
          </a:p>
        </p:txBody>
      </p:sp>
      <p:pic>
        <p:nvPicPr>
          <p:cNvPr id="5" name="Google Shape;208;p65" descr="Forma&#10;&#10;Descripción generada automáticamente con confianza baja">
            <a:extLst>
              <a:ext uri="{FF2B5EF4-FFF2-40B4-BE49-F238E27FC236}">
                <a16:creationId xmlns:a16="http://schemas.microsoft.com/office/drawing/2014/main" id="{90927D69-716D-1163-02C3-F0E2D7AC9D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6924A20E-C6E2-2FF9-7096-B13C9DE184D6}"/>
              </a:ext>
            </a:extLst>
          </p:cNvPr>
          <p:cNvSpPr txBox="1">
            <a:spLocks noChangeArrowheads="1"/>
          </p:cNvSpPr>
          <p:nvPr/>
        </p:nvSpPr>
        <p:spPr bwMode="auto">
          <a:xfrm>
            <a:off x="3840163" y="41276"/>
            <a:ext cx="4938712" cy="58473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dirty="0">
                <a:solidFill>
                  <a:srgbClr val="FFFFFF"/>
                </a:solidFill>
                <a:latin typeface="Verdana" panose="020B0604030504040204" pitchFamily="34" charset="0"/>
                <a:sym typeface="Verdana" panose="020B0604030504040204" pitchFamily="34" charset="0"/>
              </a:rPr>
              <a:t>Área Hidrográfica del Magdalena – Cauca</a:t>
            </a:r>
            <a:endParaRPr lang="es-CO" altLang="es-CO" sz="1400" dirty="0"/>
          </a:p>
          <a:p>
            <a:pPr algn="ctr" eaLnBrk="1" fontAlgn="auto" hangingPunct="1">
              <a:spcBef>
                <a:spcPts val="0"/>
              </a:spcBef>
              <a:spcAft>
                <a:spcPts val="0"/>
              </a:spcAft>
              <a:defRPr/>
            </a:pPr>
            <a:r>
              <a:rPr lang="es-CO" altLang="es-CO" sz="1600" b="1" dirty="0">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344C4CE-857B-2422-806E-6B41BF1892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5254370"/>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98233017"/>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29416829"/>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59966387"/>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898413634"/>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354836800"/>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885753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2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graphicFrame>
        <p:nvGraphicFramePr>
          <p:cNvPr id="3" name="Tabla 2"/>
          <p:cNvGraphicFramePr>
            <a:graphicFrameLocks noGrp="1"/>
          </p:cNvGraphicFramePr>
          <p:nvPr userDrawn="1"/>
        </p:nvGraphicFramePr>
        <p:xfrm>
          <a:off x="770626" y="1266092"/>
          <a:ext cx="4716000" cy="5395966"/>
        </p:xfrm>
        <a:graphic>
          <a:graphicData uri="http://schemas.openxmlformats.org/drawingml/2006/table">
            <a:tbl>
              <a:tblPr/>
              <a:tblGrid>
                <a:gridCol w="4716000">
                  <a:extLst>
                    <a:ext uri="{9D8B030D-6E8A-4147-A177-3AD203B41FA5}">
                      <a16:colId xmlns:a16="http://schemas.microsoft.com/office/drawing/2014/main" val="57259998"/>
                    </a:ext>
                  </a:extLst>
                </a:gridCol>
              </a:tblGrid>
              <a:tr h="5395966">
                <a:tc>
                  <a:txBody>
                    <a:bodyPr/>
                    <a:lstStyle/>
                    <a:p>
                      <a:endParaRPr lang="es-CO" sz="2100" dirty="0">
                        <a:ln w="3175">
                          <a:solidFill>
                            <a:schemeClr val="tx1"/>
                          </a:solidFill>
                        </a:ln>
                      </a:endParaRPr>
                    </a:p>
                  </a:txBody>
                  <a:tcPr marL="102771" marR="102771" marT="51387" marB="51387">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2308712024"/>
                  </a:ext>
                </a:extLst>
              </a:tr>
            </a:tbl>
          </a:graphicData>
        </a:graphic>
      </p:graphicFrame>
      <p:sp>
        <p:nvSpPr>
          <p:cNvPr id="2" name="Rectángulo 1"/>
          <p:cNvSpPr/>
          <p:nvPr userDrawn="1"/>
        </p:nvSpPr>
        <p:spPr>
          <a:xfrm>
            <a:off x="1610142" y="1393410"/>
            <a:ext cx="3036968" cy="369332"/>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PEGAR EN FORMATO .JPG</a:t>
            </a:r>
          </a:p>
        </p:txBody>
      </p:sp>
    </p:spTree>
    <p:extLst>
      <p:ext uri="{BB962C8B-B14F-4D97-AF65-F5344CB8AC3E}">
        <p14:creationId xmlns:p14="http://schemas.microsoft.com/office/powerpoint/2010/main" val="3136049525"/>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60588281"/>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31885408"/>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87662480"/>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17145191"/>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47378038"/>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34436489"/>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16596334"/>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45423788"/>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11165826"/>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689103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Título y objetos">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0" y="1089508"/>
            <a:ext cx="5003804" cy="528792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CuadroTexto 2"/>
          <p:cNvSpPr txBox="1"/>
          <p:nvPr userDrawn="1"/>
        </p:nvSpPr>
        <p:spPr>
          <a:xfrm>
            <a:off x="5271247" y="1352332"/>
            <a:ext cx="6615953" cy="276999"/>
          </a:xfrm>
          <a:prstGeom prst="rect">
            <a:avLst/>
          </a:prstGeom>
          <a:solidFill>
            <a:schemeClr val="bg1">
              <a:alpha val="85000"/>
            </a:schemeClr>
          </a:solidFill>
        </p:spPr>
        <p:txBody>
          <a:bodyPr wrap="square" lIns="0" tIns="0" rIns="0" bIns="0"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Aclaración</a:t>
            </a:r>
            <a:r>
              <a:rPr kumimoji="0" lang="es-CO" sz="9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aunque </a:t>
            </a:r>
            <a:r>
              <a:rPr kumimoji="0" lang="es-CO" sz="900" b="0" i="0" u="none" strike="noStrike" kern="1200" cap="none" spc="0" normalizeH="0" baseline="0" noProof="0">
                <a:ln>
                  <a:noFill/>
                </a:ln>
                <a:solidFill>
                  <a:prstClr val="black"/>
                </a:solidFill>
                <a:effectLst/>
                <a:uLnTx/>
                <a:uFillTx/>
                <a:latin typeface="Arial Narrow" panose="020B0606020202030204" pitchFamily="34" charset="0"/>
                <a:ea typeface="+mn-ea"/>
                <a:cs typeface="Arial" panose="020B0604020202020204" pitchFamily="34" charset="0"/>
              </a:rPr>
              <a:t>los volúmenes de lluvia </a:t>
            </a:r>
            <a:r>
              <a:rPr kumimoji="0" lang="es-CO" sz="9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registrados en un municipio se relacionan con </a:t>
            </a:r>
            <a:r>
              <a:rPr kumimoji="0" lang="es-CO" sz="900" b="0" i="0" u="none" strike="noStrike" kern="1200" cap="none" spc="0" normalizeH="0" baseline="0" noProof="0">
                <a:ln>
                  <a:noFill/>
                </a:ln>
                <a:solidFill>
                  <a:prstClr val="black"/>
                </a:solidFill>
                <a:effectLst/>
                <a:uLnTx/>
                <a:uFillTx/>
                <a:latin typeface="Arial Narrow" panose="020B0606020202030204" pitchFamily="34" charset="0"/>
                <a:ea typeface="+mn-ea"/>
                <a:cs typeface="Arial" panose="020B0604020202020204" pitchFamily="34" charset="0"/>
              </a:rPr>
              <a:t>la ubicación de las estaciones de monitoreo </a:t>
            </a:r>
            <a:r>
              <a:rPr kumimoji="0" lang="es-CO" sz="9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del IDEAM, en ocasiones, dichas estaciones pueden </a:t>
            </a:r>
            <a:r>
              <a:rPr kumimoji="0" lang="es-CO" sz="900" b="0" i="0" u="none" strike="noStrike" kern="1200" cap="none" spc="0" normalizeH="0" baseline="0" noProof="0">
                <a:ln>
                  <a:noFill/>
                </a:ln>
                <a:solidFill>
                  <a:prstClr val="black"/>
                </a:solidFill>
                <a:effectLst/>
                <a:uLnTx/>
                <a:uFillTx/>
                <a:latin typeface="Arial Narrow" panose="020B0606020202030204" pitchFamily="34" charset="0"/>
                <a:ea typeface="+mn-ea"/>
                <a:cs typeface="Arial" panose="020B0604020202020204" pitchFamily="34" charset="0"/>
              </a:rPr>
              <a:t>estar distantes de los </a:t>
            </a:r>
            <a:r>
              <a:rPr kumimoji="0" lang="es-CO" sz="9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lugares en donde se concentra la mayor población </a:t>
            </a:r>
            <a:r>
              <a:rPr kumimoji="0" lang="es-CO" sz="900" b="0" i="0" u="none" strike="noStrike" kern="1200" cap="none" spc="0" normalizeH="0" baseline="0" noProof="0">
                <a:ln>
                  <a:noFill/>
                </a:ln>
                <a:solidFill>
                  <a:prstClr val="black"/>
                </a:solidFill>
                <a:effectLst/>
                <a:uLnTx/>
                <a:uFillTx/>
                <a:latin typeface="Arial Narrow" panose="020B0606020202030204" pitchFamily="34" charset="0"/>
                <a:ea typeface="+mn-ea"/>
                <a:cs typeface="Arial" panose="020B0604020202020204" pitchFamily="34" charset="0"/>
              </a:rPr>
              <a:t>o alejados de los </a:t>
            </a:r>
            <a:r>
              <a:rPr kumimoji="0" lang="es-CO" sz="9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centros municipales.</a:t>
            </a:r>
          </a:p>
        </p:txBody>
      </p:sp>
    </p:spTree>
    <p:extLst>
      <p:ext uri="{BB962C8B-B14F-4D97-AF65-F5344CB8AC3E}">
        <p14:creationId xmlns:p14="http://schemas.microsoft.com/office/powerpoint/2010/main" val="360388093"/>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21649134"/>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49982060"/>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11495459"/>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91242533"/>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36241093"/>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32543357"/>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49788979"/>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91967684"/>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4052256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068126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4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399889" y="1592884"/>
            <a:ext cx="5295600" cy="44043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18.000	NORTE	0 - 5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24.000	ESTE	10 - 15	18 - 27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30.000	ESTE-SURESTE	30 - 35	55 - 64</a:t>
            </a:r>
          </a:p>
        </p:txBody>
      </p:sp>
    </p:spTree>
    <p:extLst>
      <p:ext uri="{BB962C8B-B14F-4D97-AF65-F5344CB8AC3E}">
        <p14:creationId xmlns:p14="http://schemas.microsoft.com/office/powerpoint/2010/main" val="3871075069"/>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5952907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97550394"/>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47673456"/>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0995446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29364336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975622886"/>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7890182"/>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53509747"/>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08907711"/>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92923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5_Diapositiva de títul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userDrawn="1"/>
        </p:nvSpPr>
        <p:spPr>
          <a:xfrm>
            <a:off x="5122576" y="1325442"/>
            <a:ext cx="7078133" cy="2785003"/>
          </a:xfrm>
          <a:prstGeom prst="rect">
            <a:avLst/>
          </a:prstGeom>
          <a:solidFill>
            <a:srgbClr val="FFF2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CuadroTexto 10"/>
          <p:cNvSpPr txBox="1"/>
          <p:nvPr userDrawn="1"/>
        </p:nvSpPr>
        <p:spPr>
          <a:xfrm>
            <a:off x="5139994" y="1325442"/>
            <a:ext cx="7007562" cy="246221"/>
          </a:xfrm>
          <a:prstGeom prst="rect">
            <a:avLst/>
          </a:prstGeom>
          <a:solidFill>
            <a:schemeClr val="bg1">
              <a:alpha val="85000"/>
            </a:schemeClr>
          </a:solidFill>
        </p:spPr>
        <p:txBody>
          <a:bodyPr wrap="square" lIns="0" tIns="0" rIns="0" bIns="0"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Aclaración</a:t>
            </a:r>
            <a:r>
              <a:rPr kumimoji="0" lang="es-CO" sz="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aunque los valores registrados en un municipio se relacionan con </a:t>
            </a:r>
            <a:r>
              <a:rPr kumimoji="0" lang="es-CO" sz="800" b="0" i="0" u="none" strike="noStrike" kern="1200" cap="none" spc="0" normalizeH="0" baseline="0" noProof="0">
                <a:ln>
                  <a:noFill/>
                </a:ln>
                <a:solidFill>
                  <a:prstClr val="black"/>
                </a:solidFill>
                <a:effectLst/>
                <a:uLnTx/>
                <a:uFillTx/>
                <a:latin typeface="Arial Narrow" panose="020B0606020202030204" pitchFamily="34" charset="0"/>
                <a:ea typeface="+mn-ea"/>
                <a:cs typeface="Arial" panose="020B0604020202020204" pitchFamily="34" charset="0"/>
              </a:rPr>
              <a:t>la ubicación de las estaciones de monitoreo </a:t>
            </a:r>
            <a:r>
              <a:rPr kumimoji="0" lang="es-CO" sz="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del IDEAM, en ocasiones, dichas estaciones pueden </a:t>
            </a:r>
            <a:r>
              <a:rPr kumimoji="0" lang="es-CO" sz="800" b="0" i="0" u="none" strike="noStrike" kern="1200" cap="none" spc="0" normalizeH="0" baseline="0" noProof="0">
                <a:ln>
                  <a:noFill/>
                </a:ln>
                <a:solidFill>
                  <a:prstClr val="black"/>
                </a:solidFill>
                <a:effectLst/>
                <a:uLnTx/>
                <a:uFillTx/>
                <a:latin typeface="Arial Narrow" panose="020B0606020202030204" pitchFamily="34" charset="0"/>
                <a:ea typeface="+mn-ea"/>
                <a:cs typeface="Arial" panose="020B0604020202020204" pitchFamily="34" charset="0"/>
              </a:rPr>
              <a:t>estar distantes de los </a:t>
            </a:r>
            <a:r>
              <a:rPr kumimoji="0" lang="es-CO" sz="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lugares en donde se concentra la mayor población </a:t>
            </a:r>
            <a:r>
              <a:rPr kumimoji="0" lang="es-CO" sz="800" b="0" i="0" u="none" strike="noStrike" kern="1200" cap="none" spc="0" normalizeH="0" baseline="0" noProof="0">
                <a:ln>
                  <a:noFill/>
                </a:ln>
                <a:solidFill>
                  <a:prstClr val="black"/>
                </a:solidFill>
                <a:effectLst/>
                <a:uLnTx/>
                <a:uFillTx/>
                <a:latin typeface="Arial Narrow" panose="020B0606020202030204" pitchFamily="34" charset="0"/>
                <a:ea typeface="+mn-ea"/>
                <a:cs typeface="Arial" panose="020B0604020202020204" pitchFamily="34" charset="0"/>
              </a:rPr>
              <a:t>o alejados de los </a:t>
            </a:r>
            <a:r>
              <a:rPr kumimoji="0" lang="es-CO" sz="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centros municipales.</a:t>
            </a:r>
          </a:p>
        </p:txBody>
      </p:sp>
      <p:pic>
        <p:nvPicPr>
          <p:cNvPr id="2" name="Imagen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93921" y="4658623"/>
            <a:ext cx="6847453" cy="573596"/>
          </a:xfrm>
          <a:prstGeom prst="rect">
            <a:avLst/>
          </a:prstGeom>
        </p:spPr>
      </p:pic>
    </p:spTree>
    <p:extLst>
      <p:ext uri="{BB962C8B-B14F-4D97-AF65-F5344CB8AC3E}">
        <p14:creationId xmlns:p14="http://schemas.microsoft.com/office/powerpoint/2010/main" val="4083531376"/>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32075429"/>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4405169"/>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41849150"/>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73412032"/>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85211898"/>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33769788"/>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40862666"/>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95778183"/>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42445093"/>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96532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de títul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34962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1506A9-0E77-4850-C62E-95B49CB531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F6F905F-D792-E15A-5FCA-E893488402C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9504EC2-E93C-6AF0-9812-96D8C5084FA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A708046-9224-72C2-4C62-EEF9F07EB916}"/>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2126BB40-1BC9-C979-7842-FE977EB85977}"/>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a:t>
            </a: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ultravioleta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85CADD3-1BD0-28DB-A40C-22B65A8C31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847443329"/>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18766858"/>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15209756"/>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0550157"/>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51746506"/>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1354759"/>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70842907"/>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97231320"/>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50310516"/>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42037348"/>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F254F28-89AB-0C3C-A6A5-D5A7E097073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9D64C9A-0265-BA1C-B485-B0CBDE7481B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970561F7-4D7E-FF7C-4682-6547688C10A7}"/>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2EDC0FE5-F556-F47D-58F5-6895CFC58F6F}"/>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71DFCD70-9E72-5905-D1CB-428F9283F05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9E6E5110-99F7-61DA-D475-FD68BB6A3217}"/>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01D6A5D3-FE00-BFBC-A7F2-68654D8C69D9}"/>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E2FF97BB-9D3A-4114-BC44-B9CA2FF2124C}"/>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EF723BC6-4282-51DD-9F69-88B981EEDA21}"/>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85A029D4-EA37-12F7-27FE-99F593306CC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EC759DF-7F9B-C5CE-E084-26FC9FCC19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82EE0A1-FE8E-85F2-A404-4F8DFF2DCA93}"/>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14" name="Imagen 13">
            <a:extLst>
              <a:ext uri="{FF2B5EF4-FFF2-40B4-BE49-F238E27FC236}">
                <a16:creationId xmlns:a16="http://schemas.microsoft.com/office/drawing/2014/main" id="{4128E9EE-640F-99BA-FEF2-91DBC050BC46}"/>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318EBD73-63D3-D00D-64AF-0EBAF401BCD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21146266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Alerta por descensos temperatura">
  <p:cSld name="Alerta por descensos temperatura">
    <p:spTree>
      <p:nvGrpSpPr>
        <p:cNvPr id="1" name="Shape 145"/>
        <p:cNvGrpSpPr/>
        <p:nvPr/>
      </p:nvGrpSpPr>
      <p:grpSpPr>
        <a:xfrm>
          <a:off x="0" y="0"/>
          <a:ext cx="0" cy="0"/>
          <a:chOff x="0" y="0"/>
          <a:chExt cx="0" cy="0"/>
        </a:xfrm>
      </p:grpSpPr>
      <p:pic>
        <p:nvPicPr>
          <p:cNvPr id="2" name="Google Shape;146;p56" descr="Forma&#10;&#10;Descripción generada automáticamente con confianza baja">
            <a:extLst>
              <a:ext uri="{FF2B5EF4-FFF2-40B4-BE49-F238E27FC236}">
                <a16:creationId xmlns:a16="http://schemas.microsoft.com/office/drawing/2014/main" id="{F03ED974-CA2C-CA8F-3306-A8EA872106F5}"/>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147;p56" descr="Forma, Rectángulo&#10;&#10;Descripción generada automáticamente con confianza media">
            <a:extLst>
              <a:ext uri="{FF2B5EF4-FFF2-40B4-BE49-F238E27FC236}">
                <a16:creationId xmlns:a16="http://schemas.microsoft.com/office/drawing/2014/main" id="{81329180-1CCC-85FA-D91F-689D6B29EAC9}"/>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148;p56">
            <a:extLst>
              <a:ext uri="{FF2B5EF4-FFF2-40B4-BE49-F238E27FC236}">
                <a16:creationId xmlns:a16="http://schemas.microsoft.com/office/drawing/2014/main" id="{8DF82699-E260-4AA6-B6AD-1E69FAB4A749}"/>
              </a:ext>
            </a:extLst>
          </p:cNvPr>
          <p:cNvSpPr>
            <a:spLocks/>
          </p:cNvSpPr>
          <p:nvPr/>
        </p:nvSpPr>
        <p:spPr bwMode="auto">
          <a:xfrm rot="10800000">
            <a:off x="2954338" y="-9525"/>
            <a:ext cx="6223000" cy="665163"/>
          </a:xfrm>
          <a:custGeom>
            <a:avLst/>
            <a:gdLst>
              <a:gd name="T0" fmla="*/ 328708 w 6222675"/>
              <a:gd name="T1" fmla="*/ 0 h 665995"/>
              <a:gd name="T2" fmla="*/ 6172582 w 6222675"/>
              <a:gd name="T3" fmla="*/ 0 h 665995"/>
              <a:gd name="T4" fmla="*/ 6286575 w 6222675"/>
              <a:gd name="T5" fmla="*/ 33913 h 665995"/>
              <a:gd name="T6" fmla="*/ 6532717 w 6222675"/>
              <a:gd name="T7" fmla="*/ 206950 h 665995"/>
              <a:gd name="T8" fmla="*/ 6484663 w 6222675"/>
              <a:gd name="T9" fmla="*/ 207995 h 665995"/>
              <a:gd name="T10" fmla="*/ 187406 w 6222675"/>
              <a:gd name="T11" fmla="*/ 204819 h 665995"/>
              <a:gd name="T12" fmla="*/ 0 w 6222675"/>
              <a:gd name="T13" fmla="*/ 204641 h 665995"/>
              <a:gd name="T14" fmla="*/ 214719 w 6222675"/>
              <a:gd name="T15" fmla="*/ 33913 h 665995"/>
              <a:gd name="T16" fmla="*/ 328708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sp>
        <p:nvSpPr>
          <p:cNvPr id="5" name="Google Shape;149;p56">
            <a:extLst>
              <a:ext uri="{FF2B5EF4-FFF2-40B4-BE49-F238E27FC236}">
                <a16:creationId xmlns:a16="http://schemas.microsoft.com/office/drawing/2014/main" id="{76327D99-E217-56D2-5BC8-7093A14A56A9}"/>
              </a:ext>
            </a:extLst>
          </p:cNvPr>
          <p:cNvSpPr txBox="1">
            <a:spLocks noChangeArrowheads="1"/>
          </p:cNvSpPr>
          <p:nvPr/>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defRPr/>
            </a:pPr>
            <a:r>
              <a:rPr lang="es-CO" altLang="es-CO" sz="1100" b="1" dirty="0">
                <a:solidFill>
                  <a:srgbClr val="FFFFFF"/>
                </a:solidFill>
                <a:latin typeface="Helvetica Neue" charset="0"/>
                <a:cs typeface="Helvetica Neue" charset="0"/>
                <a:sym typeface="Helvetica Neue" charset="0"/>
              </a:rPr>
              <a:t>www.ideam.gov.co</a:t>
            </a:r>
            <a:endParaRPr lang="es-CO" altLang="es-CO" dirty="0"/>
          </a:p>
        </p:txBody>
      </p:sp>
      <p:sp>
        <p:nvSpPr>
          <p:cNvPr id="6" name="Google Shape;150;p56">
            <a:extLst>
              <a:ext uri="{FF2B5EF4-FFF2-40B4-BE49-F238E27FC236}">
                <a16:creationId xmlns:a16="http://schemas.microsoft.com/office/drawing/2014/main" id="{3C0367C2-5F01-16D2-A214-FFEA97A00C77}"/>
              </a:ext>
            </a:extLst>
          </p:cNvPr>
          <p:cNvSpPr txBox="1">
            <a:spLocks noChangeArrowheads="1"/>
          </p:cNvSpPr>
          <p:nvPr/>
        </p:nvSpPr>
        <p:spPr bwMode="auto">
          <a:xfrm>
            <a:off x="4092575" y="30163"/>
            <a:ext cx="45497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defRPr/>
            </a:pPr>
            <a:r>
              <a:rPr lang="es-CO" altLang="es-CO" sz="1600" b="1" dirty="0">
                <a:solidFill>
                  <a:srgbClr val="FFFFFF"/>
                </a:solidFill>
                <a:latin typeface="Verdana" panose="020B0604030504040204" pitchFamily="34" charset="0"/>
                <a:sym typeface="Verdana" panose="020B0604030504040204" pitchFamily="34" charset="0"/>
              </a:rPr>
              <a:t>Alerta por descensos significativos de</a:t>
            </a:r>
            <a:endParaRPr lang="es-CO" altLang="es-CO" dirty="0"/>
          </a:p>
          <a:p>
            <a:pPr algn="ctr" eaLnBrk="1" hangingPunct="1">
              <a:defRPr/>
            </a:pPr>
            <a:r>
              <a:rPr lang="es-CO" altLang="es-CO" sz="1600" b="1" dirty="0">
                <a:solidFill>
                  <a:srgbClr val="FFFFFF"/>
                </a:solidFill>
                <a:latin typeface="Verdana" panose="020B0604030504040204" pitchFamily="34" charset="0"/>
                <a:sym typeface="Verdana" panose="020B0604030504040204" pitchFamily="34" charset="0"/>
              </a:rPr>
              <a:t>Las Temperaturas mínimas del aire</a:t>
            </a:r>
          </a:p>
        </p:txBody>
      </p:sp>
      <p:pic>
        <p:nvPicPr>
          <p:cNvPr id="7" name="Google Shape;151;p56">
            <a:extLst>
              <a:ext uri="{FF2B5EF4-FFF2-40B4-BE49-F238E27FC236}">
                <a16:creationId xmlns:a16="http://schemas.microsoft.com/office/drawing/2014/main" id="{EF6065E2-D55B-1D76-2EB9-1E03F4F5E7B0}"/>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725" y="117475"/>
            <a:ext cx="4714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25584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F96214-1D88-B692-C263-98511D05DA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1F3E63FD-CC4F-DBEC-FD41-45A5184BE8C0}"/>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666CC060-CDCD-AB3B-E4C0-9F6CBB40045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A852B245-49B7-D60E-23AA-33D246F67B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3522BA91-ACD9-DE72-7C1E-B51C978DCB93}"/>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25CBAEC6-D033-D361-21E2-1FE1647E35F9}"/>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8" name="Imagen 7">
            <a:extLst>
              <a:ext uri="{FF2B5EF4-FFF2-40B4-BE49-F238E27FC236}">
                <a16:creationId xmlns:a16="http://schemas.microsoft.com/office/drawing/2014/main" id="{3AA4D15E-C4F4-E1B4-D9E9-33FAFFA5E3E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584D4F68-21AC-C34A-5147-71E4FBAE739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878A2409-F1E8-1F7D-B08A-E27B23CE46C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661878268"/>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C273637-27CB-BBCE-94BF-AA0DDEFA87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CD71DBE-0A6C-65F4-AABD-B64E8B77242E}"/>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B03B9D7-4474-2AE0-E7B0-698690A15B8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73D6DCBD-99BB-7D4A-E61B-0C549D73D465}"/>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78805481-01E5-2724-C5E5-4568D586286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9E21EF1B-B3A3-2987-3117-DFFC7079A420}"/>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650E1391-4ECB-C5D9-BC32-2995E0F01204}"/>
              </a:ext>
            </a:extLst>
          </p:cNvPr>
          <p:cNvSpPr/>
          <p:nvPr userDrawn="1"/>
        </p:nvSpPr>
        <p:spPr>
          <a:xfrm>
            <a:off x="850900" y="11207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BAE1DC5B-8940-5539-06F3-D146D05EF8E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A18650BD-44FE-EC4E-E678-23FA8DA2396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11" name="Imagen 12">
            <a:extLst>
              <a:ext uri="{FF2B5EF4-FFF2-40B4-BE49-F238E27FC236}">
                <a16:creationId xmlns:a16="http://schemas.microsoft.com/office/drawing/2014/main" id="{952BF7C9-F204-BD6B-5D55-BBD92463D6D0}"/>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85EDD78-B124-0122-CD82-DCD7174D4EDE}"/>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116438"/>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329610564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875D9D3-75DC-3BBF-47D7-D9AC61EAEA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8099ABF-2021-384F-E8BD-D02DA0EFD2F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2171EA5-00D8-AA03-3678-DE643BEE92B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86D503A-2909-72D6-E9DA-F94DAF5A95E0}"/>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7">
            <a:extLst>
              <a:ext uri="{FF2B5EF4-FFF2-40B4-BE49-F238E27FC236}">
                <a16:creationId xmlns:a16="http://schemas.microsoft.com/office/drawing/2014/main" id="{0006F6AD-A000-1E8A-19EA-A4F93B945F22}"/>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C2310E57-2497-CA7B-E09F-B2087E6A57BE}"/>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4698571"/>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1506A9-0E77-4850-C62E-95B49CB531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F6F905F-D792-E15A-5FCA-E893488402C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9504EC2-E93C-6AF0-9812-96D8C5084FA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A708046-9224-72C2-4C62-EEF9F07EB916}"/>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7">
            <a:extLst>
              <a:ext uri="{FF2B5EF4-FFF2-40B4-BE49-F238E27FC236}">
                <a16:creationId xmlns:a16="http://schemas.microsoft.com/office/drawing/2014/main" id="{2126BB40-1BC9-C979-7842-FE977EB85977}"/>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85CADD3-1BD0-28DB-A40C-22B65A8C31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984054847"/>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26E0742-D037-1FB2-CDC0-0F2702E555C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7CAE2A0-2E88-D01D-973D-E9B0390938A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91DAE727-ED56-AD91-AF78-87E5F6CEC631}"/>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C6201369-14BD-FAF2-ED26-AD5B0940301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5C138ECA-F43A-2013-D433-7EAD7063539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4AD38FC3-61EE-008D-3F6F-A04419690CEA}"/>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8" name="CuadroTexto 9">
            <a:extLst>
              <a:ext uri="{FF2B5EF4-FFF2-40B4-BE49-F238E27FC236}">
                <a16:creationId xmlns:a16="http://schemas.microsoft.com/office/drawing/2014/main" id="{874F7CA6-7C7B-C445-E91C-BC62BC3DDFE4}"/>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2B7503D4-8782-21D5-315A-8C740B7073C1}"/>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9362428"/>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C0D9448-A31F-DED4-98F3-780A4D4E012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07A9432-2F15-61E7-DBDE-9279F862C41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487224E-36D7-5601-29AC-9B82578E20F1}"/>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5" name="CuadroTexto 6">
            <a:extLst>
              <a:ext uri="{FF2B5EF4-FFF2-40B4-BE49-F238E27FC236}">
                <a16:creationId xmlns:a16="http://schemas.microsoft.com/office/drawing/2014/main" id="{5C2442A6-CD7B-8484-81C4-09FF6FC226B2}"/>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3AA0EA90-B53E-EE01-5A61-CCA93F1A19C5}"/>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100645F7-7634-A8EA-1A70-13E78D5754E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2099138"/>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A02C022-15BD-FAEB-07BB-7419A3B4DF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D71C612-BA9E-2246-F0EB-77A605D16F5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D58E0F9-01A3-32FD-F6A9-B1F7942B795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5" name="CuadroTexto 6">
            <a:extLst>
              <a:ext uri="{FF2B5EF4-FFF2-40B4-BE49-F238E27FC236}">
                <a16:creationId xmlns:a16="http://schemas.microsoft.com/office/drawing/2014/main" id="{2073482B-64A8-86E2-E761-F6B2CF98F58B}"/>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D22C83BB-CE27-0C08-50FD-EECEE4FF1D56}"/>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AF10CBE3-6F6B-3068-677A-BF05EC4CDDE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1354252"/>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5415CCE-11EE-E140-A9F9-547E9EF9F51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2DD2335-F4BF-789F-3BE5-DD2A49164CE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3BCE01D-C3E6-C883-FBDE-DBA356063C37}"/>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D275AF8-DA43-2DA2-BEB8-647695D861C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7">
            <a:extLst>
              <a:ext uri="{FF2B5EF4-FFF2-40B4-BE49-F238E27FC236}">
                <a16:creationId xmlns:a16="http://schemas.microsoft.com/office/drawing/2014/main" id="{9D89C9D7-C2F6-3BDF-353B-2EA98AEAE4AF}"/>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73B2EF2B-40F9-1E57-BA57-99D4910B5C90}"/>
              </a:ext>
            </a:extLst>
          </p:cNvPr>
          <p:cNvPicPr>
            <a:picLocks noChangeAspect="1" noChangeArrowheads="1"/>
          </p:cNvPicPr>
          <p:nvPr userDrawn="1"/>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A37D2499-96B0-9D39-60F7-8B7C3EF3636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0003683"/>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C564624-9CEA-CE3A-FCC1-1375AA14E47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34714DB-C1DF-197E-673C-C218A49CB2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44A03C7-4AB5-534B-1F92-FA904D5DFB38}"/>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5" name="Imagen 6">
            <a:extLst>
              <a:ext uri="{FF2B5EF4-FFF2-40B4-BE49-F238E27FC236}">
                <a16:creationId xmlns:a16="http://schemas.microsoft.com/office/drawing/2014/main" id="{5BB93814-5C58-3B72-7C72-355F5F6CBCD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AC2F36C-F368-9515-0B2E-553F08427D1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FDDE851-822A-58DC-D1B4-800605DD841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694715"/>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46AD144-4C40-0B84-EBDE-8A663F5E6B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2D5556E-44F1-6DBB-C75C-278F4A46215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1EA0FB73-9691-4ABE-4F2A-B3A4A73FF5E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5" name="Imagen 6">
            <a:extLst>
              <a:ext uri="{FF2B5EF4-FFF2-40B4-BE49-F238E27FC236}">
                <a16:creationId xmlns:a16="http://schemas.microsoft.com/office/drawing/2014/main" id="{98FA8569-24E6-E746-7BF6-D01B7107606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D75F48F-7069-42D5-8D89-B98BC97A6C59}"/>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D60309B-D3BA-4F33-7DAE-DC30ACBE5FB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1536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a:extLst>
              <a:ext uri="{FF2B5EF4-FFF2-40B4-BE49-F238E27FC236}">
                <a16:creationId xmlns:a16="http://schemas.microsoft.com/office/drawing/2014/main" id="{45AB99ED-6FA6-8B2D-76E0-BE62B0243A5A}"/>
              </a:ext>
            </a:extLst>
          </p:cNvPr>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03D29FB9-488E-890B-81AD-B5E1A7FE0184}"/>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58B8D56A-D353-1D8D-21A5-0A92D91122B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C09A8E01-6B92-BB39-7086-C7056C3171D0}"/>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6" name="Imagen 15">
            <a:extLst>
              <a:ext uri="{FF2B5EF4-FFF2-40B4-BE49-F238E27FC236}">
                <a16:creationId xmlns:a16="http://schemas.microsoft.com/office/drawing/2014/main" id="{8D3C204F-C4DB-FCE4-19AC-E5E8B2131E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62487158"/>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2635506-D757-B59C-7581-F1083E1F26F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905A76D-C424-9BDF-056B-99CB3F94211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90C14CF-7F22-3081-C8D0-154A2D8738D9}"/>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5" name="Imagen 6">
            <a:extLst>
              <a:ext uri="{FF2B5EF4-FFF2-40B4-BE49-F238E27FC236}">
                <a16:creationId xmlns:a16="http://schemas.microsoft.com/office/drawing/2014/main" id="{591ACAE1-6DFC-E44E-0F78-A114BD27A2E2}"/>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62CBC6F-9B27-15E7-3EE5-36705E43F377}"/>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1716053-2ECD-0490-0778-C3F48EB05DD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1182839"/>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1B54E5-ABFB-D270-2286-C0D2640A03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8F4E8E6-3A8E-5926-683F-57CF6850AB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05000D7-7CBF-2F4A-ECBD-75436887F9D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5" name="Imagen 6">
            <a:extLst>
              <a:ext uri="{FF2B5EF4-FFF2-40B4-BE49-F238E27FC236}">
                <a16:creationId xmlns:a16="http://schemas.microsoft.com/office/drawing/2014/main" id="{E4FED567-2A12-AC52-CFF8-22AF7B6FA52E}"/>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07D0440-5104-98F6-2C45-81A84C94DB59}"/>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D15465D-58C5-DABC-F5A2-A96B3439C3B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6355359"/>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614EEA1-4078-8B07-9A2A-6D4C1F4389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0936F1C-FF7B-34A2-B6AF-6037BC1F75A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01CE209-72C9-DD66-3F17-D282B8987A5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5" name="Imagen 6">
            <a:extLst>
              <a:ext uri="{FF2B5EF4-FFF2-40B4-BE49-F238E27FC236}">
                <a16:creationId xmlns:a16="http://schemas.microsoft.com/office/drawing/2014/main" id="{869794E3-E2D6-C1A0-5BB5-E9B5C38F6CAC}"/>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109A55D-6C47-AB5C-F18A-CF5F44207FA0}"/>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02097D0-1575-1CE4-E898-4726F4A2B78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7482944"/>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F946165-1D73-5026-9D03-0D9EB9BEAF2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AD46ADC-E45F-20D3-AFD0-87ED04F6117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3B30B9B-5B7E-8071-7FDD-BCCAE835D7C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5" name="Imagen 6">
            <a:extLst>
              <a:ext uri="{FF2B5EF4-FFF2-40B4-BE49-F238E27FC236}">
                <a16:creationId xmlns:a16="http://schemas.microsoft.com/office/drawing/2014/main" id="{4AA2093F-2437-BAF3-A5E7-9FFDD699A0B3}"/>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2CFA2B2F-FCF2-C9A1-9BA3-AA583FE6BE6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85D5640-40AC-3F45-A6E2-5F127B94A8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4362249"/>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940E32-70C4-A755-35C4-46B5B3775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86C4B20-BC6C-27CE-7D8A-BB6137DD521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5D1B51E6-B6D9-6775-A148-C1C0E0AA11B7}"/>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6">
            <a:extLst>
              <a:ext uri="{FF2B5EF4-FFF2-40B4-BE49-F238E27FC236}">
                <a16:creationId xmlns:a16="http://schemas.microsoft.com/office/drawing/2014/main" id="{9527643A-F38C-3C52-C2BC-CCA2536051F5}"/>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9B7E138-2E27-0C7C-A4C1-C432263B0DD0}"/>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4F2724EF-5E03-01FD-B876-C7282ECF17C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241736689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E358C06-D655-5C73-E8CF-3DD9B4AA624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6AD6CA7-42FF-85BE-D54B-65031693959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9420856-955A-9325-5DDB-B3E2D0D16E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6">
            <a:extLst>
              <a:ext uri="{FF2B5EF4-FFF2-40B4-BE49-F238E27FC236}">
                <a16:creationId xmlns:a16="http://schemas.microsoft.com/office/drawing/2014/main" id="{D1C4CF70-0E46-B34B-B39C-EDDA9109FCA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76DF904-D42D-91D6-5E4E-29BA23933C24}"/>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56A6C42-0361-B30E-ED33-8563E2571AF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1776215776"/>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6598B50-D2FF-1FDE-BCC9-66E83D0B923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D816EF6A-FCB4-43C2-B861-828D61CD7C4A}"/>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EDAF8DE-C457-113E-93BE-51D90100A67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22070363-20FB-DC88-82C2-CA89AD108B94}"/>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a:solidFill>
                <a:prstClr val="black"/>
              </a:solidFill>
              <a:sym typeface="Arial"/>
            </a:endParaRPr>
          </a:p>
        </p:txBody>
      </p:sp>
      <p:sp>
        <p:nvSpPr>
          <p:cNvPr id="6" name="CuadroTexto 7">
            <a:extLst>
              <a:ext uri="{FF2B5EF4-FFF2-40B4-BE49-F238E27FC236}">
                <a16:creationId xmlns:a16="http://schemas.microsoft.com/office/drawing/2014/main" id="{A0A4FCCC-3C09-D8E8-E7F3-8599D6BD752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A299AF67-BD8C-95FA-013E-04C6845E7A72}"/>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10964E42-F7BF-2CFD-B241-4A742886BA87}"/>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EB4AB3F8-F053-0508-AADE-836083D2E9B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D05CCB77-DCBE-3F5E-A69A-C7BEE6C15287}"/>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7BDD2599-6A9A-8C52-7893-76BCC692403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6594D065-52FD-30F2-578F-3801F5984954}"/>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CBC6147C-9D9D-4DC4-38FA-B3033740CABA}"/>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D70B8A94-B2E2-8427-A96F-05C06585984E}"/>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F7301A29-F763-08E6-CD98-DA1AEB208BB2}"/>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B0DA3A5D-F2D9-8579-89BD-9A97CBB0789E}"/>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7" name="CuadroTexto 18">
            <a:extLst>
              <a:ext uri="{FF2B5EF4-FFF2-40B4-BE49-F238E27FC236}">
                <a16:creationId xmlns:a16="http://schemas.microsoft.com/office/drawing/2014/main" id="{46CAF2F2-9F61-D599-D904-A1A9EB4BDEB2}"/>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F3D309A5-633F-F770-707F-4085DE17015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D8EA7BD-8EA3-730E-CCBA-122A6F03154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2430345"/>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D84D897-C25C-1895-E136-CDD00E24C9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CEAEB55C-FECB-90CB-43DF-EF6D690217C7}"/>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E042431F-9B07-39F0-ACFF-0FC4580A862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F6CBA6AA-DDAE-808E-A7A4-E9B5487DA03E}"/>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9AD4848F-B64C-79FF-FB78-BE429A21D6B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243475D1-9E26-65EF-D994-7A9BBB14010F}"/>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72C28D9B-F182-850F-1A7F-E859495A660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B9E2B1C3-85D5-6055-13E7-FC8FD43BE1E8}"/>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59007060-0E2A-C869-A553-DB8C6492CCE2}"/>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AB04F118-EA66-763B-2289-B03F479F131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7DA637C8-E65F-C2D8-0AB3-59F09F85B21D}"/>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4405B829-5E66-7E63-6EC8-3086D8432F9E}"/>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60F37D3C-D2B7-66C7-54C2-683C01F28F9C}"/>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A640A6E2-5529-E299-5216-ACA1FB4EE261}"/>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615DCE22-F107-982A-C63D-8E301F6EC38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17" name="Imagen 18">
            <a:extLst>
              <a:ext uri="{FF2B5EF4-FFF2-40B4-BE49-F238E27FC236}">
                <a16:creationId xmlns:a16="http://schemas.microsoft.com/office/drawing/2014/main" id="{F0AA2151-294D-9C5B-558D-B490E1E329D1}"/>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154B319B-F5DA-DBB0-43C7-B5B0B6EB59F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C9E7A25F-9D2A-A23F-9CD8-CFC2631E1B85}"/>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8992997"/>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0D6820B2-85C3-BB2F-DC40-69FB34C5F37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91C9C982-FCCB-A17A-5855-EEE7A0B73B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94CFFB82-926F-6323-7E95-77732C91AE5E}"/>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C6279E38-EE9C-111F-1BAE-9E8BC76ADD8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CEA3B3A2-403E-082F-794E-86F3625C9D0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8415859D-9BE1-55F7-6D69-3E44F3B15D4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8" name="CuadroTexto 9">
            <a:extLst>
              <a:ext uri="{FF2B5EF4-FFF2-40B4-BE49-F238E27FC236}">
                <a16:creationId xmlns:a16="http://schemas.microsoft.com/office/drawing/2014/main" id="{C40333E1-6F60-6E53-1FEA-D87F708DFE5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1158EF48-ADE4-5FD3-E1E2-83ABD31BCA02}"/>
              </a:ext>
            </a:extLst>
          </p:cNvPr>
          <p:cNvPicPr>
            <a:picLocks noChangeAspect="1" noChangeArrowheads="1"/>
          </p:cNvPicPr>
          <p:nvPr userDrawn="1"/>
        </p:nvPicPr>
        <p:blipFill>
          <a:blip r:embed="rId5"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0BB560F9-9940-E444-2CA1-65BC3ADE2202}"/>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7029096"/>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0D66FD0-33FA-6A87-2C52-2E75FEB4D4D3}"/>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5" name="CuadroTexto 4">
            <a:extLst>
              <a:ext uri="{FF2B5EF4-FFF2-40B4-BE49-F238E27FC236}">
                <a16:creationId xmlns:a16="http://schemas.microsoft.com/office/drawing/2014/main" id="{CAC46C5B-F1CF-909F-41DA-99AD533F1D4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C1CF15F0-7C82-DDF8-9307-27CF1A0263B1}"/>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AC48526E-B168-B6B1-9CBE-3A1886C051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34954671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4" y="-1090"/>
            <a:ext cx="12190067" cy="6859090"/>
          </a:xfrm>
          <a:prstGeom prst="rect">
            <a:avLst/>
          </a:prstGeom>
        </p:spPr>
      </p:pic>
      <p:sp>
        <p:nvSpPr>
          <p:cNvPr id="8" name="Rectángulo redondeado 7"/>
          <p:cNvSpPr/>
          <p:nvPr userDrawn="1"/>
        </p:nvSpPr>
        <p:spPr>
          <a:xfrm>
            <a:off x="8616008"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3198"/>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3852" rtl="0" eaLnBrk="1" fontAlgn="base" latinLnBrk="0" hangingPunct="1">
              <a:lnSpc>
                <a:spcPct val="100000"/>
              </a:lnSpc>
              <a:spcBef>
                <a:spcPct val="0"/>
              </a:spcBef>
              <a:spcAft>
                <a:spcPct val="0"/>
              </a:spcAft>
              <a:buClrTx/>
              <a:buSzTx/>
              <a:buFontTx/>
              <a:buNone/>
              <a:tabLst/>
              <a:defRPr/>
            </a:pPr>
            <a:endParaRPr kumimoji="0" lang="es-CO" altLang="es-CO" sz="3197"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8"/>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4"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2"/>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8" y="2358723"/>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126"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7841"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7841"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7841"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1" y="2375987"/>
            <a:ext cx="367293" cy="368897"/>
          </a:xfrm>
          <a:prstGeom prst="rect">
            <a:avLst/>
          </a:prstGeom>
        </p:spPr>
      </p:pic>
      <p:sp>
        <p:nvSpPr>
          <p:cNvPr id="17" name="CuadroTexto 16"/>
          <p:cNvSpPr txBox="1"/>
          <p:nvPr userDrawn="1"/>
        </p:nvSpPr>
        <p:spPr>
          <a:xfrm>
            <a:off x="9231538" y="3872370"/>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126"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126"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1" y="3921538"/>
            <a:ext cx="367293" cy="381320"/>
          </a:xfrm>
          <a:prstGeom prst="rect">
            <a:avLst/>
          </a:prstGeom>
        </p:spPr>
      </p:pic>
      <p:sp>
        <p:nvSpPr>
          <p:cNvPr id="19" name="CuadroTexto 18"/>
          <p:cNvSpPr txBox="1"/>
          <p:nvPr userDrawn="1"/>
        </p:nvSpPr>
        <p:spPr>
          <a:xfrm>
            <a:off x="9231538"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126"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7841"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7841"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7841"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1" y="4803691"/>
            <a:ext cx="367293" cy="364161"/>
          </a:xfrm>
          <a:prstGeom prst="rect">
            <a:avLst/>
          </a:prstGeom>
        </p:spPr>
      </p:pic>
      <p:sp>
        <p:nvSpPr>
          <p:cNvPr id="21" name="CuadroTexto 20"/>
          <p:cNvSpPr txBox="1"/>
          <p:nvPr userDrawn="1"/>
        </p:nvSpPr>
        <p:spPr>
          <a:xfrm>
            <a:off x="8600674" y="6218015"/>
            <a:ext cx="3482775" cy="276999"/>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3198"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5"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10"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8" y="228448"/>
            <a:ext cx="469899" cy="469899"/>
          </a:xfrm>
          <a:prstGeom prst="rect">
            <a:avLst/>
          </a:prstGeom>
        </p:spPr>
      </p:pic>
    </p:spTree>
    <p:extLst>
      <p:ext uri="{BB962C8B-B14F-4D97-AF65-F5344CB8AC3E}">
        <p14:creationId xmlns:p14="http://schemas.microsoft.com/office/powerpoint/2010/main" val="2670922536"/>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3122A9F-46B6-950B-31BD-32BD30B1DCE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5" name="CuadroTexto 4">
            <a:extLst>
              <a:ext uri="{FF2B5EF4-FFF2-40B4-BE49-F238E27FC236}">
                <a16:creationId xmlns:a16="http://schemas.microsoft.com/office/drawing/2014/main" id="{BBC5B89A-BA26-17FE-FABE-1DDFB6881A8D}"/>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68C903B2-ED86-6315-DD44-76C2DC893230}"/>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F65DD5FC-500B-B967-7605-C45FD680E86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MX"/>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1283996571"/>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53F26CA1-5CA3-F875-7647-10CF7EEF3FF8}"/>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4">
            <a:extLst>
              <a:ext uri="{FF2B5EF4-FFF2-40B4-BE49-F238E27FC236}">
                <a16:creationId xmlns:a16="http://schemas.microsoft.com/office/drawing/2014/main" id="{250FFAD4-BB43-CA8B-34EC-3520836F53B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1933CEC6-6BA8-56F4-417F-D3C18A8A3984}"/>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69642459-9D89-E046-E22D-0E531041EB9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1360659058"/>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485194BF-E086-91E0-64FF-36BBA45BB6B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4" name="CuadroTexto 4">
            <a:extLst>
              <a:ext uri="{FF2B5EF4-FFF2-40B4-BE49-F238E27FC236}">
                <a16:creationId xmlns:a16="http://schemas.microsoft.com/office/drawing/2014/main" id="{7715DDFF-EC65-CC28-7190-009FF38887A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F907FC81-8A6B-1980-6320-39BF0EDAD447}"/>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07EFE539-7E13-596B-E6C2-2B190F13D15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MX"/>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877867910"/>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C146EE8A-9F00-ED60-1FA2-F4D8697E3AD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3" name="CuadroTexto 4">
            <a:extLst>
              <a:ext uri="{FF2B5EF4-FFF2-40B4-BE49-F238E27FC236}">
                <a16:creationId xmlns:a16="http://schemas.microsoft.com/office/drawing/2014/main" id="{5D057654-A8CA-3141-5A91-AF44BCFB440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A05D5A39-75AE-D335-399A-B9F9BDBAE41C}"/>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667CE281-0508-1BB9-2890-3EA4518178E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2497272814"/>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64BE77E4-0561-94D7-F9E4-F53BD5EA749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4">
            <a:extLst>
              <a:ext uri="{FF2B5EF4-FFF2-40B4-BE49-F238E27FC236}">
                <a16:creationId xmlns:a16="http://schemas.microsoft.com/office/drawing/2014/main" id="{8358F32C-7431-3160-7BDA-0015FC6D9579}"/>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891898BD-7A53-0C81-F43F-354A3C6B34B2}"/>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E4D48505-3133-266A-487A-65340B688F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918037197"/>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E3828862-6744-8428-63D2-1500D9F29C76}"/>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9AB69D54-F9AB-4C71-B819-4584BC78D7C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8FFC0E8A-0E21-5B03-74AF-A419ACD1038D}"/>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06FBFC7E-8B18-CEB0-331B-D894F8DF8E1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020F8FB8-694C-DBD1-2D27-A1032A93D04F}"/>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97AE6B3F-F808-11C9-7D54-63EA0305AD3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0692836"/>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34795766"/>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34581721"/>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09490212"/>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0070229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54409998"/>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63901019"/>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4200117943"/>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54962246"/>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25823"/>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36782885"/>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33759879"/>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97009727"/>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90148018"/>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29874804"/>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591575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En blanco">
    <p:spTree>
      <p:nvGrpSpPr>
        <p:cNvPr id="1" name=""/>
        <p:cNvGrpSpPr/>
        <p:nvPr/>
      </p:nvGrpSpPr>
      <p:grpSpPr>
        <a:xfrm>
          <a:off x="0" y="0"/>
          <a:ext cx="0" cy="0"/>
          <a:chOff x="0" y="0"/>
          <a:chExt cx="0" cy="0"/>
        </a:xfrm>
      </p:grpSpPr>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E2ACAACA-52F2-6AA0-1ADD-BBE65B87EC4F}"/>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91F04AD0-BC26-B4A7-A8CA-F42D5E13356A}"/>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74AB92E0-6AC9-D4A0-22C9-E40AA133EFDA}"/>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412574DC-9CB4-0ED0-5BC8-32C5C604AA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6" name="Imagen 15">
            <a:extLst>
              <a:ext uri="{FF2B5EF4-FFF2-40B4-BE49-F238E27FC236}">
                <a16:creationId xmlns:a16="http://schemas.microsoft.com/office/drawing/2014/main" id="{1BB9307A-D6F5-6A23-B369-31D4887EA9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6719399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06885023"/>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97230520"/>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57885413"/>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11545045"/>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59540318"/>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79706713"/>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85901492"/>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40836849"/>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21321486"/>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952422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Alertas Hidrológicas">
  <p:cSld name="Alertas Hidrológicas">
    <p:spTree>
      <p:nvGrpSpPr>
        <p:cNvPr id="1" name="Shape 565"/>
        <p:cNvGrpSpPr/>
        <p:nvPr/>
      </p:nvGrpSpPr>
      <p:grpSpPr>
        <a:xfrm>
          <a:off x="0" y="0"/>
          <a:ext cx="0" cy="0"/>
          <a:chOff x="0" y="0"/>
          <a:chExt cx="0" cy="0"/>
        </a:xfrm>
      </p:grpSpPr>
      <p:sp>
        <p:nvSpPr>
          <p:cNvPr id="2" name="Google Shape;566;p68">
            <a:extLst>
              <a:ext uri="{FF2B5EF4-FFF2-40B4-BE49-F238E27FC236}">
                <a16:creationId xmlns:a16="http://schemas.microsoft.com/office/drawing/2014/main" id="{F38FE612-9A81-81E5-0498-271293D6E144}"/>
              </a:ext>
            </a:extLst>
          </p:cNvPr>
          <p:cNvSpPr>
            <a:spLocks/>
          </p:cNvSpPr>
          <p:nvPr/>
        </p:nvSpPr>
        <p:spPr bwMode="auto">
          <a:xfrm rot="10800000">
            <a:off x="2954338" y="-7938"/>
            <a:ext cx="6223000" cy="666751"/>
          </a:xfrm>
          <a:custGeom>
            <a:avLst/>
            <a:gdLst>
              <a:gd name="T0" fmla="*/ 314644 w 6222675"/>
              <a:gd name="T1" fmla="*/ 0 h 665995"/>
              <a:gd name="T2" fmla="*/ 5910108 w 6222675"/>
              <a:gd name="T3" fmla="*/ 0 h 665995"/>
              <a:gd name="T4" fmla="*/ 6019254 w 6222675"/>
              <a:gd name="T5" fmla="*/ 121491 h 665995"/>
              <a:gd name="T6" fmla="*/ 6254929 w 6222675"/>
              <a:gd name="T7" fmla="*/ 741410 h 665995"/>
              <a:gd name="T8" fmla="*/ 6208922 w 6222675"/>
              <a:gd name="T9" fmla="*/ 745159 h 665995"/>
              <a:gd name="T10" fmla="*/ 179367 w 6222675"/>
              <a:gd name="T11" fmla="*/ 733767 h 665995"/>
              <a:gd name="T12" fmla="*/ 0 w 6222675"/>
              <a:gd name="T13" fmla="*/ 733142 h 665995"/>
              <a:gd name="T14" fmla="*/ 205567 w 6222675"/>
              <a:gd name="T15" fmla="*/ 121491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567;p68" descr="Forma, Rectángulo&#10;&#10;Descripción generada automáticamente con confianza media">
            <a:extLst>
              <a:ext uri="{FF2B5EF4-FFF2-40B4-BE49-F238E27FC236}">
                <a16:creationId xmlns:a16="http://schemas.microsoft.com/office/drawing/2014/main" id="{9F5E6BC3-F338-A4EF-1901-05C2E69A392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568;p68">
            <a:extLst>
              <a:ext uri="{FF2B5EF4-FFF2-40B4-BE49-F238E27FC236}">
                <a16:creationId xmlns:a16="http://schemas.microsoft.com/office/drawing/2014/main" id="{188BED35-AD3E-9829-E546-9066E84B5DC6}"/>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569;p68" descr="Forma&#10;&#10;Descripción generada automáticamente con confianza baja">
            <a:extLst>
              <a:ext uri="{FF2B5EF4-FFF2-40B4-BE49-F238E27FC236}">
                <a16:creationId xmlns:a16="http://schemas.microsoft.com/office/drawing/2014/main" id="{CDC4D228-96B5-316A-B145-8854B72B46A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570;p68">
            <a:extLst>
              <a:ext uri="{FF2B5EF4-FFF2-40B4-BE49-F238E27FC236}">
                <a16:creationId xmlns:a16="http://schemas.microsoft.com/office/drawing/2014/main" id="{FD8C3D58-3613-1B59-286A-B596B085DED7}"/>
              </a:ext>
            </a:extLst>
          </p:cNvPr>
          <p:cNvSpPr txBox="1">
            <a:spLocks noChangeArrowheads="1"/>
          </p:cNvSpPr>
          <p:nvPr/>
        </p:nvSpPr>
        <p:spPr bwMode="auto">
          <a:xfrm>
            <a:off x="4675188" y="141288"/>
            <a:ext cx="3092450" cy="40005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2000" b="1">
                <a:solidFill>
                  <a:srgbClr val="FFFFFF"/>
                </a:solidFill>
                <a:latin typeface="Verdana" panose="020B0604030504040204" pitchFamily="34" charset="0"/>
                <a:sym typeface="Verdana" panose="020B0604030504040204" pitchFamily="34" charset="0"/>
              </a:rPr>
              <a:t>Alertas Hidrológicas</a:t>
            </a:r>
            <a:endParaRPr lang="es-CO" altLang="es-CO"/>
          </a:p>
        </p:txBody>
      </p:sp>
      <p:pic>
        <p:nvPicPr>
          <p:cNvPr id="7" name="Google Shape;571;p68">
            <a:extLst>
              <a:ext uri="{FF2B5EF4-FFF2-40B4-BE49-F238E27FC236}">
                <a16:creationId xmlns:a16="http://schemas.microsoft.com/office/drawing/2014/main" id="{F54440C8-3127-42DC-4A2B-EA57EF81E1B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9738" y="79375"/>
            <a:ext cx="282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Google Shape;572;p68">
            <a:extLst>
              <a:ext uri="{FF2B5EF4-FFF2-40B4-BE49-F238E27FC236}">
                <a16:creationId xmlns:a16="http://schemas.microsoft.com/office/drawing/2014/main" id="{8AF7CE29-85E5-3721-F391-40DD8F42A97C}"/>
              </a:ext>
            </a:extLst>
          </p:cNvPr>
          <p:cNvCxnSpPr>
            <a:cxnSpLocks noChangeShapeType="1"/>
          </p:cNvCxnSpPr>
          <p:nvPr/>
        </p:nvCxnSpPr>
        <p:spPr bwMode="auto">
          <a:xfrm>
            <a:off x="4873625" y="1049338"/>
            <a:ext cx="0" cy="5427662"/>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9" name="Google Shape;573;p68" descr="Recurso 24.png">
            <a:extLst>
              <a:ext uri="{FF2B5EF4-FFF2-40B4-BE49-F238E27FC236}">
                <a16:creationId xmlns:a16="http://schemas.microsoft.com/office/drawing/2014/main" id="{28ACB140-0411-CC81-412F-211FBBA2F1E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88638" y="4673600"/>
            <a:ext cx="382587"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Google Shape;574;p68">
            <a:extLst>
              <a:ext uri="{FF2B5EF4-FFF2-40B4-BE49-F238E27FC236}">
                <a16:creationId xmlns:a16="http://schemas.microsoft.com/office/drawing/2014/main" id="{92AFBECE-1A31-20A9-EA34-C347A1A45174}"/>
              </a:ext>
            </a:extLst>
          </p:cNvPr>
          <p:cNvCxnSpPr>
            <a:cxnSpLocks noChangeShapeType="1"/>
          </p:cNvCxnSpPr>
          <p:nvPr/>
        </p:nvCxnSpPr>
        <p:spPr bwMode="auto">
          <a:xfrm>
            <a:off x="4873625" y="4464050"/>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cxnSp>
        <p:nvCxnSpPr>
          <p:cNvPr id="11" name="Google Shape;575;p68">
            <a:extLst>
              <a:ext uri="{FF2B5EF4-FFF2-40B4-BE49-F238E27FC236}">
                <a16:creationId xmlns:a16="http://schemas.microsoft.com/office/drawing/2014/main" id="{C71ADF20-D4CA-0A14-C725-77ABE384E17F}"/>
              </a:ext>
            </a:extLst>
          </p:cNvPr>
          <p:cNvCxnSpPr>
            <a:cxnSpLocks noChangeShapeType="1"/>
          </p:cNvCxnSpPr>
          <p:nvPr/>
        </p:nvCxnSpPr>
        <p:spPr bwMode="auto">
          <a:xfrm>
            <a:off x="4873625" y="5418138"/>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12" name="Google Shape;576;p68">
            <a:extLst>
              <a:ext uri="{FF2B5EF4-FFF2-40B4-BE49-F238E27FC236}">
                <a16:creationId xmlns:a16="http://schemas.microsoft.com/office/drawing/2014/main" id="{C26295AB-BC0B-E1CF-CDE5-918555F717A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7" name="Google Shape;577;p68"/>
          <p:cNvSpPr txBox="1">
            <a:spLocks noGrp="1"/>
          </p:cNvSpPr>
          <p:nvPr>
            <p:ph type="body" idx="1"/>
          </p:nvPr>
        </p:nvSpPr>
        <p:spPr>
          <a:xfrm>
            <a:off x="4994275" y="5503863"/>
            <a:ext cx="6076950" cy="935037"/>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900"/>
              <a:buNone/>
              <a:defRPr sz="9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8" name="Google Shape;578;p68"/>
          <p:cNvSpPr txBox="1">
            <a:spLocks noGrp="1"/>
          </p:cNvSpPr>
          <p:nvPr>
            <p:ph type="body" idx="2"/>
          </p:nvPr>
        </p:nvSpPr>
        <p:spPr>
          <a:xfrm>
            <a:off x="4994275" y="4061566"/>
            <a:ext cx="6076950" cy="297364"/>
          </a:xfrm>
          <a:prstGeom prst="rect">
            <a:avLst/>
          </a:prstGeom>
          <a:noFill/>
          <a:ln>
            <a:noFill/>
          </a:ln>
        </p:spPr>
        <p:txBody>
          <a:bodyPr spcFirstLastPara="1">
            <a:normAutofit/>
          </a:bodyPr>
          <a:lstStyle>
            <a:lvl1pPr marL="457200" lvl="0" indent="-228600" algn="ctr">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68"/>
          <p:cNvSpPr txBox="1">
            <a:spLocks noGrp="1"/>
          </p:cNvSpPr>
          <p:nvPr>
            <p:ph type="body" idx="3"/>
          </p:nvPr>
        </p:nvSpPr>
        <p:spPr>
          <a:xfrm>
            <a:off x="7767756" y="4595044"/>
            <a:ext cx="2817866" cy="708271"/>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417800945"/>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29571022"/>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78156067"/>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361808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26E0742-D037-1FB2-CDC0-0F2702E555C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7CAE2A0-2E88-D01D-973D-E9B0390938A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91DAE727-ED56-AD91-AF78-87E5F6CEC631}"/>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C6201369-14BD-FAF2-ED26-AD5B0940301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5C138ECA-F43A-2013-D433-7EAD7063539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4AD38FC3-61EE-008D-3F6F-A04419690CEA}"/>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8" name="CuadroTexto 9">
            <a:extLst>
              <a:ext uri="{FF2B5EF4-FFF2-40B4-BE49-F238E27FC236}">
                <a16:creationId xmlns:a16="http://schemas.microsoft.com/office/drawing/2014/main" id="{874F7CA6-7C7B-C445-E91C-BC62BC3DDFE4}"/>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2B7503D4-8782-21D5-315A-8C740B7073C1}"/>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32534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C0D9448-A31F-DED4-98F3-780A4D4E012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07A9432-2F15-61E7-DBDE-9279F862C41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487224E-36D7-5601-29AC-9B82578E20F1}"/>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5" name="CuadroTexto 6">
            <a:extLst>
              <a:ext uri="{FF2B5EF4-FFF2-40B4-BE49-F238E27FC236}">
                <a16:creationId xmlns:a16="http://schemas.microsoft.com/office/drawing/2014/main" id="{5C2442A6-CD7B-8484-81C4-09FF6FC226B2}"/>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3AA0EA90-B53E-EE01-5A61-CCA93F1A19C5}"/>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100645F7-7634-A8EA-1A70-13E78D5754E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40385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A02C022-15BD-FAEB-07BB-7419A3B4DF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D71C612-BA9E-2246-F0EB-77A605D16F5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D58E0F9-01A3-32FD-F6A9-B1F7942B795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5" name="CuadroTexto 6">
            <a:extLst>
              <a:ext uri="{FF2B5EF4-FFF2-40B4-BE49-F238E27FC236}">
                <a16:creationId xmlns:a16="http://schemas.microsoft.com/office/drawing/2014/main" id="{2073482B-64A8-86E2-E761-F6B2CF98F58B}"/>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D22C83BB-CE27-0C08-50FD-EECEE4FF1D56}"/>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AF10CBE3-6F6B-3068-677A-BF05EC4CDDE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6689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y objetos">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0" y="1089508"/>
            <a:ext cx="5003804" cy="528792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 name="CuadroTexto 2"/>
          <p:cNvSpPr txBox="1"/>
          <p:nvPr userDrawn="1"/>
        </p:nvSpPr>
        <p:spPr>
          <a:xfrm>
            <a:off x="5271247" y="1352332"/>
            <a:ext cx="6615953" cy="276999"/>
          </a:xfrm>
          <a:prstGeom prst="rect">
            <a:avLst/>
          </a:prstGeom>
          <a:solidFill>
            <a:schemeClr val="bg1">
              <a:alpha val="85000"/>
            </a:schemeClr>
          </a:solidFill>
        </p:spPr>
        <p:txBody>
          <a:bodyPr wrap="square" lIns="0" tIns="0" rIns="0" bIns="0" rtlCol="0" anchor="ctr">
            <a:spAutoFit/>
          </a:bodyPr>
          <a:lstStyle/>
          <a:p>
            <a:pPr algn="just"/>
            <a:r>
              <a:rPr lang="es-CO" sz="900" b="1" dirty="0">
                <a:latin typeface="Arial Narrow" panose="020B0606020202030204" pitchFamily="34" charset="0"/>
                <a:cs typeface="Arial" panose="020B0604020202020204" pitchFamily="34" charset="0"/>
              </a:rPr>
              <a:t>Aclaración</a:t>
            </a:r>
            <a:r>
              <a:rPr lang="es-CO" sz="900" dirty="0">
                <a:latin typeface="Arial Narrow" panose="020B0606020202030204" pitchFamily="34" charset="0"/>
                <a:cs typeface="Arial" panose="020B0604020202020204" pitchFamily="34" charset="0"/>
              </a:rPr>
              <a:t>: aunque </a:t>
            </a:r>
            <a:r>
              <a:rPr lang="es-CO" sz="900">
                <a:latin typeface="Arial Narrow" panose="020B0606020202030204" pitchFamily="34" charset="0"/>
                <a:cs typeface="Arial" panose="020B0604020202020204" pitchFamily="34" charset="0"/>
              </a:rPr>
              <a:t>los volúmenes de lluvia </a:t>
            </a:r>
            <a:r>
              <a:rPr lang="es-CO" sz="900" dirty="0">
                <a:latin typeface="Arial Narrow" panose="020B0606020202030204" pitchFamily="34" charset="0"/>
                <a:cs typeface="Arial" panose="020B0604020202020204" pitchFamily="34" charset="0"/>
              </a:rPr>
              <a:t>registrados en un municipio se relacionan con </a:t>
            </a:r>
            <a:r>
              <a:rPr lang="es-CO" sz="900">
                <a:latin typeface="Arial Narrow" panose="020B0606020202030204" pitchFamily="34" charset="0"/>
                <a:cs typeface="Arial" panose="020B0604020202020204" pitchFamily="34" charset="0"/>
              </a:rPr>
              <a:t>la ubicación de las estaciones de monitoreo </a:t>
            </a:r>
            <a:r>
              <a:rPr lang="es-CO" sz="900" dirty="0">
                <a:latin typeface="Arial Narrow" panose="020B0606020202030204" pitchFamily="34" charset="0"/>
                <a:cs typeface="Arial" panose="020B0604020202020204" pitchFamily="34" charset="0"/>
              </a:rPr>
              <a:t>del IDEAM, en ocasiones, dichas estaciones pueden </a:t>
            </a:r>
            <a:r>
              <a:rPr lang="es-CO" sz="900">
                <a:latin typeface="Arial Narrow" panose="020B0606020202030204" pitchFamily="34" charset="0"/>
                <a:cs typeface="Arial" panose="020B0604020202020204" pitchFamily="34" charset="0"/>
              </a:rPr>
              <a:t>estar distantes de los </a:t>
            </a:r>
            <a:r>
              <a:rPr lang="es-CO" sz="900" dirty="0">
                <a:latin typeface="Arial Narrow" panose="020B0606020202030204" pitchFamily="34" charset="0"/>
                <a:cs typeface="Arial" panose="020B0604020202020204" pitchFamily="34" charset="0"/>
              </a:rPr>
              <a:t>lugares en donde se concentra la mayor población </a:t>
            </a:r>
            <a:r>
              <a:rPr lang="es-CO" sz="900">
                <a:latin typeface="Arial Narrow" panose="020B0606020202030204" pitchFamily="34" charset="0"/>
                <a:cs typeface="Arial" panose="020B0604020202020204" pitchFamily="34" charset="0"/>
              </a:rPr>
              <a:t>o alejados de los </a:t>
            </a:r>
            <a:r>
              <a:rPr lang="es-CO" sz="900" dirty="0">
                <a:latin typeface="Arial Narrow" panose="020B0606020202030204" pitchFamily="34" charset="0"/>
                <a:cs typeface="Arial" panose="020B0604020202020204" pitchFamily="34" charset="0"/>
              </a:rPr>
              <a:t>centros municipales.</a:t>
            </a:r>
          </a:p>
        </p:txBody>
      </p:sp>
    </p:spTree>
    <p:extLst>
      <p:ext uri="{BB962C8B-B14F-4D97-AF65-F5344CB8AC3E}">
        <p14:creationId xmlns:p14="http://schemas.microsoft.com/office/powerpoint/2010/main" val="14492983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5415CCE-11EE-E140-A9F9-547E9EF9F51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2DD2335-F4BF-789F-3BE5-DD2A49164CE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3BCE01D-C3E6-C883-FBDE-DBA356063C37}"/>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D275AF8-DA43-2DA2-BEB8-647695D861C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7">
            <a:extLst>
              <a:ext uri="{FF2B5EF4-FFF2-40B4-BE49-F238E27FC236}">
                <a16:creationId xmlns:a16="http://schemas.microsoft.com/office/drawing/2014/main" id="{9D89C9D7-C2F6-3BDF-353B-2EA98AEAE4AF}"/>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73B2EF2B-40F9-1E57-BA57-99D4910B5C90}"/>
              </a:ext>
            </a:extLst>
          </p:cNvPr>
          <p:cNvPicPr>
            <a:picLocks noChangeAspect="1" noChangeArrowheads="1"/>
          </p:cNvPicPr>
          <p:nvPr userDrawn="1"/>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A37D2499-96B0-9D39-60F7-8B7C3EF3636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83908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C564624-9CEA-CE3A-FCC1-1375AA14E47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34714DB-C1DF-197E-673C-C218A49CB2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44A03C7-4AB5-534B-1F92-FA904D5DFB38}"/>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5" name="Imagen 6">
            <a:extLst>
              <a:ext uri="{FF2B5EF4-FFF2-40B4-BE49-F238E27FC236}">
                <a16:creationId xmlns:a16="http://schemas.microsoft.com/office/drawing/2014/main" id="{5BB93814-5C58-3B72-7C72-355F5F6CBCD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AC2F36C-F368-9515-0B2E-553F08427D1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FDDE851-822A-58DC-D1B4-800605DD841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68152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46AD144-4C40-0B84-EBDE-8A663F5E6B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2D5556E-44F1-6DBB-C75C-278F4A46215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1EA0FB73-9691-4ABE-4F2A-B3A4A73FF5E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5" name="Imagen 6">
            <a:extLst>
              <a:ext uri="{FF2B5EF4-FFF2-40B4-BE49-F238E27FC236}">
                <a16:creationId xmlns:a16="http://schemas.microsoft.com/office/drawing/2014/main" id="{98FA8569-24E6-E746-7BF6-D01B7107606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D75F48F-7069-42D5-8D89-B98BC97A6C59}"/>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D60309B-D3BA-4F33-7DAE-DC30ACBE5FB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30338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1B54E5-ABFB-D270-2286-C0D2640A03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8F4E8E6-3A8E-5926-683F-57CF6850AB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05000D7-7CBF-2F4A-ECBD-75436887F9D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5" name="Imagen 6">
            <a:extLst>
              <a:ext uri="{FF2B5EF4-FFF2-40B4-BE49-F238E27FC236}">
                <a16:creationId xmlns:a16="http://schemas.microsoft.com/office/drawing/2014/main" id="{E4FED567-2A12-AC52-CFF8-22AF7B6FA52E}"/>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07D0440-5104-98F6-2C45-81A84C94DB59}"/>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D15465D-58C5-DABC-F5A2-A96B3439C3B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70419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2635506-D757-B59C-7581-F1083E1F26F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905A76D-C424-9BDF-056B-99CB3F94211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90C14CF-7F22-3081-C8D0-154A2D8738D9}"/>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5" name="Imagen 6">
            <a:extLst>
              <a:ext uri="{FF2B5EF4-FFF2-40B4-BE49-F238E27FC236}">
                <a16:creationId xmlns:a16="http://schemas.microsoft.com/office/drawing/2014/main" id="{591ACAE1-6DFC-E44E-0F78-A114BD27A2E2}"/>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62CBC6F-9B27-15E7-3EE5-36705E43F377}"/>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1716053-2ECD-0490-0778-C3F48EB05DD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574301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9781413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F254F28-89AB-0C3C-A6A5-D5A7E097073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9D64C9A-0265-BA1C-B485-B0CBDE7481B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970561F7-4D7E-FF7C-4682-6547688C10A7}"/>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2EDC0FE5-F556-F47D-58F5-6895CFC58F6F}"/>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71DFCD70-9E72-5905-D1CB-428F9283F05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9E6E5110-99F7-61DA-D475-FD68BB6A3217}"/>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01D6A5D3-FE00-BFBC-A7F2-68654D8C69D9}"/>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E2FF97BB-9D3A-4114-BC44-B9CA2FF2124C}"/>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EF723BC6-4282-51DD-9F69-88B981EEDA21}"/>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85A029D4-EA37-12F7-27FE-99F593306CC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EC759DF-7F9B-C5CE-E084-26FC9FCC19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82EE0A1-FE8E-85F2-A404-4F8DFF2DCA93}"/>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4128E9EE-640F-99BA-FEF2-91DBC050BC46}"/>
              </a:ext>
            </a:extLst>
          </p:cNvPr>
          <p:cNvPicPr>
            <a:picLocks noChangeAspect="1"/>
          </p:cNvPicPr>
          <p:nvPr userDrawn="1"/>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318EBD73-63D3-D00D-64AF-0EBAF401BCD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3747712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F96214-1D88-B692-C263-98511D05DA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1F3E63FD-CC4F-DBEC-FD41-45A5184BE8C0}"/>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666CC060-CDCD-AB3B-E4C0-9F6CBB40045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A852B245-49B7-D60E-23AA-33D246F67B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3522BA91-ACD9-DE72-7C1E-B51C978DCB93}"/>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25CBAEC6-D033-D361-21E2-1FE1647E35F9}"/>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3AA4D15E-C4F4-E1B4-D9E9-33FAFFA5E3E5}"/>
              </a:ext>
            </a:extLst>
          </p:cNvPr>
          <p:cNvPicPr>
            <a:picLocks noChangeAspect="1"/>
          </p:cNvPicPr>
          <p:nvPr userDrawn="1"/>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584D4F68-21AC-C34A-5147-71E4FBAE739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878A2409-F1E8-1F7D-B08A-E27B23CE46C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5277387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C273637-27CB-BBCE-94BF-AA0DDEFA87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CD71DBE-0A6C-65F4-AABD-B64E8B77242E}"/>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B03B9D7-4474-2AE0-E7B0-698690A15B8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73D6DCBD-99BB-7D4A-E61B-0C549D73D465}"/>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78805481-01E5-2724-C5E5-4568D586286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9E21EF1B-B3A3-2987-3117-DFFC7079A420}"/>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650E1391-4ECB-C5D9-BC32-2995E0F01204}"/>
              </a:ext>
            </a:extLst>
          </p:cNvPr>
          <p:cNvSpPr/>
          <p:nvPr userDrawn="1"/>
        </p:nvSpPr>
        <p:spPr>
          <a:xfrm>
            <a:off x="850900" y="11207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BAE1DC5B-8940-5539-06F3-D146D05EF8E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A18650BD-44FE-EC4E-E678-23FA8DA2396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952BF7C9-F204-BD6B-5D55-BBD92463D6D0}"/>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85EDD78-B124-0122-CD82-DCD7174D4EDE}"/>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para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116438"/>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951598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875D9D3-75DC-3BBF-47D7-D9AC61EAEA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8099ABF-2021-384F-E8BD-D02DA0EFD2F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2171EA5-00D8-AA03-3678-DE643BEE92B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86D503A-2909-72D6-E9DA-F94DAF5A95E0}"/>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0006F6AD-A000-1E8A-19EA-A4F93B945F22}"/>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C2310E57-2497-CA7B-E09F-B2087E6A57BE}"/>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7863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5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388100" y="912920"/>
            <a:ext cx="4077368" cy="4730533"/>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 name="Rectángulo 2"/>
          <p:cNvSpPr/>
          <p:nvPr userDrawn="1"/>
        </p:nvSpPr>
        <p:spPr>
          <a:xfrm>
            <a:off x="7830105" y="912920"/>
            <a:ext cx="3953100" cy="4684811"/>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4" name="Imagen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8100" y="912920"/>
            <a:ext cx="409942" cy="4753445"/>
          </a:xfrm>
          <a:prstGeom prst="rect">
            <a:avLst/>
          </a:prstGeom>
        </p:spPr>
      </p:pic>
    </p:spTree>
    <p:extLst>
      <p:ext uri="{BB962C8B-B14F-4D97-AF65-F5344CB8AC3E}">
        <p14:creationId xmlns:p14="http://schemas.microsoft.com/office/powerpoint/2010/main" val="35253334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1506A9-0E77-4850-C62E-95B49CB531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F6F905F-D792-E15A-5FCA-E893488402C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9504EC2-E93C-6AF0-9812-96D8C5084FA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A708046-9224-72C2-4C62-EEF9F07EB916}"/>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2126BB40-1BC9-C979-7842-FE977EB85977}"/>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a:t>
            </a: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ultravioleta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85CADD3-1BD0-28DB-A40C-22B65A8C31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2558047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26E0742-D037-1FB2-CDC0-0F2702E555C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7CAE2A0-2E88-D01D-973D-E9B0390938A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91DAE727-ED56-AD91-AF78-87E5F6CEC631}"/>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C6201369-14BD-FAF2-ED26-AD5B0940301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5C138ECA-F43A-2013-D433-7EAD7063539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4AD38FC3-61EE-008D-3F6F-A04419690CEA}"/>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874F7CA6-7C7B-C445-E91C-BC62BC3DDFE4}"/>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2B7503D4-8782-21D5-315A-8C740B7073C1}"/>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01969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C0D9448-A31F-DED4-98F3-780A4D4E012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07A9432-2F15-61E7-DBDE-9279F862C41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487224E-36D7-5601-29AC-9B82578E20F1}"/>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5C2442A6-CD7B-8484-81C4-09FF6FC226B2}"/>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a:t>
            </a:r>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Hidrológicas</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3AA0EA90-B53E-EE01-5A61-CCA93F1A19C5}"/>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100645F7-7634-A8EA-1A70-13E78D5754E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911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A02C022-15BD-FAEB-07BB-7419A3B4DF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D71C612-BA9E-2246-F0EB-77A605D16F5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D58E0F9-01A3-32FD-F6A9-B1F7942B795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2073482B-64A8-86E2-E761-F6B2CF98F58B}"/>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D22C83BB-CE27-0C08-50FD-EECEE4FF1D56}"/>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AF10CBE3-6F6B-3068-677A-BF05EC4CDDE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125986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5415CCE-11EE-E140-A9F9-547E9EF9F51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2DD2335-F4BF-789F-3BE5-DD2A49164CE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3BCE01D-C3E6-C883-FBDE-DBA356063C37}"/>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D275AF8-DA43-2DA2-BEB8-647695D861C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9D89C9D7-C2F6-3BDF-353B-2EA98AEAE4AF}"/>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73B2EF2B-40F9-1E57-BA57-99D4910B5C90}"/>
              </a:ext>
            </a:extLst>
          </p:cNvPr>
          <p:cNvPicPr>
            <a:picLocks noChangeAspect="1" noChangeArrowheads="1"/>
          </p:cNvPicPr>
          <p:nvPr userDrawn="1"/>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A37D2499-96B0-9D39-60F7-8B7C3EF3636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08962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C564624-9CEA-CE3A-FCC1-1375AA14E47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34714DB-C1DF-197E-673C-C218A49CB2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44A03C7-4AB5-534B-1F92-FA904D5DFB38}"/>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BB93814-5C58-3B72-7C72-355F5F6CBCD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AC2F36C-F368-9515-0B2E-553F08427D1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FDDE851-822A-58DC-D1B4-800605DD841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42243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46AD144-4C40-0B84-EBDE-8A663F5E6B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2D5556E-44F1-6DBB-C75C-278F4A46215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1EA0FB73-9691-4ABE-4F2A-B3A4A73FF5E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98FA8569-24E6-E746-7BF6-D01B7107606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D75F48F-7069-42D5-8D89-B98BC97A6C59}"/>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D60309B-D3BA-4F33-7DAE-DC30ACBE5FB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34141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2635506-D757-B59C-7581-F1083E1F26F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905A76D-C424-9BDF-056B-99CB3F94211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90C14CF-7F22-3081-C8D0-154A2D8738D9}"/>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91ACAE1-6DFC-E44E-0F78-A114BD27A2E2}"/>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62CBC6F-9B27-15E7-3EE5-36705E43F377}"/>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1716053-2ECD-0490-0778-C3F48EB05DD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86482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1B54E5-ABFB-D270-2286-C0D2640A03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8F4E8E6-3A8E-5926-683F-57CF6850AB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05000D7-7CBF-2F4A-ECBD-75436887F9D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E4FED567-2A12-AC52-CFF8-22AF7B6FA52E}"/>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07D0440-5104-98F6-2C45-81A84C94DB59}"/>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D15465D-58C5-DABC-F5A2-A96B3439C3B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986410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614EEA1-4078-8B07-9A2A-6D4C1F4389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0936F1C-FF7B-34A2-B6AF-6037BC1F75A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01CE209-72C9-DD66-3F17-D282B8987A5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869794E3-E2D6-C1A0-5BB5-E9B5C38F6CAC}"/>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109A55D-6C47-AB5C-F18A-CF5F44207FA0}"/>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02097D0-1575-1CE4-E898-4726F4A2B78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2129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lum/>
            <a:extLst>
              <a:ext uri="{28A0092B-C50C-407E-A947-70E740481C1C}">
                <a14:useLocalDpi xmlns:a14="http://schemas.microsoft.com/office/drawing/2010/main" val="0"/>
              </a:ext>
            </a:extLst>
          </a:blip>
          <a:srcRect/>
          <a:tile tx="0" ty="0" sx="100000" sy="100000" flip="none" algn="tl"/>
        </a:blipFill>
        <a:effectLst/>
      </p:bgPr>
    </p:bg>
    <p:spTree>
      <p:nvGrpSpPr>
        <p:cNvPr id="1" name=""/>
        <p:cNvGrpSpPr/>
        <p:nvPr/>
      </p:nvGrpSpPr>
      <p:grpSpPr>
        <a:xfrm>
          <a:off x="0" y="0"/>
          <a:ext cx="0" cy="0"/>
          <a:chOff x="0" y="0"/>
          <a:chExt cx="0" cy="0"/>
        </a:xfrm>
      </p:grpSpPr>
      <p:pic>
        <p:nvPicPr>
          <p:cNvPr id="3" name="Imagen 2" descr="IDEAM.png"/>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4450773" y="2683718"/>
            <a:ext cx="598908" cy="541284"/>
          </a:xfrm>
          <a:prstGeom prst="rect">
            <a:avLst/>
          </a:prstGeom>
        </p:spPr>
      </p:pic>
    </p:spTree>
    <p:extLst>
      <p:ext uri="{BB962C8B-B14F-4D97-AF65-F5344CB8AC3E}">
        <p14:creationId xmlns:p14="http://schemas.microsoft.com/office/powerpoint/2010/main" val="3897049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F946165-1D73-5026-9D03-0D9EB9BEAF2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AD46ADC-E45F-20D3-AFD0-87ED04F6117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3B30B9B-5B7E-8071-7FDD-BCCAE835D7C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AA2093F-2437-BAF3-A5E7-9FFDD699A0B3}"/>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2CFA2B2F-FCF2-C9A1-9BA3-AA583FE6BE6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85D5640-40AC-3F45-A6E2-5F127B94A8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305724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940E32-70C4-A755-35C4-46B5B3775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86C4B20-BC6C-27CE-7D8A-BB6137DD521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5D1B51E6-B6D9-6775-A148-C1C0E0AA11B7}"/>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9527643A-F38C-3C52-C2BC-CCA2536051F5}"/>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9B7E138-2E27-0C7C-A4C1-C432263B0DD0}"/>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4F2724EF-5E03-01FD-B876-C7282ECF17C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18454471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E358C06-D655-5C73-E8CF-3DD9B4AA624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6AD6CA7-42FF-85BE-D54B-65031693959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9420856-955A-9325-5DDB-B3E2D0D16E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D1C4CF70-0E46-B34B-B39C-EDDA9109FCA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76DF904-D42D-91D6-5E4E-29BA23933C24}"/>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56A6C42-0361-B30E-ED33-8563E2571AF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3914238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6598B50-D2FF-1FDE-BCC9-66E83D0B923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D816EF6A-FCB4-43C2-B861-828D61CD7C4A}"/>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EDAF8DE-C457-113E-93BE-51D90100A67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22070363-20FB-DC88-82C2-CA89AD108B94}"/>
              </a:ext>
            </a:extLst>
          </p:cNvPr>
          <p:cNvSpPr>
            <a:spLocks noChangeArrowheads="1"/>
          </p:cNvSpPr>
          <p:nvPr userDrawn="1"/>
        </p:nvSpPr>
        <p:spPr bwMode="auto">
          <a:xfrm>
            <a:off x="69850" y="1201738"/>
            <a:ext cx="8543925" cy="5016500"/>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A0A4FCCC-3C09-D8E8-E7F3-8599D6BD752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A299AF67-BD8C-95FA-013E-04C6845E7A72}"/>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dirty="0">
                <a:latin typeface="Verdana" panose="020B0604030504040204" pitchFamily="34" charset="0"/>
                <a:ea typeface="Verdana" panose="020B0604030504040204" pitchFamily="34" charset="0"/>
                <a:cs typeface="Verdana" panose="020B0604030504040204" pitchFamily="34" charset="0"/>
              </a:rPr>
              <a:t>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Altura significativa de la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ola.</a:t>
            </a:r>
            <a:endParaRPr lang="es-MX"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10964E42-F7BF-2CFD-B241-4A742886BA87}"/>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EB4AB3F8-F053-0508-AADE-836083D2E9B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moderadas a fuertes, en algunos casos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con posibilidad de tormentas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eléctricas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y rachas de viento</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embarcaciones de poco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calado, consultar con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Capitanías de puerto antes de zarpar en zonas de inminente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tempestad.</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evolución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condiciones meteorológicas y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los avisos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autoridades locales.</a:t>
            </a:r>
          </a:p>
        </p:txBody>
      </p:sp>
      <p:pic>
        <p:nvPicPr>
          <p:cNvPr id="10" name="Picture 49">
            <a:extLst>
              <a:ext uri="{FF2B5EF4-FFF2-40B4-BE49-F238E27FC236}">
                <a16:creationId xmlns:a16="http://schemas.microsoft.com/office/drawing/2014/main" id="{D05CCB77-DCBE-3F5E-A69A-C7BEE6C15287}"/>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7BDD2599-6A9A-8C52-7893-76BCC692403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el intervalo de tiempo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establecido.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dirty="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6594D065-52FD-30F2-578F-3801F5984954}"/>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CBC6147C-9D9D-4DC4-38FA-B3033740CABA}"/>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por encima de lo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normal para la época.</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indicaciones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autoridades locales.</a:t>
            </a:r>
          </a:p>
          <a:p>
            <a:pPr eaLnBrk="1" hangingPunct="1"/>
            <a:endPar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embarcaciones de poco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calado, consultar con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Capitanías de puerto antes de zarpar</a:t>
            </a:r>
            <a:r>
              <a:rPr lang="es-CO" altLang="es-CO" sz="800" dirty="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D70B8A94-B2E2-8427-A96F-05C06585984E}"/>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F7301A29-F763-08E6-CD98-DA1AEB208BB2}"/>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altura significativa de la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ola, representa la media del tercio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más alto de las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olas, por lo cual la altura máxima posible puede ser incluso superior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al doble de este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B0DA3A5D-F2D9-8579-89BD-9A97CBB0789E}"/>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46CAF2F2-9F61-D599-D904-A1A9EB4BDEB2}"/>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F3D309A5-633F-F770-707F-4085DE17015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D8EA7BD-8EA3-730E-CCBA-122A6F03154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90206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D84D897-C25C-1895-E136-CDD00E24C9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CEAEB55C-FECB-90CB-43DF-EF6D690217C7}"/>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E042431F-9B07-39F0-ACFF-0FC4580A862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F6CBA6AA-DDAE-808E-A7A4-E9B5487DA03E}"/>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9AD4848F-B64C-79FF-FB78-BE429A21D6B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dirty="0">
                <a:latin typeface="Verdana" panose="020B0604030504040204" pitchFamily="34" charset="0"/>
                <a:ea typeface="Verdana" panose="020B0604030504040204" pitchFamily="34" charset="0"/>
                <a:cs typeface="Verdana" panose="020B0604030504040204" pitchFamily="34" charset="0"/>
              </a:rPr>
              <a:t>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Altura significativa de la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ola.</a:t>
            </a:r>
            <a:endParaRPr lang="es-MX"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243475D1-9E26-65EF-D994-7A9BBB14010F}"/>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72C28D9B-F182-850F-1A7F-E859495A660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moderadas a fuertes, en algunos casos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con posibilidad de tormentas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eléctricas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y rachas de viento</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embarcaciones de poco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calado, consultar con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Capitanías de puerto antes de zarpar en zonas de inminente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tempestad.</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evolución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condiciones meteorológicas y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los avisos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autoridades locales.</a:t>
            </a:r>
          </a:p>
        </p:txBody>
      </p:sp>
      <p:pic>
        <p:nvPicPr>
          <p:cNvPr id="9" name="Picture 49">
            <a:extLst>
              <a:ext uri="{FF2B5EF4-FFF2-40B4-BE49-F238E27FC236}">
                <a16:creationId xmlns:a16="http://schemas.microsoft.com/office/drawing/2014/main" id="{B9E2B1C3-85D5-6055-13E7-FC8FD43BE1E8}"/>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59007060-0E2A-C869-A553-DB8C6492CCE2}"/>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el intervalo de tiempo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establecido.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dirty="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AB04F118-EA66-763B-2289-B03F479F131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7DA637C8-E65F-C2D8-0AB3-59F09F85B21D}"/>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por encima de lo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normal para la época.</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indicaciones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autoridades locales.</a:t>
            </a:r>
          </a:p>
          <a:p>
            <a:pPr eaLnBrk="1" hangingPunct="1"/>
            <a:endPar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embarcaciones de poco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calado, consultar con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Capitanías de puerto antes de zarpar</a:t>
            </a:r>
            <a:r>
              <a:rPr lang="es-CO" altLang="es-CO" sz="800" dirty="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4405B829-5E66-7E63-6EC8-3086D8432F9E}"/>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60F37D3C-D2B7-66C7-54C2-683C01F28F9C}"/>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altura significativa de la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ola, representa la media del tercio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más alto de las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olas, por lo cual la altura máxima posible puede ser incluso superior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al doble de este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A640A6E2-5529-E299-5216-ACA1FB4EE261}"/>
              </a:ext>
            </a:extLst>
          </p:cNvPr>
          <p:cNvSpPr>
            <a:spLocks noChangeArrowheads="1"/>
          </p:cNvSpPr>
          <p:nvPr userDrawn="1"/>
        </p:nvSpPr>
        <p:spPr bwMode="auto">
          <a:xfrm>
            <a:off x="53975" y="1063625"/>
            <a:ext cx="8609013" cy="5376863"/>
          </a:xfrm>
          <a:prstGeom prst="rect">
            <a:avLst/>
          </a:prstGeom>
          <a:blipFill dpi="0" rotWithShape="1">
            <a:blip r:embed="rId6">
              <a:extLst>
                <a:ext uri="{28A0092B-C50C-407E-A947-70E740481C1C}">
                  <a14:useLocalDpi xmlns:a14="http://schemas.microsoft.com/office/drawing/2010/main" val="0"/>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615DCE22-F107-982A-C63D-8E301F6EC38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F0AA2151-294D-9C5B-558D-B490E1E329D1}"/>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154B319B-F5DA-DBB0-43C7-B5B0B6EB59F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C9E7A25F-9D2A-A23F-9CD8-CFC2631E1B85}"/>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864820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0D6820B2-85C3-BB2F-DC40-69FB34C5F374}"/>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91C9C982-FCCB-A17A-5855-EEE7A0B73B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94CFFB82-926F-6323-7E95-77732C91AE5E}"/>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C6279E38-EE9C-111F-1BAE-9E8BC76ADD8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CEA3B3A2-403E-082F-794E-86F3625C9D0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8415859D-9BE1-55F7-6D69-3E44F3B15D4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C40333E1-6F60-6E53-1FEA-D87F708DFE5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1158EF48-ADE4-5FD3-E1E2-83ABD31BCA02}"/>
              </a:ext>
            </a:extLst>
          </p:cNvPr>
          <p:cNvPicPr>
            <a:picLocks noChangeAspect="1" noChangeArrowheads="1"/>
          </p:cNvPicPr>
          <p:nvPr userDrawn="1"/>
        </p:nvPicPr>
        <p:blipFill>
          <a:blip r:embed="rId5"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0BB560F9-9940-E444-2CA1-65BC3ADE2202}"/>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443939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0D66FD0-33FA-6A87-2C52-2E75FEB4D4D3}"/>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CAC46C5B-F1CF-909F-41DA-99AD533F1D4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C1CF15F0-7C82-DDF8-9307-27CF1A0263B1}"/>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AC48526E-B168-B6B1-9CBE-3A1886C051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97984645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3122A9F-46B6-950B-31BD-32BD30B1DCE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BBC5B89A-BA26-17FE-FABE-1DDFB6881A8D}"/>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68C903B2-ED86-6315-DD44-76C2DC893230}"/>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F65DD5FC-500B-B967-7605-C45FD680E86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24707330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53F26CA1-5CA3-F875-7647-10CF7EEF3FF8}"/>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250FFAD4-BB43-CA8B-34EC-3520836F53B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1933CEC6-6BA8-56F4-417F-D3C18A8A3984}"/>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69642459-9D89-E046-E22D-0E531041EB9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9560791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485194BF-E086-91E0-64FF-36BBA45BB6B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7715DDFF-EC65-CC28-7190-009FF38887A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F907FC81-8A6B-1980-6320-39BF0EDAD447}"/>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07EFE539-7E13-596B-E6C2-2B190F13D15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63792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6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81590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C146EE8A-9F00-ED60-1FA2-F4D8697E3AD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5D057654-A8CA-3141-5A91-AF44BCFB440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A05D5A39-75AE-D335-399A-B9F9BDBAE41C}"/>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667CE281-0508-1BB9-2890-3EA4518178E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532390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64BE77E4-0561-94D7-F9E4-F53BD5EA749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8358F32C-7431-3160-7BDA-0015FC6D9579}"/>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891898BD-7A53-0C81-F43F-354A3C6B34B2}"/>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E4D48505-3133-266A-487A-65340B688F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8699629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E3828862-6744-8428-63D2-1500D9F29C76}"/>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9AB69D54-F9AB-4C71-B819-4584BC78D7C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8FFC0E8A-0E21-5B03-74AF-A419ACD1038D}"/>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dirty="0">
                <a:solidFill>
                  <a:srgbClr val="FFFFFF"/>
                </a:solidFill>
                <a:latin typeface="Helvetica Neue" charset="0"/>
                <a:cs typeface="Helvetica Neue" charset="0"/>
                <a:sym typeface="Helvetica Neue" charset="0"/>
              </a:rPr>
              <a:t>www.ideam.gov.co</a:t>
            </a:r>
            <a:endParaRPr lang="es-CO" altLang="es-CO" dirty="0"/>
          </a:p>
        </p:txBody>
      </p:sp>
      <p:pic>
        <p:nvPicPr>
          <p:cNvPr id="5" name="Google Shape;208;p65" descr="Forma&#10;&#10;Descripción generada automáticamente con confianza baja">
            <a:extLst>
              <a:ext uri="{FF2B5EF4-FFF2-40B4-BE49-F238E27FC236}">
                <a16:creationId xmlns:a16="http://schemas.microsoft.com/office/drawing/2014/main" id="{06FBFC7E-8B18-CEB0-331B-D894F8DF8E1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020F8FB8-694C-DBD1-2D27-A1032A93D04F}"/>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dirty="0">
                <a:solidFill>
                  <a:srgbClr val="FFFFFF"/>
                </a:solidFill>
                <a:latin typeface="Verdana" panose="020B0604030504040204" pitchFamily="34" charset="0"/>
                <a:sym typeface="Verdana" panose="020B0604030504040204" pitchFamily="34" charset="0"/>
              </a:rPr>
              <a:t>Área Hidrográfica del Magdalena – Cauca</a:t>
            </a:r>
            <a:endParaRPr lang="es-CO" altLang="es-CO" dirty="0"/>
          </a:p>
          <a:p>
            <a:pPr algn="ctr" eaLnBrk="1" fontAlgn="auto" hangingPunct="1">
              <a:spcBef>
                <a:spcPts val="0"/>
              </a:spcBef>
              <a:spcAft>
                <a:spcPts val="0"/>
              </a:spcAft>
              <a:defRPr/>
            </a:pPr>
            <a:r>
              <a:rPr lang="es-CO" altLang="es-CO" sz="1600" b="1" dirty="0">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97AE6B3F-F808-11C9-7D54-63EA0305AD3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13842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4B30733-7F70-6C8B-AF18-09E7433DC9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34104B1-A606-8E44-B011-BCCC6105263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82C75E7A-070C-E3C0-8B79-37289B9070E5}"/>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64631C20-E796-E066-DAA2-F0FB5C33F06D}"/>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F5145671-CA9E-8E4A-084B-525B39AA83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3DE10D14-E6CD-16AF-32A8-906358700525}"/>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DD86E64E-5934-2A37-00B4-C1C5D8656094}"/>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FBA4BB6A-EF7F-57B0-EC0F-89AE74FEFEF7}"/>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91991AE-E425-A294-2DB3-1157C9381A06}"/>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4C876374-EA8F-A706-0660-8AF1F50A59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7C1BB23-022C-DB22-D6A9-6731D3D02CD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2046A51D-6260-978F-B6C2-2FFA70F105D4}"/>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ADB1B377-1B23-E2DD-E15E-BA693AFB8AB1}"/>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0D498F79-B3CA-B455-B9C6-2D964C034A88}"/>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89486822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E827A77-3FBA-4675-1515-96D3D80AC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6DD41D5-EF5F-5943-C6A9-8F6F4A3F4036}"/>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E9E21E56-8DAC-F6A7-8761-960E693136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2581FE39-86A7-4852-1F46-3E06F110D0E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A7F5C30-B9FE-D344-8056-C019EB37D9F2}"/>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C74FFB4-9FFB-BF7E-31EF-5CC12A3ABAFF}"/>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C0B950C9-1E69-B30D-0E51-893622F7C03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BDF71CF7-CB11-B807-7236-3F69C33629B7}"/>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EC2AEC24-B375-6217-9C9D-BE2EFA1B1F2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9855138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88E093A-AF1F-FCA4-15DB-24B1D62C8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07EE6C7-A5DA-3BF2-D351-38F9AF52E5D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48750B7-AF06-D999-19A9-5F122759CA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E8BB2600-1360-6F8F-D86B-C82AB0472672}"/>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2234ADA5-0B32-9A1E-F38C-1D778F3B924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EE9E1C48-A093-B4D3-A753-541045D2D749}"/>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E96341C-0B57-72E6-2584-8D588170BC3B}"/>
              </a:ext>
            </a:extLst>
          </p:cNvPr>
          <p:cNvSpPr/>
          <p:nvPr userDrawn="1"/>
        </p:nvSpPr>
        <p:spPr>
          <a:xfrm>
            <a:off x="850900" y="1360488"/>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F925DA4A-AE68-FCC8-421A-0F76F58775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4598A40C-49F1-872D-BCBA-091F37D6871C}"/>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2CF29CFC-6244-2116-24E8-5E133013DC15}"/>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1B6A7FCD-152E-E381-CD16-1C9FFB2164C4}"/>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para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3264120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845B72-99D7-4C5A-F18B-3ED42201F1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5B16241-6433-C4D0-E81B-6618D552B9B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036900C-E20E-389F-C1CC-ED974D2CF3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D130ABB4-2C5F-AE45-6E48-DEEF28DC733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AC3E9B9B-C0FD-BA90-B063-B75EB143ADF3}"/>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27E1CA0-3BD4-017A-F7B2-12324234248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81454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34E5BE0-494B-6499-96A2-01AD3415BF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BD55C54-FC85-2003-6563-6EF405F34E1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5DC75A2-1D4F-1281-B91F-4000B6F10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F14D8B94-AB8B-8E98-46D0-D24F0AAFB4F8}"/>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5FC4267D-EE2F-3890-0DCD-AB2BF9C7B3BE}"/>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a:t>
            </a: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ultravioleta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20706A5-9530-B18E-9874-EDAC3EA7F0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5756421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9F48694-50F7-B98F-AAFD-D075F34F2C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24B98C1-A31E-1B3C-515D-D8C5637DFCF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BD05106A-0CF6-25ED-3967-1F1B3B13090B}"/>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105C92DB-29CC-F5BD-6F42-67D97FAFEB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472C87D9-0169-A4D7-91A5-2CA1C3B27B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F9A5F6D3-E366-097D-598B-3AC0E3C67C7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1417AEE7-DA68-5D3B-AE91-1F123248AC00}"/>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814EF9B2-FA07-DDED-9556-F74534B93C3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654077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a:t>
            </a:r>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Hidrológicas</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3571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seño personalizad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38893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8340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991650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FC73AA-409B-1C8A-9481-C6AA1A402F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D600C14-6E04-1717-63EC-61D2B72E913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4ED55E48-D70A-0352-AC78-A521DC70D01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13BA055-AA09-FFD5-8528-7DD83816780C}"/>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6559858-6CDF-88C9-035E-784E0D5B0A9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3F1EF1F-286B-CB72-E9E0-D733B9D5A1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246303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BE0022-80FF-AA5A-FB9C-F63C083120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36AE8B6-E3B5-8EA2-6D7C-DBF4742BBA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75F9012-8A79-23D9-C0A1-6D341472F8B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F271CC8C-9CCF-4039-440F-E31877A0CD0B}"/>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CF09E571-255C-987A-B58B-5F2FC1CB674E}"/>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559BD90-2D37-1E45-C86F-8920611ACB8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983328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2020387-CB93-5206-6EEE-5ABC78CA63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144DB28-1CD2-5547-68D5-21BAD7822F3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370FF7D-4326-BA85-356B-86BCC84763AE}"/>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9BA3B29-0CCA-D923-8C6F-2EAEEC776BC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4A297BB-8032-61EB-DE12-AF6DF2F51E9D}"/>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451DE00-B3FB-4EB4-2629-705EF34CC2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508353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605597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274C666-F078-D1E8-4FB5-582766523B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552E63E-C6BA-1E2F-4CC8-3A05DF63FF0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DF61684-8F9D-D9CD-9698-EB639776C51C}"/>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62CC7B00-366B-C2DC-60B3-8CA0C477B2C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61E86B6-2B96-4A98-C390-4842AE0089F6}"/>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78D2CD5-E912-935A-194C-2F20C7E9F71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037669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E0F93D1-EA02-18F8-0D71-FEADE83B2C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20653C8-5ECD-FB3C-66A9-E275A16CA8A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78641CE-D191-6BFD-BE8B-F15EBAEA2B7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3A59B177-2CF5-5B56-D812-301B5767AD1F}"/>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B11A645-1DCC-3966-B168-99BDF0D291A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32B94C5-6808-8A73-BB8D-07B663481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689608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6D8AE4-0294-19E3-FAB9-2692B93D87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2E00985-CE99-C980-5190-3A1E0F09991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6040D07-081B-1B16-7A7F-C3D68EDF4346}"/>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BFF054CF-01A8-CB4A-1F88-2A867FF813A8}"/>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BA840CF-CC6E-D2A3-211A-BBA901E5085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BC27E62-3DF6-CD82-3919-DA9368DFBC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88967156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0EC861-7E41-2CBE-6714-04BF4B8825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801894-B6BC-6679-6D74-3192E6C146C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EAE54F1-15F1-2718-49C5-1C09D8014B6D}"/>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7DBBDF20-5353-4E8E-9E65-1C60E5F4652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AF11FE57-BE05-E661-CECD-4CB442F76FB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B8F219AE-21A9-DD7D-09A2-60B499384B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04293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Diseño personalizado">
    <p:spTree>
      <p:nvGrpSpPr>
        <p:cNvPr id="1" name=""/>
        <p:cNvGrpSpPr/>
        <p:nvPr/>
      </p:nvGrpSpPr>
      <p:grpSpPr>
        <a:xfrm>
          <a:off x="0" y="0"/>
          <a:ext cx="0" cy="0"/>
          <a:chOff x="0" y="0"/>
          <a:chExt cx="0" cy="0"/>
        </a:xfrm>
      </p:grpSpPr>
      <p:pic>
        <p:nvPicPr>
          <p:cNvPr id="6" name="Imagen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85"/>
            <a:ext cx="12192000" cy="725424"/>
          </a:xfrm>
          <a:prstGeom prst="rect">
            <a:avLst/>
          </a:prstGeom>
        </p:spPr>
      </p:pic>
      <p:pic>
        <p:nvPicPr>
          <p:cNvPr id="7" name="Imagen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V="1">
            <a:off x="-12357" y="6815347"/>
            <a:ext cx="12240000" cy="82642"/>
          </a:xfrm>
          <a:prstGeom prst="rect">
            <a:avLst/>
          </a:prstGeom>
        </p:spPr>
      </p:pic>
      <p:grpSp>
        <p:nvGrpSpPr>
          <p:cNvPr id="4" name="Agrupar 3"/>
          <p:cNvGrpSpPr/>
          <p:nvPr userDrawn="1"/>
        </p:nvGrpSpPr>
        <p:grpSpPr>
          <a:xfrm>
            <a:off x="2937610" y="65386"/>
            <a:ext cx="422710" cy="422710"/>
            <a:chOff x="4065603" y="191601"/>
            <a:chExt cx="422710" cy="422710"/>
          </a:xfrm>
        </p:grpSpPr>
        <p:sp>
          <p:nvSpPr>
            <p:cNvPr id="5" name="Elipse 4"/>
            <p:cNvSpPr/>
            <p:nvPr userDrawn="1"/>
          </p:nvSpPr>
          <p:spPr>
            <a:xfrm>
              <a:off x="4086021" y="214536"/>
              <a:ext cx="384984" cy="384984"/>
            </a:xfrm>
            <a:prstGeom prst="ellipse">
              <a:avLst/>
            </a:prstGeom>
            <a:solidFill>
              <a:srgbClr val="1C3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descr="Recurso 15.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603" y="191601"/>
              <a:ext cx="422710" cy="422710"/>
            </a:xfrm>
            <a:prstGeom prst="rect">
              <a:avLst/>
            </a:prstGeom>
          </p:spPr>
        </p:pic>
      </p:grpSp>
    </p:spTree>
    <p:extLst>
      <p:ext uri="{BB962C8B-B14F-4D97-AF65-F5344CB8AC3E}">
        <p14:creationId xmlns:p14="http://schemas.microsoft.com/office/powerpoint/2010/main" val="242441236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A2EA7D7-A4FD-45CE-4679-0E8D6D503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BB856F90-AF4B-D57B-7D46-15A9483D4E3E}"/>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B1B6DED-645F-900E-A6D6-CA26417E52A9}"/>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BF4BCFB9-D3C1-7712-70B4-D82DEE7707E2}"/>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3FE60B71-E611-DFFF-260D-1BF9AC2A55C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EC51B162-E5DB-BC7F-B002-20D4D79E5A0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dirty="0">
                <a:latin typeface="Verdana" panose="020B0604030504040204" pitchFamily="34" charset="0"/>
                <a:ea typeface="Verdana" panose="020B0604030504040204" pitchFamily="34" charset="0"/>
                <a:cs typeface="Verdana" panose="020B0604030504040204" pitchFamily="34" charset="0"/>
              </a:rPr>
              <a:t>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Altura significativa de la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ola.</a:t>
            </a:r>
            <a:endParaRPr lang="es-MX"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4638D73-4242-353B-2F67-6B8C7BFCFB12}"/>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0B40857D-AB63-9767-927B-B5EB7A5467CE}"/>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moderadas a fuertes, en algunos casos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con posibilidad de tormentas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eléctricas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y rachas de viento</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embarcaciones de poco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calado, consultar con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Capitanías de puerto antes de zarpar en zonas de inminente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tempestad.</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evolución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condiciones meteorológicas y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los avisos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autoridades locales.</a:t>
            </a:r>
          </a:p>
        </p:txBody>
      </p:sp>
      <p:pic>
        <p:nvPicPr>
          <p:cNvPr id="10" name="Picture 49">
            <a:extLst>
              <a:ext uri="{FF2B5EF4-FFF2-40B4-BE49-F238E27FC236}">
                <a16:creationId xmlns:a16="http://schemas.microsoft.com/office/drawing/2014/main" id="{21016589-5153-4027-9FD5-EF7E6515276C}"/>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A5B282D3-0713-5594-EA62-2E823F6BD053}"/>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el intervalo de tiempo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establecido.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dirty="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F71B74F2-01FE-E5FC-0192-2B7C1A921E1D}"/>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9D9F0629-1905-6C55-AD9F-B59E345D636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por encima de lo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normal para la época.</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indicaciones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autoridades locales.</a:t>
            </a:r>
          </a:p>
          <a:p>
            <a:pPr eaLnBrk="1" hangingPunct="1"/>
            <a:endPar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embarcaciones de poco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calado, consultar con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Capitanías de puerto antes de zarpar</a:t>
            </a:r>
            <a:r>
              <a:rPr lang="es-CO" altLang="es-CO" sz="800" dirty="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7C209E8A-62E3-8A36-B138-7544D8E256D0}"/>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9AC8FF0F-F1BD-D74D-1E53-532C428B58E0}"/>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altura significativa de la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ola, representa la media del tercio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más alto de las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olas, por lo cual la altura máxima posible puede ser incluso superior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al doble de este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4A59E3F0-D637-8AEC-DAF5-FAFC549ADEC5}"/>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D1520518-4E06-D5A5-FF06-EC7DB5DEA0C7}"/>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39525F0D-D143-1261-52B8-05E075BE384A}"/>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1977507-4D5B-4E97-5681-50ABFA4476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073446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C9B7CA9-629E-167C-F7B7-31E92F557C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750B8DF9-CD0A-8DDB-BEB4-C09586AA4673}"/>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4A67C985-3F14-F467-8DC7-3A2E7BEF121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E68A0ABE-6C0A-05D8-45CE-1038B195F505}"/>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0B52FCD5-45D8-C1DE-1C6F-19874B08C3A7}"/>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dirty="0">
                <a:latin typeface="Verdana" panose="020B0604030504040204" pitchFamily="34" charset="0"/>
                <a:ea typeface="Verdana" panose="020B0604030504040204" pitchFamily="34" charset="0"/>
                <a:cs typeface="Verdana" panose="020B0604030504040204" pitchFamily="34" charset="0"/>
              </a:rPr>
              <a:t>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 –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Altura significativa de la </a:t>
            </a:r>
            <a:r>
              <a:rPr lang="es-CO"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rPr>
              <a:t>ola.</a:t>
            </a:r>
            <a:endParaRPr lang="es-MX" altLang="es-CO" sz="900" dirty="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81976528-B43A-926D-A2DB-CC0DC2083C6E}"/>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9A0FE05-0756-EA62-422E-0FAE67111DE5}"/>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moderadas a fuertes, en algunos casos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con posibilidad de tormentas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eléctricas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y rachas de viento</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embarcaciones de poco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calado, consultar con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Capitanías de puerto antes de zarpar en zonas de inminente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tempestad.</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evolución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condiciones meteorológicas y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los avisos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autoridades locales.</a:t>
            </a:r>
          </a:p>
        </p:txBody>
      </p:sp>
      <p:pic>
        <p:nvPicPr>
          <p:cNvPr id="9" name="Picture 49">
            <a:extLst>
              <a:ext uri="{FF2B5EF4-FFF2-40B4-BE49-F238E27FC236}">
                <a16:creationId xmlns:a16="http://schemas.microsoft.com/office/drawing/2014/main" id="{123EE79E-36F6-0561-E1B2-EA49DF7269A6}"/>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36676B12-0ACA-149B-9B99-44FE36CFF34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el intervalo de tiempo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establecido.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dirty="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87BF4916-9101-9555-B882-25C7CA49EA64}"/>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60D8C8F6-2FF2-68E4-9695-228A5C36349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por encima de lo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normal para la época.</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indicaciones de las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autoridades locales.</a:t>
            </a:r>
          </a:p>
          <a:p>
            <a:pPr eaLnBrk="1" hangingPunct="1"/>
            <a:endPar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embarcaciones de poco </a:t>
            </a:r>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calado, consultar con </a:t>
            </a: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las Capitanías de puerto antes de zarpar</a:t>
            </a:r>
            <a:r>
              <a:rPr lang="es-CO" altLang="es-CO" sz="800" dirty="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C6597DA1-7040-69D9-CED1-7817E5927842}"/>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144E67D3-7B96-4947-0C91-3DB18ED41AE4}"/>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altura significativa de la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ola, representa la media del tercio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más alto de las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olas, por lo cual la altura máxima posible puede ser incluso superior </a:t>
            </a: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al doble de este </a:t>
            </a:r>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2CF34E53-BD28-9A7F-501D-0A1CBFE13833}"/>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77ED8788-4E27-84F4-42FB-04C1078DEA7C}"/>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B1A616AD-65A6-ACDD-6D1F-1E5408B3EED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FBDB79D-A1F5-BACA-6C83-D61DF14BC12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E2648E7F-C34B-A57F-4B63-54E62D720A7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120713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2868D31F-5A1E-D38F-B075-DAD0ABD821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FAF54088-9CAD-A776-413A-D731EBC7B09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EF421901-AAFF-45E4-3D41-DFF868BCC977}"/>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AF7E7FD5-DB05-1A4A-E605-7969A81D64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dirty="0">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353C0C4D-DB26-1AC5-B206-488EFE0F59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E2160B18-A76B-6AB3-7C4F-69CFE6A9921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B2E7DAD1-8A95-E58C-539C-58BBB47BB90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AB355BA5-1127-A8F0-B679-C92F70518BAA}"/>
              </a:ext>
            </a:extLst>
          </p:cNvPr>
          <p:cNvPicPr>
            <a:picLocks noChangeAspect="1" noChangeArrowheads="1"/>
          </p:cNvPicPr>
          <p:nvPr userDrawn="1"/>
        </p:nvPicPr>
        <p:blipFill>
          <a:blip r:embed="rId5"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E89E0944-3F9F-B901-B9C0-50C14BCC06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662249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3B6DB49-E251-DD59-7525-01D5B25E7A5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E64D0E3E-87E4-1E7C-ABFE-4FAC0E247EE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B78CDF3C-EFE5-4276-1F01-EC40323B4359}"/>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EA36AB66-FBF7-6B50-C7D0-0F98D62DE0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77381988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C3AF8A24-C545-E1AD-996B-869A7AC33CF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1CBF3338-A076-EE6B-EF1D-984F2F704EB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A0FDE72-1350-5275-2635-E829231FDD96}"/>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4BD3BB2D-435F-33E5-93DE-6B6A861918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9458694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0AA59AFB-C3E4-789F-95A6-7C4235898A07}"/>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40D6FD53-09B7-D292-0CE8-81BDCEDD1B4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63DCE700-4BAD-6C51-1A1A-7F0F5E6D707D}"/>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AE513062-5B5B-9809-CFC1-7354E9589CD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06663272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3F0EF2FC-BED6-98AC-69A3-34940F67BBAE}"/>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335EE675-3719-0066-DEC5-36EEBE5A1B9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8B63CCAF-5AFB-0195-8127-5E5366D56757}"/>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17075587-D313-02CC-DD1F-E5BF1AF351E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70945922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848AB408-DB5C-D7EF-9178-F4240D3D032C}"/>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69A669AF-80F0-288A-1FC8-EA847A4228EC}"/>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C21F4CDD-249B-EF94-F1C4-6E5DC4BC26EC}"/>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A07FF7A4-17C3-20FB-4CD5-0A77EA9F69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9775556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18FDD61D-0B64-95DF-ED8C-D16656DE68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B0EC3696-150B-AC76-5544-644A3227BBD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1A4BF05-206C-6551-10C3-ABC9648087AF}"/>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B6D154-7A92-2698-94BF-8CBB529DC1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25850902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797A1417-573C-8DAF-583B-3A80A8C40BC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CCF531A7-3778-38FF-AB15-17A464A864E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a:t>
            </a: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Cobertura Vegetal</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D816A09-BB50-1A9F-0E9C-FDEB2B0343C5}"/>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6">
            <a:extLst>
              <a:ext uri="{FF2B5EF4-FFF2-40B4-BE49-F238E27FC236}">
                <a16:creationId xmlns:a16="http://schemas.microsoft.com/office/drawing/2014/main" id="{2BB0F60E-6503-7909-548A-AE450A4BFF9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17458252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88.xml"/><Relationship Id="rId13" Type="http://schemas.openxmlformats.org/officeDocument/2006/relationships/slideLayout" Target="../slideLayouts/slideLayout293.xml"/><Relationship Id="rId18" Type="http://schemas.openxmlformats.org/officeDocument/2006/relationships/slideLayout" Target="../slideLayouts/slideLayout298.xml"/><Relationship Id="rId26" Type="http://schemas.openxmlformats.org/officeDocument/2006/relationships/slideLayout" Target="../slideLayouts/slideLayout306.xml"/><Relationship Id="rId3" Type="http://schemas.openxmlformats.org/officeDocument/2006/relationships/slideLayout" Target="../slideLayouts/slideLayout283.xml"/><Relationship Id="rId21" Type="http://schemas.openxmlformats.org/officeDocument/2006/relationships/slideLayout" Target="../slideLayouts/slideLayout301.xml"/><Relationship Id="rId7" Type="http://schemas.openxmlformats.org/officeDocument/2006/relationships/slideLayout" Target="../slideLayouts/slideLayout287.xml"/><Relationship Id="rId12" Type="http://schemas.openxmlformats.org/officeDocument/2006/relationships/slideLayout" Target="../slideLayouts/slideLayout292.xml"/><Relationship Id="rId17" Type="http://schemas.openxmlformats.org/officeDocument/2006/relationships/slideLayout" Target="../slideLayouts/slideLayout297.xml"/><Relationship Id="rId25" Type="http://schemas.openxmlformats.org/officeDocument/2006/relationships/slideLayout" Target="../slideLayouts/slideLayout305.xml"/><Relationship Id="rId2" Type="http://schemas.openxmlformats.org/officeDocument/2006/relationships/slideLayout" Target="../slideLayouts/slideLayout282.xml"/><Relationship Id="rId16" Type="http://schemas.openxmlformats.org/officeDocument/2006/relationships/slideLayout" Target="../slideLayouts/slideLayout296.xml"/><Relationship Id="rId20" Type="http://schemas.openxmlformats.org/officeDocument/2006/relationships/slideLayout" Target="../slideLayouts/slideLayout300.xml"/><Relationship Id="rId29" Type="http://schemas.openxmlformats.org/officeDocument/2006/relationships/theme" Target="../theme/theme10.xml"/><Relationship Id="rId1" Type="http://schemas.openxmlformats.org/officeDocument/2006/relationships/slideLayout" Target="../slideLayouts/slideLayout281.xml"/><Relationship Id="rId6" Type="http://schemas.openxmlformats.org/officeDocument/2006/relationships/slideLayout" Target="../slideLayouts/slideLayout286.xml"/><Relationship Id="rId11" Type="http://schemas.openxmlformats.org/officeDocument/2006/relationships/slideLayout" Target="../slideLayouts/slideLayout291.xml"/><Relationship Id="rId24" Type="http://schemas.openxmlformats.org/officeDocument/2006/relationships/slideLayout" Target="../slideLayouts/slideLayout304.xml"/><Relationship Id="rId5" Type="http://schemas.openxmlformats.org/officeDocument/2006/relationships/slideLayout" Target="../slideLayouts/slideLayout285.xml"/><Relationship Id="rId15" Type="http://schemas.openxmlformats.org/officeDocument/2006/relationships/slideLayout" Target="../slideLayouts/slideLayout295.xml"/><Relationship Id="rId23" Type="http://schemas.openxmlformats.org/officeDocument/2006/relationships/slideLayout" Target="../slideLayouts/slideLayout303.xml"/><Relationship Id="rId28" Type="http://schemas.openxmlformats.org/officeDocument/2006/relationships/slideLayout" Target="../slideLayouts/slideLayout308.xml"/><Relationship Id="rId10" Type="http://schemas.openxmlformats.org/officeDocument/2006/relationships/slideLayout" Target="../slideLayouts/slideLayout290.xml"/><Relationship Id="rId19" Type="http://schemas.openxmlformats.org/officeDocument/2006/relationships/slideLayout" Target="../slideLayouts/slideLayout299.xml"/><Relationship Id="rId4" Type="http://schemas.openxmlformats.org/officeDocument/2006/relationships/slideLayout" Target="../slideLayouts/slideLayout284.xml"/><Relationship Id="rId9" Type="http://schemas.openxmlformats.org/officeDocument/2006/relationships/slideLayout" Target="../slideLayouts/slideLayout289.xml"/><Relationship Id="rId14" Type="http://schemas.openxmlformats.org/officeDocument/2006/relationships/slideLayout" Target="../slideLayouts/slideLayout294.xml"/><Relationship Id="rId22" Type="http://schemas.openxmlformats.org/officeDocument/2006/relationships/slideLayout" Target="../slideLayouts/slideLayout302.xml"/><Relationship Id="rId27" Type="http://schemas.openxmlformats.org/officeDocument/2006/relationships/slideLayout" Target="../slideLayouts/slideLayout30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316.xml"/><Relationship Id="rId13" Type="http://schemas.openxmlformats.org/officeDocument/2006/relationships/slideLayout" Target="../slideLayouts/slideLayout321.xml"/><Relationship Id="rId18" Type="http://schemas.openxmlformats.org/officeDocument/2006/relationships/slideLayout" Target="../slideLayouts/slideLayout326.xml"/><Relationship Id="rId26" Type="http://schemas.openxmlformats.org/officeDocument/2006/relationships/slideLayout" Target="../slideLayouts/slideLayout334.xml"/><Relationship Id="rId3" Type="http://schemas.openxmlformats.org/officeDocument/2006/relationships/slideLayout" Target="../slideLayouts/slideLayout311.xml"/><Relationship Id="rId21" Type="http://schemas.openxmlformats.org/officeDocument/2006/relationships/slideLayout" Target="../slideLayouts/slideLayout329.xml"/><Relationship Id="rId7" Type="http://schemas.openxmlformats.org/officeDocument/2006/relationships/slideLayout" Target="../slideLayouts/slideLayout315.xml"/><Relationship Id="rId12" Type="http://schemas.openxmlformats.org/officeDocument/2006/relationships/slideLayout" Target="../slideLayouts/slideLayout320.xml"/><Relationship Id="rId17" Type="http://schemas.openxmlformats.org/officeDocument/2006/relationships/slideLayout" Target="../slideLayouts/slideLayout325.xml"/><Relationship Id="rId25" Type="http://schemas.openxmlformats.org/officeDocument/2006/relationships/slideLayout" Target="../slideLayouts/slideLayout333.xml"/><Relationship Id="rId2" Type="http://schemas.openxmlformats.org/officeDocument/2006/relationships/slideLayout" Target="../slideLayouts/slideLayout310.xml"/><Relationship Id="rId16" Type="http://schemas.openxmlformats.org/officeDocument/2006/relationships/slideLayout" Target="../slideLayouts/slideLayout324.xml"/><Relationship Id="rId20" Type="http://schemas.openxmlformats.org/officeDocument/2006/relationships/slideLayout" Target="../slideLayouts/slideLayout328.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11" Type="http://schemas.openxmlformats.org/officeDocument/2006/relationships/slideLayout" Target="../slideLayouts/slideLayout319.xml"/><Relationship Id="rId24" Type="http://schemas.openxmlformats.org/officeDocument/2006/relationships/slideLayout" Target="../slideLayouts/slideLayout332.xml"/><Relationship Id="rId5" Type="http://schemas.openxmlformats.org/officeDocument/2006/relationships/slideLayout" Target="../slideLayouts/slideLayout313.xml"/><Relationship Id="rId15" Type="http://schemas.openxmlformats.org/officeDocument/2006/relationships/slideLayout" Target="../slideLayouts/slideLayout323.xml"/><Relationship Id="rId23" Type="http://schemas.openxmlformats.org/officeDocument/2006/relationships/slideLayout" Target="../slideLayouts/slideLayout331.xml"/><Relationship Id="rId28" Type="http://schemas.openxmlformats.org/officeDocument/2006/relationships/theme" Target="../theme/theme11.xml"/><Relationship Id="rId10" Type="http://schemas.openxmlformats.org/officeDocument/2006/relationships/slideLayout" Target="../slideLayouts/slideLayout318.xml"/><Relationship Id="rId19" Type="http://schemas.openxmlformats.org/officeDocument/2006/relationships/slideLayout" Target="../slideLayouts/slideLayout327.xml"/><Relationship Id="rId4" Type="http://schemas.openxmlformats.org/officeDocument/2006/relationships/slideLayout" Target="../slideLayouts/slideLayout312.xml"/><Relationship Id="rId9" Type="http://schemas.openxmlformats.org/officeDocument/2006/relationships/slideLayout" Target="../slideLayouts/slideLayout317.xml"/><Relationship Id="rId14" Type="http://schemas.openxmlformats.org/officeDocument/2006/relationships/slideLayout" Target="../slideLayouts/slideLayout322.xml"/><Relationship Id="rId22" Type="http://schemas.openxmlformats.org/officeDocument/2006/relationships/slideLayout" Target="../slideLayouts/slideLayout330.xml"/><Relationship Id="rId27" Type="http://schemas.openxmlformats.org/officeDocument/2006/relationships/slideLayout" Target="../slideLayouts/slideLayout335.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343.xml"/><Relationship Id="rId13" Type="http://schemas.openxmlformats.org/officeDocument/2006/relationships/slideLayout" Target="../slideLayouts/slideLayout348.xml"/><Relationship Id="rId18" Type="http://schemas.openxmlformats.org/officeDocument/2006/relationships/slideLayout" Target="../slideLayouts/slideLayout353.xml"/><Relationship Id="rId26" Type="http://schemas.openxmlformats.org/officeDocument/2006/relationships/slideLayout" Target="../slideLayouts/slideLayout361.xml"/><Relationship Id="rId3" Type="http://schemas.openxmlformats.org/officeDocument/2006/relationships/slideLayout" Target="../slideLayouts/slideLayout338.xml"/><Relationship Id="rId21" Type="http://schemas.openxmlformats.org/officeDocument/2006/relationships/slideLayout" Target="../slideLayouts/slideLayout356.xml"/><Relationship Id="rId7" Type="http://schemas.openxmlformats.org/officeDocument/2006/relationships/slideLayout" Target="../slideLayouts/slideLayout342.xml"/><Relationship Id="rId12" Type="http://schemas.openxmlformats.org/officeDocument/2006/relationships/slideLayout" Target="../slideLayouts/slideLayout347.xml"/><Relationship Id="rId17" Type="http://schemas.openxmlformats.org/officeDocument/2006/relationships/slideLayout" Target="../slideLayouts/slideLayout352.xml"/><Relationship Id="rId25" Type="http://schemas.openxmlformats.org/officeDocument/2006/relationships/slideLayout" Target="../slideLayouts/slideLayout360.xml"/><Relationship Id="rId2" Type="http://schemas.openxmlformats.org/officeDocument/2006/relationships/slideLayout" Target="../slideLayouts/slideLayout337.xml"/><Relationship Id="rId16" Type="http://schemas.openxmlformats.org/officeDocument/2006/relationships/slideLayout" Target="../slideLayouts/slideLayout351.xml"/><Relationship Id="rId20" Type="http://schemas.openxmlformats.org/officeDocument/2006/relationships/slideLayout" Target="../slideLayouts/slideLayout355.xml"/><Relationship Id="rId1" Type="http://schemas.openxmlformats.org/officeDocument/2006/relationships/slideLayout" Target="../slideLayouts/slideLayout336.xml"/><Relationship Id="rId6" Type="http://schemas.openxmlformats.org/officeDocument/2006/relationships/slideLayout" Target="../slideLayouts/slideLayout341.xml"/><Relationship Id="rId11" Type="http://schemas.openxmlformats.org/officeDocument/2006/relationships/slideLayout" Target="../slideLayouts/slideLayout346.xml"/><Relationship Id="rId24" Type="http://schemas.openxmlformats.org/officeDocument/2006/relationships/slideLayout" Target="../slideLayouts/slideLayout359.xml"/><Relationship Id="rId5" Type="http://schemas.openxmlformats.org/officeDocument/2006/relationships/slideLayout" Target="../slideLayouts/slideLayout340.xml"/><Relationship Id="rId15" Type="http://schemas.openxmlformats.org/officeDocument/2006/relationships/slideLayout" Target="../slideLayouts/slideLayout350.xml"/><Relationship Id="rId23" Type="http://schemas.openxmlformats.org/officeDocument/2006/relationships/slideLayout" Target="../slideLayouts/slideLayout358.xml"/><Relationship Id="rId28" Type="http://schemas.openxmlformats.org/officeDocument/2006/relationships/theme" Target="../theme/theme12.xml"/><Relationship Id="rId10" Type="http://schemas.openxmlformats.org/officeDocument/2006/relationships/slideLayout" Target="../slideLayouts/slideLayout345.xml"/><Relationship Id="rId19" Type="http://schemas.openxmlformats.org/officeDocument/2006/relationships/slideLayout" Target="../slideLayouts/slideLayout354.xml"/><Relationship Id="rId4" Type="http://schemas.openxmlformats.org/officeDocument/2006/relationships/slideLayout" Target="../slideLayouts/slideLayout339.xml"/><Relationship Id="rId9" Type="http://schemas.openxmlformats.org/officeDocument/2006/relationships/slideLayout" Target="../slideLayouts/slideLayout344.xml"/><Relationship Id="rId14" Type="http://schemas.openxmlformats.org/officeDocument/2006/relationships/slideLayout" Target="../slideLayouts/slideLayout349.xml"/><Relationship Id="rId22" Type="http://schemas.openxmlformats.org/officeDocument/2006/relationships/slideLayout" Target="../slideLayouts/slideLayout357.xml"/><Relationship Id="rId27" Type="http://schemas.openxmlformats.org/officeDocument/2006/relationships/slideLayout" Target="../slideLayouts/slideLayout36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 Type="http://schemas.openxmlformats.org/officeDocument/2006/relationships/slideLayout" Target="../slideLayouts/slideLayout48.xml"/><Relationship Id="rId21" Type="http://schemas.openxmlformats.org/officeDocument/2006/relationships/slideLayout" Target="../slideLayouts/slideLayout66.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theme" Target="../theme/theme2.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slideLayout" Target="../slideLayouts/slideLayout90.xml"/><Relationship Id="rId26" Type="http://schemas.openxmlformats.org/officeDocument/2006/relationships/slideLayout" Target="../slideLayouts/slideLayout98.xml"/><Relationship Id="rId3" Type="http://schemas.openxmlformats.org/officeDocument/2006/relationships/slideLayout" Target="../slideLayouts/slideLayout75.xml"/><Relationship Id="rId21" Type="http://schemas.openxmlformats.org/officeDocument/2006/relationships/slideLayout" Target="../slideLayouts/slideLayout93.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5" Type="http://schemas.openxmlformats.org/officeDocument/2006/relationships/slideLayout" Target="../slideLayouts/slideLayout97.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20" Type="http://schemas.openxmlformats.org/officeDocument/2006/relationships/slideLayout" Target="../slideLayouts/slideLayout92.xml"/><Relationship Id="rId29" Type="http://schemas.openxmlformats.org/officeDocument/2006/relationships/slideLayout" Target="../slideLayouts/slideLayout101.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24" Type="http://schemas.openxmlformats.org/officeDocument/2006/relationships/slideLayout" Target="../slideLayouts/slideLayout96.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23" Type="http://schemas.openxmlformats.org/officeDocument/2006/relationships/slideLayout" Target="../slideLayouts/slideLayout95.xml"/><Relationship Id="rId28" Type="http://schemas.openxmlformats.org/officeDocument/2006/relationships/slideLayout" Target="../slideLayouts/slideLayout100.xml"/><Relationship Id="rId10" Type="http://schemas.openxmlformats.org/officeDocument/2006/relationships/slideLayout" Target="../slideLayouts/slideLayout82.xml"/><Relationship Id="rId19" Type="http://schemas.openxmlformats.org/officeDocument/2006/relationships/slideLayout" Target="../slideLayouts/slideLayout91.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 Id="rId22" Type="http://schemas.openxmlformats.org/officeDocument/2006/relationships/slideLayout" Target="../slideLayouts/slideLayout94.xml"/><Relationship Id="rId27" Type="http://schemas.openxmlformats.org/officeDocument/2006/relationships/slideLayout" Target="../slideLayouts/slideLayout99.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4.xml"/><Relationship Id="rId18" Type="http://schemas.openxmlformats.org/officeDocument/2006/relationships/slideLayout" Target="../slideLayouts/slideLayout119.xml"/><Relationship Id="rId26" Type="http://schemas.openxmlformats.org/officeDocument/2006/relationships/slideLayout" Target="../slideLayouts/slideLayout127.xml"/><Relationship Id="rId39" Type="http://schemas.openxmlformats.org/officeDocument/2006/relationships/theme" Target="../theme/theme4.xml"/><Relationship Id="rId21" Type="http://schemas.openxmlformats.org/officeDocument/2006/relationships/slideLayout" Target="../slideLayouts/slideLayout122.xml"/><Relationship Id="rId34" Type="http://schemas.openxmlformats.org/officeDocument/2006/relationships/slideLayout" Target="../slideLayouts/slideLayout135.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slideLayout" Target="../slideLayouts/slideLayout118.xml"/><Relationship Id="rId25" Type="http://schemas.openxmlformats.org/officeDocument/2006/relationships/slideLayout" Target="../slideLayouts/slideLayout126.xml"/><Relationship Id="rId33" Type="http://schemas.openxmlformats.org/officeDocument/2006/relationships/slideLayout" Target="../slideLayouts/slideLayout134.xml"/><Relationship Id="rId38" Type="http://schemas.openxmlformats.org/officeDocument/2006/relationships/slideLayout" Target="../slideLayouts/slideLayout139.xml"/><Relationship Id="rId2" Type="http://schemas.openxmlformats.org/officeDocument/2006/relationships/slideLayout" Target="../slideLayouts/slideLayout103.xml"/><Relationship Id="rId16" Type="http://schemas.openxmlformats.org/officeDocument/2006/relationships/slideLayout" Target="../slideLayouts/slideLayout117.xml"/><Relationship Id="rId20" Type="http://schemas.openxmlformats.org/officeDocument/2006/relationships/slideLayout" Target="../slideLayouts/slideLayout121.xml"/><Relationship Id="rId29" Type="http://schemas.openxmlformats.org/officeDocument/2006/relationships/slideLayout" Target="../slideLayouts/slideLayout130.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24" Type="http://schemas.openxmlformats.org/officeDocument/2006/relationships/slideLayout" Target="../slideLayouts/slideLayout125.xml"/><Relationship Id="rId32" Type="http://schemas.openxmlformats.org/officeDocument/2006/relationships/slideLayout" Target="../slideLayouts/slideLayout133.xml"/><Relationship Id="rId37" Type="http://schemas.openxmlformats.org/officeDocument/2006/relationships/slideLayout" Target="../slideLayouts/slideLayout138.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23" Type="http://schemas.openxmlformats.org/officeDocument/2006/relationships/slideLayout" Target="../slideLayouts/slideLayout124.xml"/><Relationship Id="rId28" Type="http://schemas.openxmlformats.org/officeDocument/2006/relationships/slideLayout" Target="../slideLayouts/slideLayout129.xml"/><Relationship Id="rId36" Type="http://schemas.openxmlformats.org/officeDocument/2006/relationships/slideLayout" Target="../slideLayouts/slideLayout137.xml"/><Relationship Id="rId10" Type="http://schemas.openxmlformats.org/officeDocument/2006/relationships/slideLayout" Target="../slideLayouts/slideLayout111.xml"/><Relationship Id="rId19" Type="http://schemas.openxmlformats.org/officeDocument/2006/relationships/slideLayout" Target="../slideLayouts/slideLayout120.xml"/><Relationship Id="rId31" Type="http://schemas.openxmlformats.org/officeDocument/2006/relationships/slideLayout" Target="../slideLayouts/slideLayout132.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 Id="rId22" Type="http://schemas.openxmlformats.org/officeDocument/2006/relationships/slideLayout" Target="../slideLayouts/slideLayout123.xml"/><Relationship Id="rId27" Type="http://schemas.openxmlformats.org/officeDocument/2006/relationships/slideLayout" Target="../slideLayouts/slideLayout128.xml"/><Relationship Id="rId30" Type="http://schemas.openxmlformats.org/officeDocument/2006/relationships/slideLayout" Target="../slideLayouts/slideLayout131.xml"/><Relationship Id="rId35" Type="http://schemas.openxmlformats.org/officeDocument/2006/relationships/slideLayout" Target="../slideLayouts/slideLayout136.xml"/><Relationship Id="rId8" Type="http://schemas.openxmlformats.org/officeDocument/2006/relationships/slideLayout" Target="../slideLayouts/slideLayout109.xml"/><Relationship Id="rId3" Type="http://schemas.openxmlformats.org/officeDocument/2006/relationships/slideLayout" Target="../slideLayouts/slideLayout10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47.xml"/><Relationship Id="rId13" Type="http://schemas.openxmlformats.org/officeDocument/2006/relationships/slideLayout" Target="../slideLayouts/slideLayout152.xml"/><Relationship Id="rId18" Type="http://schemas.openxmlformats.org/officeDocument/2006/relationships/slideLayout" Target="../slideLayouts/slideLayout157.xml"/><Relationship Id="rId26" Type="http://schemas.openxmlformats.org/officeDocument/2006/relationships/slideLayout" Target="../slideLayouts/slideLayout165.xml"/><Relationship Id="rId3" Type="http://schemas.openxmlformats.org/officeDocument/2006/relationships/slideLayout" Target="../slideLayouts/slideLayout142.xml"/><Relationship Id="rId21" Type="http://schemas.openxmlformats.org/officeDocument/2006/relationships/slideLayout" Target="../slideLayouts/slideLayout160.xml"/><Relationship Id="rId7" Type="http://schemas.openxmlformats.org/officeDocument/2006/relationships/slideLayout" Target="../slideLayouts/slideLayout146.xml"/><Relationship Id="rId12" Type="http://schemas.openxmlformats.org/officeDocument/2006/relationships/slideLayout" Target="../slideLayouts/slideLayout151.xml"/><Relationship Id="rId17" Type="http://schemas.openxmlformats.org/officeDocument/2006/relationships/slideLayout" Target="../slideLayouts/slideLayout156.xml"/><Relationship Id="rId25" Type="http://schemas.openxmlformats.org/officeDocument/2006/relationships/slideLayout" Target="../slideLayouts/slideLayout164.xml"/><Relationship Id="rId2" Type="http://schemas.openxmlformats.org/officeDocument/2006/relationships/slideLayout" Target="../slideLayouts/slideLayout141.xml"/><Relationship Id="rId16" Type="http://schemas.openxmlformats.org/officeDocument/2006/relationships/slideLayout" Target="../slideLayouts/slideLayout155.xml"/><Relationship Id="rId20" Type="http://schemas.openxmlformats.org/officeDocument/2006/relationships/slideLayout" Target="../slideLayouts/slideLayout159.xml"/><Relationship Id="rId1" Type="http://schemas.openxmlformats.org/officeDocument/2006/relationships/slideLayout" Target="../slideLayouts/slideLayout140.xml"/><Relationship Id="rId6" Type="http://schemas.openxmlformats.org/officeDocument/2006/relationships/slideLayout" Target="../slideLayouts/slideLayout145.xml"/><Relationship Id="rId11" Type="http://schemas.openxmlformats.org/officeDocument/2006/relationships/slideLayout" Target="../slideLayouts/slideLayout150.xml"/><Relationship Id="rId24" Type="http://schemas.openxmlformats.org/officeDocument/2006/relationships/slideLayout" Target="../slideLayouts/slideLayout163.xml"/><Relationship Id="rId5" Type="http://schemas.openxmlformats.org/officeDocument/2006/relationships/slideLayout" Target="../slideLayouts/slideLayout144.xml"/><Relationship Id="rId15" Type="http://schemas.openxmlformats.org/officeDocument/2006/relationships/slideLayout" Target="../slideLayouts/slideLayout154.xml"/><Relationship Id="rId23" Type="http://schemas.openxmlformats.org/officeDocument/2006/relationships/slideLayout" Target="../slideLayouts/slideLayout162.xml"/><Relationship Id="rId28" Type="http://schemas.openxmlformats.org/officeDocument/2006/relationships/theme" Target="../theme/theme5.xml"/><Relationship Id="rId10" Type="http://schemas.openxmlformats.org/officeDocument/2006/relationships/slideLayout" Target="../slideLayouts/slideLayout149.xml"/><Relationship Id="rId19" Type="http://schemas.openxmlformats.org/officeDocument/2006/relationships/slideLayout" Target="../slideLayouts/slideLayout158.xml"/><Relationship Id="rId4" Type="http://schemas.openxmlformats.org/officeDocument/2006/relationships/slideLayout" Target="../slideLayouts/slideLayout143.xml"/><Relationship Id="rId9" Type="http://schemas.openxmlformats.org/officeDocument/2006/relationships/slideLayout" Target="../slideLayouts/slideLayout148.xml"/><Relationship Id="rId14" Type="http://schemas.openxmlformats.org/officeDocument/2006/relationships/slideLayout" Target="../slideLayouts/slideLayout153.xml"/><Relationship Id="rId22" Type="http://schemas.openxmlformats.org/officeDocument/2006/relationships/slideLayout" Target="../slideLayouts/slideLayout161.xml"/><Relationship Id="rId27" Type="http://schemas.openxmlformats.org/officeDocument/2006/relationships/slideLayout" Target="../slideLayouts/slideLayout16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74.xml"/><Relationship Id="rId13" Type="http://schemas.openxmlformats.org/officeDocument/2006/relationships/slideLayout" Target="../slideLayouts/slideLayout179.xml"/><Relationship Id="rId18" Type="http://schemas.openxmlformats.org/officeDocument/2006/relationships/slideLayout" Target="../slideLayouts/slideLayout184.xml"/><Relationship Id="rId26" Type="http://schemas.openxmlformats.org/officeDocument/2006/relationships/slideLayout" Target="../slideLayouts/slideLayout192.xml"/><Relationship Id="rId3" Type="http://schemas.openxmlformats.org/officeDocument/2006/relationships/slideLayout" Target="../slideLayouts/slideLayout169.xml"/><Relationship Id="rId21" Type="http://schemas.openxmlformats.org/officeDocument/2006/relationships/slideLayout" Target="../slideLayouts/slideLayout187.xml"/><Relationship Id="rId7" Type="http://schemas.openxmlformats.org/officeDocument/2006/relationships/slideLayout" Target="../slideLayouts/slideLayout173.xml"/><Relationship Id="rId12" Type="http://schemas.openxmlformats.org/officeDocument/2006/relationships/slideLayout" Target="../slideLayouts/slideLayout178.xml"/><Relationship Id="rId17" Type="http://schemas.openxmlformats.org/officeDocument/2006/relationships/slideLayout" Target="../slideLayouts/slideLayout183.xml"/><Relationship Id="rId25" Type="http://schemas.openxmlformats.org/officeDocument/2006/relationships/slideLayout" Target="../slideLayouts/slideLayout191.xml"/><Relationship Id="rId2" Type="http://schemas.openxmlformats.org/officeDocument/2006/relationships/slideLayout" Target="../slideLayouts/slideLayout168.xml"/><Relationship Id="rId16" Type="http://schemas.openxmlformats.org/officeDocument/2006/relationships/slideLayout" Target="../slideLayouts/slideLayout182.xml"/><Relationship Id="rId20" Type="http://schemas.openxmlformats.org/officeDocument/2006/relationships/slideLayout" Target="../slideLayouts/slideLayout186.xml"/><Relationship Id="rId29" Type="http://schemas.openxmlformats.org/officeDocument/2006/relationships/theme" Target="../theme/theme6.xml"/><Relationship Id="rId1" Type="http://schemas.openxmlformats.org/officeDocument/2006/relationships/slideLayout" Target="../slideLayouts/slideLayout167.xml"/><Relationship Id="rId6" Type="http://schemas.openxmlformats.org/officeDocument/2006/relationships/slideLayout" Target="../slideLayouts/slideLayout172.xml"/><Relationship Id="rId11" Type="http://schemas.openxmlformats.org/officeDocument/2006/relationships/slideLayout" Target="../slideLayouts/slideLayout177.xml"/><Relationship Id="rId24" Type="http://schemas.openxmlformats.org/officeDocument/2006/relationships/slideLayout" Target="../slideLayouts/slideLayout190.xml"/><Relationship Id="rId5" Type="http://schemas.openxmlformats.org/officeDocument/2006/relationships/slideLayout" Target="../slideLayouts/slideLayout171.xml"/><Relationship Id="rId15" Type="http://schemas.openxmlformats.org/officeDocument/2006/relationships/slideLayout" Target="../slideLayouts/slideLayout181.xml"/><Relationship Id="rId23" Type="http://schemas.openxmlformats.org/officeDocument/2006/relationships/slideLayout" Target="../slideLayouts/slideLayout189.xml"/><Relationship Id="rId28" Type="http://schemas.openxmlformats.org/officeDocument/2006/relationships/slideLayout" Target="../slideLayouts/slideLayout194.xml"/><Relationship Id="rId10" Type="http://schemas.openxmlformats.org/officeDocument/2006/relationships/slideLayout" Target="../slideLayouts/slideLayout176.xml"/><Relationship Id="rId19" Type="http://schemas.openxmlformats.org/officeDocument/2006/relationships/slideLayout" Target="../slideLayouts/slideLayout185.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14" Type="http://schemas.openxmlformats.org/officeDocument/2006/relationships/slideLayout" Target="../slideLayouts/slideLayout180.xml"/><Relationship Id="rId22" Type="http://schemas.openxmlformats.org/officeDocument/2006/relationships/slideLayout" Target="../slideLayouts/slideLayout188.xml"/><Relationship Id="rId27" Type="http://schemas.openxmlformats.org/officeDocument/2006/relationships/slideLayout" Target="../slideLayouts/slideLayout19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02.xml"/><Relationship Id="rId13" Type="http://schemas.openxmlformats.org/officeDocument/2006/relationships/slideLayout" Target="../slideLayouts/slideLayout207.xml"/><Relationship Id="rId18" Type="http://schemas.openxmlformats.org/officeDocument/2006/relationships/slideLayout" Target="../slideLayouts/slideLayout212.xml"/><Relationship Id="rId26" Type="http://schemas.openxmlformats.org/officeDocument/2006/relationships/slideLayout" Target="../slideLayouts/slideLayout220.xml"/><Relationship Id="rId3" Type="http://schemas.openxmlformats.org/officeDocument/2006/relationships/slideLayout" Target="../slideLayouts/slideLayout197.xml"/><Relationship Id="rId21" Type="http://schemas.openxmlformats.org/officeDocument/2006/relationships/slideLayout" Target="../slideLayouts/slideLayout215.xml"/><Relationship Id="rId7" Type="http://schemas.openxmlformats.org/officeDocument/2006/relationships/slideLayout" Target="../slideLayouts/slideLayout201.xml"/><Relationship Id="rId12" Type="http://schemas.openxmlformats.org/officeDocument/2006/relationships/slideLayout" Target="../slideLayouts/slideLayout206.xml"/><Relationship Id="rId17" Type="http://schemas.openxmlformats.org/officeDocument/2006/relationships/slideLayout" Target="../slideLayouts/slideLayout211.xml"/><Relationship Id="rId25" Type="http://schemas.openxmlformats.org/officeDocument/2006/relationships/slideLayout" Target="../slideLayouts/slideLayout219.xml"/><Relationship Id="rId2" Type="http://schemas.openxmlformats.org/officeDocument/2006/relationships/slideLayout" Target="../slideLayouts/slideLayout196.xml"/><Relationship Id="rId16" Type="http://schemas.openxmlformats.org/officeDocument/2006/relationships/slideLayout" Target="../slideLayouts/slideLayout210.xml"/><Relationship Id="rId20" Type="http://schemas.openxmlformats.org/officeDocument/2006/relationships/slideLayout" Target="../slideLayouts/slideLayout214.xml"/><Relationship Id="rId29" Type="http://schemas.openxmlformats.org/officeDocument/2006/relationships/slideLayout" Target="../slideLayouts/slideLayout223.xml"/><Relationship Id="rId1" Type="http://schemas.openxmlformats.org/officeDocument/2006/relationships/slideLayout" Target="../slideLayouts/slideLayout195.xml"/><Relationship Id="rId6" Type="http://schemas.openxmlformats.org/officeDocument/2006/relationships/slideLayout" Target="../slideLayouts/slideLayout200.xml"/><Relationship Id="rId11" Type="http://schemas.openxmlformats.org/officeDocument/2006/relationships/slideLayout" Target="../slideLayouts/slideLayout205.xml"/><Relationship Id="rId24" Type="http://schemas.openxmlformats.org/officeDocument/2006/relationships/slideLayout" Target="../slideLayouts/slideLayout218.xml"/><Relationship Id="rId5" Type="http://schemas.openxmlformats.org/officeDocument/2006/relationships/slideLayout" Target="../slideLayouts/slideLayout199.xml"/><Relationship Id="rId15" Type="http://schemas.openxmlformats.org/officeDocument/2006/relationships/slideLayout" Target="../slideLayouts/slideLayout209.xml"/><Relationship Id="rId23" Type="http://schemas.openxmlformats.org/officeDocument/2006/relationships/slideLayout" Target="../slideLayouts/slideLayout217.xml"/><Relationship Id="rId28" Type="http://schemas.openxmlformats.org/officeDocument/2006/relationships/slideLayout" Target="../slideLayouts/slideLayout222.xml"/><Relationship Id="rId10" Type="http://schemas.openxmlformats.org/officeDocument/2006/relationships/slideLayout" Target="../slideLayouts/slideLayout204.xml"/><Relationship Id="rId19" Type="http://schemas.openxmlformats.org/officeDocument/2006/relationships/slideLayout" Target="../slideLayouts/slideLayout213.xml"/><Relationship Id="rId4" Type="http://schemas.openxmlformats.org/officeDocument/2006/relationships/slideLayout" Target="../slideLayouts/slideLayout198.xml"/><Relationship Id="rId9" Type="http://schemas.openxmlformats.org/officeDocument/2006/relationships/slideLayout" Target="../slideLayouts/slideLayout203.xml"/><Relationship Id="rId14" Type="http://schemas.openxmlformats.org/officeDocument/2006/relationships/slideLayout" Target="../slideLayouts/slideLayout208.xml"/><Relationship Id="rId22" Type="http://schemas.openxmlformats.org/officeDocument/2006/relationships/slideLayout" Target="../slideLayouts/slideLayout216.xml"/><Relationship Id="rId27" Type="http://schemas.openxmlformats.org/officeDocument/2006/relationships/slideLayout" Target="../slideLayouts/slideLayout221.xml"/><Relationship Id="rId30"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231.xml"/><Relationship Id="rId13" Type="http://schemas.openxmlformats.org/officeDocument/2006/relationships/slideLayout" Target="../slideLayouts/slideLayout236.xml"/><Relationship Id="rId18" Type="http://schemas.openxmlformats.org/officeDocument/2006/relationships/slideLayout" Target="../slideLayouts/slideLayout241.xml"/><Relationship Id="rId26" Type="http://schemas.openxmlformats.org/officeDocument/2006/relationships/slideLayout" Target="../slideLayouts/slideLayout249.xml"/><Relationship Id="rId3" Type="http://schemas.openxmlformats.org/officeDocument/2006/relationships/slideLayout" Target="../slideLayouts/slideLayout226.xml"/><Relationship Id="rId21" Type="http://schemas.openxmlformats.org/officeDocument/2006/relationships/slideLayout" Target="../slideLayouts/slideLayout244.xml"/><Relationship Id="rId7" Type="http://schemas.openxmlformats.org/officeDocument/2006/relationships/slideLayout" Target="../slideLayouts/slideLayout230.xml"/><Relationship Id="rId12" Type="http://schemas.openxmlformats.org/officeDocument/2006/relationships/slideLayout" Target="../slideLayouts/slideLayout235.xml"/><Relationship Id="rId17" Type="http://schemas.openxmlformats.org/officeDocument/2006/relationships/slideLayout" Target="../slideLayouts/slideLayout240.xml"/><Relationship Id="rId25" Type="http://schemas.openxmlformats.org/officeDocument/2006/relationships/slideLayout" Target="../slideLayouts/slideLayout248.xml"/><Relationship Id="rId2" Type="http://schemas.openxmlformats.org/officeDocument/2006/relationships/slideLayout" Target="../slideLayouts/slideLayout225.xml"/><Relationship Id="rId16" Type="http://schemas.openxmlformats.org/officeDocument/2006/relationships/slideLayout" Target="../slideLayouts/slideLayout239.xml"/><Relationship Id="rId20" Type="http://schemas.openxmlformats.org/officeDocument/2006/relationships/slideLayout" Target="../slideLayouts/slideLayout243.xml"/><Relationship Id="rId29" Type="http://schemas.openxmlformats.org/officeDocument/2006/relationships/slideLayout" Target="../slideLayouts/slideLayout252.xml"/><Relationship Id="rId1" Type="http://schemas.openxmlformats.org/officeDocument/2006/relationships/slideLayout" Target="../slideLayouts/slideLayout224.xml"/><Relationship Id="rId6" Type="http://schemas.openxmlformats.org/officeDocument/2006/relationships/slideLayout" Target="../slideLayouts/slideLayout229.xml"/><Relationship Id="rId11" Type="http://schemas.openxmlformats.org/officeDocument/2006/relationships/slideLayout" Target="../slideLayouts/slideLayout234.xml"/><Relationship Id="rId24" Type="http://schemas.openxmlformats.org/officeDocument/2006/relationships/slideLayout" Target="../slideLayouts/slideLayout247.xml"/><Relationship Id="rId5" Type="http://schemas.openxmlformats.org/officeDocument/2006/relationships/slideLayout" Target="../slideLayouts/slideLayout228.xml"/><Relationship Id="rId15" Type="http://schemas.openxmlformats.org/officeDocument/2006/relationships/slideLayout" Target="../slideLayouts/slideLayout238.xml"/><Relationship Id="rId23" Type="http://schemas.openxmlformats.org/officeDocument/2006/relationships/slideLayout" Target="../slideLayouts/slideLayout246.xml"/><Relationship Id="rId28" Type="http://schemas.openxmlformats.org/officeDocument/2006/relationships/slideLayout" Target="../slideLayouts/slideLayout251.xml"/><Relationship Id="rId10" Type="http://schemas.openxmlformats.org/officeDocument/2006/relationships/slideLayout" Target="../slideLayouts/slideLayout233.xml"/><Relationship Id="rId19" Type="http://schemas.openxmlformats.org/officeDocument/2006/relationships/slideLayout" Target="../slideLayouts/slideLayout242.xml"/><Relationship Id="rId31" Type="http://schemas.openxmlformats.org/officeDocument/2006/relationships/theme" Target="../theme/theme8.xml"/><Relationship Id="rId4" Type="http://schemas.openxmlformats.org/officeDocument/2006/relationships/slideLayout" Target="../slideLayouts/slideLayout227.xml"/><Relationship Id="rId9" Type="http://schemas.openxmlformats.org/officeDocument/2006/relationships/slideLayout" Target="../slideLayouts/slideLayout232.xml"/><Relationship Id="rId14" Type="http://schemas.openxmlformats.org/officeDocument/2006/relationships/slideLayout" Target="../slideLayouts/slideLayout237.xml"/><Relationship Id="rId22" Type="http://schemas.openxmlformats.org/officeDocument/2006/relationships/slideLayout" Target="../slideLayouts/slideLayout245.xml"/><Relationship Id="rId27" Type="http://schemas.openxmlformats.org/officeDocument/2006/relationships/slideLayout" Target="../slideLayouts/slideLayout250.xml"/><Relationship Id="rId30" Type="http://schemas.openxmlformats.org/officeDocument/2006/relationships/slideLayout" Target="../slideLayouts/slideLayout25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61.xml"/><Relationship Id="rId13" Type="http://schemas.openxmlformats.org/officeDocument/2006/relationships/slideLayout" Target="../slideLayouts/slideLayout266.xml"/><Relationship Id="rId18" Type="http://schemas.openxmlformats.org/officeDocument/2006/relationships/slideLayout" Target="../slideLayouts/slideLayout271.xml"/><Relationship Id="rId26" Type="http://schemas.openxmlformats.org/officeDocument/2006/relationships/slideLayout" Target="../slideLayouts/slideLayout279.xml"/><Relationship Id="rId3" Type="http://schemas.openxmlformats.org/officeDocument/2006/relationships/slideLayout" Target="../slideLayouts/slideLayout256.xml"/><Relationship Id="rId21" Type="http://schemas.openxmlformats.org/officeDocument/2006/relationships/slideLayout" Target="../slideLayouts/slideLayout274.xml"/><Relationship Id="rId7" Type="http://schemas.openxmlformats.org/officeDocument/2006/relationships/slideLayout" Target="../slideLayouts/slideLayout260.xml"/><Relationship Id="rId12" Type="http://schemas.openxmlformats.org/officeDocument/2006/relationships/slideLayout" Target="../slideLayouts/slideLayout265.xml"/><Relationship Id="rId17" Type="http://schemas.openxmlformats.org/officeDocument/2006/relationships/slideLayout" Target="../slideLayouts/slideLayout270.xml"/><Relationship Id="rId25" Type="http://schemas.openxmlformats.org/officeDocument/2006/relationships/slideLayout" Target="../slideLayouts/slideLayout278.xml"/><Relationship Id="rId2" Type="http://schemas.openxmlformats.org/officeDocument/2006/relationships/slideLayout" Target="../slideLayouts/slideLayout255.xml"/><Relationship Id="rId16" Type="http://schemas.openxmlformats.org/officeDocument/2006/relationships/slideLayout" Target="../slideLayouts/slideLayout269.xml"/><Relationship Id="rId20" Type="http://schemas.openxmlformats.org/officeDocument/2006/relationships/slideLayout" Target="../slideLayouts/slideLayout273.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24" Type="http://schemas.openxmlformats.org/officeDocument/2006/relationships/slideLayout" Target="../slideLayouts/slideLayout277.xml"/><Relationship Id="rId5" Type="http://schemas.openxmlformats.org/officeDocument/2006/relationships/slideLayout" Target="../slideLayouts/slideLayout258.xml"/><Relationship Id="rId15" Type="http://schemas.openxmlformats.org/officeDocument/2006/relationships/slideLayout" Target="../slideLayouts/slideLayout268.xml"/><Relationship Id="rId23" Type="http://schemas.openxmlformats.org/officeDocument/2006/relationships/slideLayout" Target="../slideLayouts/slideLayout276.xml"/><Relationship Id="rId28" Type="http://schemas.openxmlformats.org/officeDocument/2006/relationships/theme" Target="../theme/theme9.xml"/><Relationship Id="rId10" Type="http://schemas.openxmlformats.org/officeDocument/2006/relationships/slideLayout" Target="../slideLayouts/slideLayout263.xml"/><Relationship Id="rId19" Type="http://schemas.openxmlformats.org/officeDocument/2006/relationships/slideLayout" Target="../slideLayouts/slideLayout272.xml"/><Relationship Id="rId4" Type="http://schemas.openxmlformats.org/officeDocument/2006/relationships/slideLayout" Target="../slideLayouts/slideLayout257.xml"/><Relationship Id="rId9" Type="http://schemas.openxmlformats.org/officeDocument/2006/relationships/slideLayout" Target="../slideLayouts/slideLayout262.xml"/><Relationship Id="rId14" Type="http://schemas.openxmlformats.org/officeDocument/2006/relationships/slideLayout" Target="../slideLayouts/slideLayout267.xml"/><Relationship Id="rId22" Type="http://schemas.openxmlformats.org/officeDocument/2006/relationships/slideLayout" Target="../slideLayouts/slideLayout275.xml"/><Relationship Id="rId27" Type="http://schemas.openxmlformats.org/officeDocument/2006/relationships/slideLayout" Target="../slideLayouts/slideLayout28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CO" dirty="0"/>
          </a:p>
        </p:txBody>
      </p:sp>
      <p:sp>
        <p:nvSpPr>
          <p:cNvPr id="3" name="Marcador de texto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9CE4EC-124E-4A40-9985-A2F975A398A5}" type="datetimeFigureOut">
              <a:rPr lang="es-CO" smtClean="0"/>
              <a:pPr/>
              <a:t>12/11/2025</a:t>
            </a:fld>
            <a:endParaRPr lang="es-CO"/>
          </a:p>
        </p:txBody>
      </p:sp>
      <p:sp>
        <p:nvSpPr>
          <p:cNvPr id="5" name="Marcador de pie de página 4"/>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FA5CC1-1BFA-4146-893A-695949666B54}" type="slidenum">
              <a:rPr lang="es-CO" smtClean="0"/>
              <a:pPr/>
              <a:t>‹Nº›</a:t>
            </a:fld>
            <a:endParaRPr lang="es-CO"/>
          </a:p>
        </p:txBody>
      </p:sp>
    </p:spTree>
    <p:extLst>
      <p:ext uri="{BB962C8B-B14F-4D97-AF65-F5344CB8AC3E}">
        <p14:creationId xmlns:p14="http://schemas.microsoft.com/office/powerpoint/2010/main" val="2129219969"/>
      </p:ext>
    </p:extLst>
  </p:cSld>
  <p:clrMap bg1="lt1" tx1="dk1" bg2="lt2" tx2="dk2" accent1="accent1" accent2="accent2" accent3="accent3" accent4="accent4" accent5="accent5" accent6="accent6" hlink="hlink" folHlink="folHlink"/>
  <p:sldLayoutIdLst>
    <p:sldLayoutId id="2147483713" r:id="rId1"/>
    <p:sldLayoutId id="2147483716" r:id="rId2"/>
    <p:sldLayoutId id="2147486509" r:id="rId3"/>
    <p:sldLayoutId id="2147486510" r:id="rId4"/>
    <p:sldLayoutId id="2147483717" r:id="rId5"/>
    <p:sldLayoutId id="2147483661" r:id="rId6"/>
    <p:sldLayoutId id="2147483718" r:id="rId7"/>
    <p:sldLayoutId id="2147483662" r:id="rId8"/>
    <p:sldLayoutId id="2147483672" r:id="rId9"/>
    <p:sldLayoutId id="2147483673" r:id="rId10"/>
    <p:sldLayoutId id="2147483674" r:id="rId11"/>
    <p:sldLayoutId id="2147483680" r:id="rId12"/>
    <p:sldLayoutId id="2147491402" r:id="rId13"/>
    <p:sldLayoutId id="2147486789" r:id="rId14"/>
    <p:sldLayoutId id="2147491742" r:id="rId15"/>
    <p:sldLayoutId id="2147487666" r:id="rId16"/>
    <p:sldLayoutId id="2147487669" r:id="rId17"/>
    <p:sldLayoutId id="2147488347" r:id="rId18"/>
    <p:sldLayoutId id="2147488197" r:id="rId19"/>
    <p:sldLayoutId id="2147488198" r:id="rId20"/>
    <p:sldLayoutId id="2147488200" r:id="rId21"/>
    <p:sldLayoutId id="2147488201" r:id="rId22"/>
    <p:sldLayoutId id="2147488203" r:id="rId23"/>
    <p:sldLayoutId id="2147488209" r:id="rId24"/>
    <p:sldLayoutId id="2147488221" r:id="rId25"/>
    <p:sldLayoutId id="2147488222" r:id="rId26"/>
    <p:sldLayoutId id="2147488112" r:id="rId27"/>
    <p:sldLayoutId id="2147488115" r:id="rId28"/>
    <p:sldLayoutId id="2147488133" r:id="rId29"/>
    <p:sldLayoutId id="2147500338" r:id="rId30"/>
    <p:sldLayoutId id="2147500339" r:id="rId31"/>
    <p:sldLayoutId id="2147500458" r:id="rId32"/>
    <p:sldLayoutId id="2147500471" r:id="rId33"/>
    <p:sldLayoutId id="2147500472" r:id="rId34"/>
    <p:sldLayoutId id="2147500473" r:id="rId35"/>
    <p:sldLayoutId id="2147500474" r:id="rId36"/>
    <p:sldLayoutId id="2147500475" r:id="rId37"/>
    <p:sldLayoutId id="2147500476" r:id="rId38"/>
    <p:sldLayoutId id="2147500477" r:id="rId39"/>
    <p:sldLayoutId id="2147500478" r:id="rId40"/>
    <p:sldLayoutId id="2147500479" r:id="rId41"/>
    <p:sldLayoutId id="2147500480" r:id="rId42"/>
    <p:sldLayoutId id="2147500481" r:id="rId43"/>
    <p:sldLayoutId id="2147500482" r:id="rId44"/>
    <p:sldLayoutId id="2147500483" r:id="rId45"/>
  </p:sldLayoutIdLst>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s-CO"/>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903186600"/>
      </p:ext>
    </p:extLst>
  </p:cSld>
  <p:clrMap bg1="lt1" tx1="dk1" bg2="lt2" tx2="dk2" accent1="accent1" accent2="accent2" accent3="accent3" accent4="accent4" accent5="accent5" accent6="accent6" hlink="hlink" folHlink="folHlink"/>
  <p:sldLayoutIdLst>
    <p:sldLayoutId id="2147500370" r:id="rId1"/>
    <p:sldLayoutId id="2147500371" r:id="rId2"/>
    <p:sldLayoutId id="2147500372" r:id="rId3"/>
    <p:sldLayoutId id="2147500373" r:id="rId4"/>
    <p:sldLayoutId id="2147500374" r:id="rId5"/>
    <p:sldLayoutId id="2147500375" r:id="rId6"/>
    <p:sldLayoutId id="2147500376" r:id="rId7"/>
    <p:sldLayoutId id="2147500377" r:id="rId8"/>
    <p:sldLayoutId id="2147500378" r:id="rId9"/>
    <p:sldLayoutId id="2147500379" r:id="rId10"/>
    <p:sldLayoutId id="2147500380" r:id="rId11"/>
    <p:sldLayoutId id="2147500381" r:id="rId12"/>
    <p:sldLayoutId id="2147500382" r:id="rId13"/>
    <p:sldLayoutId id="2147500383" r:id="rId14"/>
    <p:sldLayoutId id="2147500384" r:id="rId15"/>
    <p:sldLayoutId id="2147500385" r:id="rId16"/>
    <p:sldLayoutId id="2147500386" r:id="rId17"/>
    <p:sldLayoutId id="2147500387" r:id="rId18"/>
    <p:sldLayoutId id="2147500388" r:id="rId19"/>
    <p:sldLayoutId id="2147500390" r:id="rId20"/>
    <p:sldLayoutId id="2147500391" r:id="rId21"/>
    <p:sldLayoutId id="2147500392" r:id="rId22"/>
    <p:sldLayoutId id="2147500393" r:id="rId23"/>
    <p:sldLayoutId id="2147500394" r:id="rId24"/>
    <p:sldLayoutId id="2147500395" r:id="rId25"/>
    <p:sldLayoutId id="2147500396" r:id="rId26"/>
    <p:sldLayoutId id="2147500397" r:id="rId27"/>
    <p:sldLayoutId id="2147500398"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Marcador de título 1">
            <a:extLst>
              <a:ext uri="{FF2B5EF4-FFF2-40B4-BE49-F238E27FC236}">
                <a16:creationId xmlns:a16="http://schemas.microsoft.com/office/drawing/2014/main" id="{F16F0758-1995-B680-3FDB-F608BE728DA9}"/>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2051" name="Marcador de texto 2">
            <a:extLst>
              <a:ext uri="{FF2B5EF4-FFF2-40B4-BE49-F238E27FC236}">
                <a16:creationId xmlns:a16="http://schemas.microsoft.com/office/drawing/2014/main" id="{DE13B947-B703-891A-541A-4BCBF5047EC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2456418575"/>
      </p:ext>
    </p:extLst>
  </p:cSld>
  <p:clrMap bg1="lt1" tx1="dk1" bg2="lt2" tx2="dk2" accent1="accent1" accent2="accent2" accent3="accent3" accent4="accent4" accent5="accent5" accent6="accent6" hlink="hlink" folHlink="folHlink"/>
  <p:sldLayoutIdLst>
    <p:sldLayoutId id="2147500400" r:id="rId1"/>
    <p:sldLayoutId id="2147500401" r:id="rId2"/>
    <p:sldLayoutId id="2147500402" r:id="rId3"/>
    <p:sldLayoutId id="2147500403" r:id="rId4"/>
    <p:sldLayoutId id="2147500404" r:id="rId5"/>
    <p:sldLayoutId id="2147500405" r:id="rId6"/>
    <p:sldLayoutId id="2147500406" r:id="rId7"/>
    <p:sldLayoutId id="2147500407" r:id="rId8"/>
    <p:sldLayoutId id="2147500408" r:id="rId9"/>
    <p:sldLayoutId id="2147500409" r:id="rId10"/>
    <p:sldLayoutId id="2147500410" r:id="rId11"/>
    <p:sldLayoutId id="2147500411" r:id="rId12"/>
    <p:sldLayoutId id="2147500412" r:id="rId13"/>
    <p:sldLayoutId id="2147500413" r:id="rId14"/>
    <p:sldLayoutId id="2147500414" r:id="rId15"/>
    <p:sldLayoutId id="2147500415" r:id="rId16"/>
    <p:sldLayoutId id="2147500416" r:id="rId17"/>
    <p:sldLayoutId id="2147500417" r:id="rId18"/>
    <p:sldLayoutId id="2147500418" r:id="rId19"/>
    <p:sldLayoutId id="2147500419" r:id="rId20"/>
    <p:sldLayoutId id="2147500420" r:id="rId21"/>
    <p:sldLayoutId id="2147500421" r:id="rId22"/>
    <p:sldLayoutId id="2147500422" r:id="rId23"/>
    <p:sldLayoutId id="2147500423" r:id="rId24"/>
    <p:sldLayoutId id="2147500424" r:id="rId25"/>
    <p:sldLayoutId id="2147500425" r:id="rId26"/>
    <p:sldLayoutId id="2147500426" r:id="rId27"/>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866031044"/>
      </p:ext>
    </p:extLst>
  </p:cSld>
  <p:clrMap bg1="lt1" tx1="dk1" bg2="lt2" tx2="dk2" accent1="accent1" accent2="accent2" accent3="accent3" accent4="accent4" accent5="accent5" accent6="accent6" hlink="hlink" folHlink="folHlink"/>
  <p:sldLayoutIdLst>
    <p:sldLayoutId id="2147500429" r:id="rId1"/>
    <p:sldLayoutId id="2147500430" r:id="rId2"/>
    <p:sldLayoutId id="2147500431" r:id="rId3"/>
    <p:sldLayoutId id="2147500432" r:id="rId4"/>
    <p:sldLayoutId id="2147500433" r:id="rId5"/>
    <p:sldLayoutId id="2147500434" r:id="rId6"/>
    <p:sldLayoutId id="2147500435" r:id="rId7"/>
    <p:sldLayoutId id="2147500436" r:id="rId8"/>
    <p:sldLayoutId id="2147500437" r:id="rId9"/>
    <p:sldLayoutId id="2147500438" r:id="rId10"/>
    <p:sldLayoutId id="2147500439" r:id="rId11"/>
    <p:sldLayoutId id="2147500440" r:id="rId12"/>
    <p:sldLayoutId id="2147500441" r:id="rId13"/>
    <p:sldLayoutId id="2147500442" r:id="rId14"/>
    <p:sldLayoutId id="2147500443" r:id="rId15"/>
    <p:sldLayoutId id="2147500444" r:id="rId16"/>
    <p:sldLayoutId id="2147500445" r:id="rId17"/>
    <p:sldLayoutId id="2147500446" r:id="rId18"/>
    <p:sldLayoutId id="2147500447" r:id="rId19"/>
    <p:sldLayoutId id="2147500448" r:id="rId20"/>
    <p:sldLayoutId id="2147500449" r:id="rId21"/>
    <p:sldLayoutId id="2147500450" r:id="rId22"/>
    <p:sldLayoutId id="2147500451" r:id="rId23"/>
    <p:sldLayoutId id="2147500452" r:id="rId24"/>
    <p:sldLayoutId id="2147500453" r:id="rId25"/>
    <p:sldLayoutId id="2147500454" r:id="rId26"/>
    <p:sldLayoutId id="2147500455"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Marcador de título 1">
            <a:extLst>
              <a:ext uri="{FF2B5EF4-FFF2-40B4-BE49-F238E27FC236}">
                <a16:creationId xmlns:a16="http://schemas.microsoft.com/office/drawing/2014/main" id="{F16F0758-1995-B680-3FDB-F608BE728DA9}"/>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2051" name="Marcador de texto 2">
            <a:extLst>
              <a:ext uri="{FF2B5EF4-FFF2-40B4-BE49-F238E27FC236}">
                <a16:creationId xmlns:a16="http://schemas.microsoft.com/office/drawing/2014/main" id="{DE13B947-B703-891A-541A-4BCBF5047EC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2517906439"/>
      </p:ext>
    </p:extLst>
  </p:cSld>
  <p:clrMap bg1="lt1" tx1="dk1" bg2="lt2" tx2="dk2" accent1="accent1" accent2="accent2" accent3="accent3" accent4="accent4" accent5="accent5" accent6="accent6" hlink="hlink" folHlink="folHlink"/>
  <p:sldLayoutIdLst>
    <p:sldLayoutId id="2147498330" r:id="rId1"/>
    <p:sldLayoutId id="2147498331" r:id="rId2"/>
    <p:sldLayoutId id="2147498332" r:id="rId3"/>
    <p:sldLayoutId id="2147498333" r:id="rId4"/>
    <p:sldLayoutId id="2147498334" r:id="rId5"/>
    <p:sldLayoutId id="2147498335" r:id="rId6"/>
    <p:sldLayoutId id="2147498336" r:id="rId7"/>
    <p:sldLayoutId id="2147498337" r:id="rId8"/>
    <p:sldLayoutId id="2147498338" r:id="rId9"/>
    <p:sldLayoutId id="2147498339" r:id="rId10"/>
    <p:sldLayoutId id="2147498340" r:id="rId11"/>
    <p:sldLayoutId id="2147498341" r:id="rId12"/>
    <p:sldLayoutId id="2147498342" r:id="rId13"/>
    <p:sldLayoutId id="2147498343" r:id="rId14"/>
    <p:sldLayoutId id="2147498344" r:id="rId15"/>
    <p:sldLayoutId id="2147498345" r:id="rId16"/>
    <p:sldLayoutId id="2147498346" r:id="rId17"/>
    <p:sldLayoutId id="2147498347" r:id="rId18"/>
    <p:sldLayoutId id="2147498348" r:id="rId19"/>
    <p:sldLayoutId id="2147498349" r:id="rId20"/>
    <p:sldLayoutId id="2147498350" r:id="rId21"/>
    <p:sldLayoutId id="2147498351" r:id="rId22"/>
    <p:sldLayoutId id="2147498352" r:id="rId23"/>
    <p:sldLayoutId id="2147498353" r:id="rId24"/>
    <p:sldLayoutId id="2147498354" r:id="rId25"/>
    <p:sldLayoutId id="2147498355" r:id="rId26"/>
    <p:sldLayoutId id="2147498356" r:id="rId27"/>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Marcador de título 1">
            <a:extLst>
              <a:ext uri="{FF2B5EF4-FFF2-40B4-BE49-F238E27FC236}">
                <a16:creationId xmlns:a16="http://schemas.microsoft.com/office/drawing/2014/main" id="{E96828B3-4ED9-043B-AC0B-8AC9E161DE5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8195" name="Marcador de texto 2">
            <a:extLst>
              <a:ext uri="{FF2B5EF4-FFF2-40B4-BE49-F238E27FC236}">
                <a16:creationId xmlns:a16="http://schemas.microsoft.com/office/drawing/2014/main" id="{A2BD8501-E091-9168-DD6C-2307F1931EB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131743479"/>
      </p:ext>
    </p:extLst>
  </p:cSld>
  <p:clrMap bg1="lt1" tx1="dk1" bg2="lt2" tx2="dk2" accent1="accent1" accent2="accent2" accent3="accent3" accent4="accent4" accent5="accent5" accent6="accent6" hlink="hlink" folHlink="folHlink"/>
  <p:sldLayoutIdLst>
    <p:sldLayoutId id="2147499098" r:id="rId1"/>
    <p:sldLayoutId id="2147499099" r:id="rId2"/>
    <p:sldLayoutId id="2147499100" r:id="rId3"/>
    <p:sldLayoutId id="2147499101" r:id="rId4"/>
    <p:sldLayoutId id="2147499102" r:id="rId5"/>
    <p:sldLayoutId id="2147499103" r:id="rId6"/>
    <p:sldLayoutId id="2147499104" r:id="rId7"/>
    <p:sldLayoutId id="2147499105" r:id="rId8"/>
    <p:sldLayoutId id="2147499106" r:id="rId9"/>
    <p:sldLayoutId id="2147499107" r:id="rId10"/>
    <p:sldLayoutId id="2147499108" r:id="rId11"/>
    <p:sldLayoutId id="2147499109" r:id="rId12"/>
    <p:sldLayoutId id="2147499110" r:id="rId13"/>
    <p:sldLayoutId id="2147499111" r:id="rId14"/>
    <p:sldLayoutId id="2147499112" r:id="rId15"/>
    <p:sldLayoutId id="2147499113" r:id="rId16"/>
    <p:sldLayoutId id="2147499114" r:id="rId17"/>
    <p:sldLayoutId id="2147499115" r:id="rId18"/>
    <p:sldLayoutId id="2147499116" r:id="rId19"/>
    <p:sldLayoutId id="2147499117" r:id="rId20"/>
    <p:sldLayoutId id="2147499118" r:id="rId21"/>
    <p:sldLayoutId id="2147499119" r:id="rId22"/>
    <p:sldLayoutId id="2147499120" r:id="rId23"/>
    <p:sldLayoutId id="2147499121" r:id="rId24"/>
    <p:sldLayoutId id="2147499122" r:id="rId25"/>
    <p:sldLayoutId id="2147499123" r:id="rId26"/>
    <p:sldLayoutId id="2147499125" r:id="rId27"/>
    <p:sldLayoutId id="2147499126" r:id="rId28"/>
    <p:sldLayoutId id="2147499127" r:id="rId29"/>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4294121755"/>
      </p:ext>
    </p:extLst>
  </p:cSld>
  <p:clrMap bg1="lt1" tx1="dk1" bg2="lt2" tx2="dk2" accent1="accent1" accent2="accent2" accent3="accent3" accent4="accent4" accent5="accent5" accent6="accent6" hlink="hlink" folHlink="folHlink"/>
  <p:sldLayoutIdLst>
    <p:sldLayoutId id="2147499129" r:id="rId1"/>
    <p:sldLayoutId id="2147499130" r:id="rId2"/>
    <p:sldLayoutId id="2147499131" r:id="rId3"/>
    <p:sldLayoutId id="2147499132" r:id="rId4"/>
    <p:sldLayoutId id="2147499133" r:id="rId5"/>
    <p:sldLayoutId id="2147499134" r:id="rId6"/>
    <p:sldLayoutId id="2147499135" r:id="rId7"/>
    <p:sldLayoutId id="2147499136" r:id="rId8"/>
    <p:sldLayoutId id="2147499137" r:id="rId9"/>
    <p:sldLayoutId id="2147499138" r:id="rId10"/>
    <p:sldLayoutId id="2147499139" r:id="rId11"/>
    <p:sldLayoutId id="2147499140" r:id="rId12"/>
    <p:sldLayoutId id="2147499141" r:id="rId13"/>
    <p:sldLayoutId id="2147499142" r:id="rId14"/>
    <p:sldLayoutId id="2147499143" r:id="rId15"/>
    <p:sldLayoutId id="2147499144" r:id="rId16"/>
    <p:sldLayoutId id="2147499145" r:id="rId17"/>
    <p:sldLayoutId id="2147499146" r:id="rId18"/>
    <p:sldLayoutId id="2147499147" r:id="rId19"/>
    <p:sldLayoutId id="2147499148" r:id="rId20"/>
    <p:sldLayoutId id="2147499149" r:id="rId21"/>
    <p:sldLayoutId id="2147499150" r:id="rId22"/>
    <p:sldLayoutId id="2147499151" r:id="rId23"/>
    <p:sldLayoutId id="2147499152" r:id="rId24"/>
    <p:sldLayoutId id="2147499153" r:id="rId25"/>
    <p:sldLayoutId id="2147499154" r:id="rId26"/>
    <p:sldLayoutId id="2147499155" r:id="rId27"/>
    <p:sldLayoutId id="2147499156" r:id="rId28"/>
    <p:sldLayoutId id="2147499157" r:id="rId29"/>
    <p:sldLayoutId id="2147499158" r:id="rId30"/>
    <p:sldLayoutId id="2147499159" r:id="rId31"/>
    <p:sldLayoutId id="2147499160" r:id="rId32"/>
    <p:sldLayoutId id="2147499161" r:id="rId33"/>
    <p:sldLayoutId id="2147499162" r:id="rId34"/>
    <p:sldLayoutId id="2147499163" r:id="rId35"/>
    <p:sldLayoutId id="2147499164" r:id="rId36"/>
    <p:sldLayoutId id="2147499165" r:id="rId37"/>
    <p:sldLayoutId id="2147499166"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394931989"/>
      </p:ext>
    </p:extLst>
  </p:cSld>
  <p:clrMap bg1="lt1" tx1="dk1" bg2="lt2" tx2="dk2" accent1="accent1" accent2="accent2" accent3="accent3" accent4="accent4" accent5="accent5" accent6="accent6" hlink="hlink" folHlink="folHlink"/>
  <p:sldLayoutIdLst>
    <p:sldLayoutId id="2147499168" r:id="rId1"/>
    <p:sldLayoutId id="2147499169" r:id="rId2"/>
    <p:sldLayoutId id="2147499170" r:id="rId3"/>
    <p:sldLayoutId id="2147499171" r:id="rId4"/>
    <p:sldLayoutId id="2147499172" r:id="rId5"/>
    <p:sldLayoutId id="2147499173" r:id="rId6"/>
    <p:sldLayoutId id="2147499174" r:id="rId7"/>
    <p:sldLayoutId id="2147499175" r:id="rId8"/>
    <p:sldLayoutId id="2147499176" r:id="rId9"/>
    <p:sldLayoutId id="2147499177" r:id="rId10"/>
    <p:sldLayoutId id="2147499178" r:id="rId11"/>
    <p:sldLayoutId id="2147499179" r:id="rId12"/>
    <p:sldLayoutId id="2147499180" r:id="rId13"/>
    <p:sldLayoutId id="2147499181" r:id="rId14"/>
    <p:sldLayoutId id="2147499182" r:id="rId15"/>
    <p:sldLayoutId id="2147499183" r:id="rId16"/>
    <p:sldLayoutId id="2147499184" r:id="rId17"/>
    <p:sldLayoutId id="2147499185" r:id="rId18"/>
    <p:sldLayoutId id="2147499186" r:id="rId19"/>
    <p:sldLayoutId id="2147499187" r:id="rId20"/>
    <p:sldLayoutId id="2147499188" r:id="rId21"/>
    <p:sldLayoutId id="2147499189" r:id="rId22"/>
    <p:sldLayoutId id="2147499190" r:id="rId23"/>
    <p:sldLayoutId id="2147499191" r:id="rId24"/>
    <p:sldLayoutId id="2147499192" r:id="rId25"/>
    <p:sldLayoutId id="2147499193" r:id="rId26"/>
    <p:sldLayoutId id="2147499194"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188447694"/>
      </p:ext>
    </p:extLst>
  </p:cSld>
  <p:clrMap bg1="lt1" tx1="dk1" bg2="lt2" tx2="dk2" accent1="accent1" accent2="accent2" accent3="accent3" accent4="accent4" accent5="accent5" accent6="accent6" hlink="hlink" folHlink="folHlink"/>
  <p:sldLayoutIdLst>
    <p:sldLayoutId id="2147499197" r:id="rId1"/>
    <p:sldLayoutId id="2147499198" r:id="rId2"/>
    <p:sldLayoutId id="2147499199" r:id="rId3"/>
    <p:sldLayoutId id="2147499200" r:id="rId4"/>
    <p:sldLayoutId id="2147499201" r:id="rId5"/>
    <p:sldLayoutId id="2147499202" r:id="rId6"/>
    <p:sldLayoutId id="2147499203" r:id="rId7"/>
    <p:sldLayoutId id="2147499204" r:id="rId8"/>
    <p:sldLayoutId id="2147499205" r:id="rId9"/>
    <p:sldLayoutId id="2147499206" r:id="rId10"/>
    <p:sldLayoutId id="2147499207" r:id="rId11"/>
    <p:sldLayoutId id="2147499208" r:id="rId12"/>
    <p:sldLayoutId id="2147499209" r:id="rId13"/>
    <p:sldLayoutId id="2147499210" r:id="rId14"/>
    <p:sldLayoutId id="2147499211" r:id="rId15"/>
    <p:sldLayoutId id="2147499212" r:id="rId16"/>
    <p:sldLayoutId id="2147499213" r:id="rId17"/>
    <p:sldLayoutId id="2147499214" r:id="rId18"/>
    <p:sldLayoutId id="2147499215" r:id="rId19"/>
    <p:sldLayoutId id="2147499217" r:id="rId20"/>
    <p:sldLayoutId id="2147499218" r:id="rId21"/>
    <p:sldLayoutId id="2147499219" r:id="rId22"/>
    <p:sldLayoutId id="2147499220" r:id="rId23"/>
    <p:sldLayoutId id="2147499221" r:id="rId24"/>
    <p:sldLayoutId id="2147499222" r:id="rId25"/>
    <p:sldLayoutId id="2147499223" r:id="rId26"/>
    <p:sldLayoutId id="2147499224" r:id="rId27"/>
    <p:sldLayoutId id="2147499225"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Marcador de título 1">
            <a:extLst>
              <a:ext uri="{FF2B5EF4-FFF2-40B4-BE49-F238E27FC236}">
                <a16:creationId xmlns:a16="http://schemas.microsoft.com/office/drawing/2014/main" id="{F16F0758-1995-B680-3FDB-F608BE728DA9}"/>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2051" name="Marcador de texto 2">
            <a:extLst>
              <a:ext uri="{FF2B5EF4-FFF2-40B4-BE49-F238E27FC236}">
                <a16:creationId xmlns:a16="http://schemas.microsoft.com/office/drawing/2014/main" id="{DE13B947-B703-891A-541A-4BCBF5047EC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1926295793"/>
      </p:ext>
    </p:extLst>
  </p:cSld>
  <p:clrMap bg1="lt1" tx1="dk1" bg2="lt2" tx2="dk2" accent1="accent1" accent2="accent2" accent3="accent3" accent4="accent4" accent5="accent5" accent6="accent6" hlink="hlink" folHlink="folHlink"/>
  <p:sldLayoutIdLst>
    <p:sldLayoutId id="2147500231" r:id="rId1"/>
    <p:sldLayoutId id="2147500232" r:id="rId2"/>
    <p:sldLayoutId id="2147500233" r:id="rId3"/>
    <p:sldLayoutId id="2147500234" r:id="rId4"/>
    <p:sldLayoutId id="2147500235" r:id="rId5"/>
    <p:sldLayoutId id="2147500236" r:id="rId6"/>
    <p:sldLayoutId id="2147500237" r:id="rId7"/>
    <p:sldLayoutId id="2147500238" r:id="rId8"/>
    <p:sldLayoutId id="2147500239" r:id="rId9"/>
    <p:sldLayoutId id="2147500240" r:id="rId10"/>
    <p:sldLayoutId id="2147500241" r:id="rId11"/>
    <p:sldLayoutId id="2147500242" r:id="rId12"/>
    <p:sldLayoutId id="2147500243" r:id="rId13"/>
    <p:sldLayoutId id="2147500244" r:id="rId14"/>
    <p:sldLayoutId id="2147500245" r:id="rId15"/>
    <p:sldLayoutId id="2147500246" r:id="rId16"/>
    <p:sldLayoutId id="2147500247" r:id="rId17"/>
    <p:sldLayoutId id="2147500248" r:id="rId18"/>
    <p:sldLayoutId id="2147500249" r:id="rId19"/>
    <p:sldLayoutId id="2147500250" r:id="rId20"/>
    <p:sldLayoutId id="2147500251" r:id="rId21"/>
    <p:sldLayoutId id="2147500252" r:id="rId22"/>
    <p:sldLayoutId id="2147500253" r:id="rId23"/>
    <p:sldLayoutId id="2147500254" r:id="rId24"/>
    <p:sldLayoutId id="2147500255" r:id="rId25"/>
    <p:sldLayoutId id="2147500256" r:id="rId26"/>
    <p:sldLayoutId id="2147500257" r:id="rId27"/>
    <p:sldLayoutId id="2147500259" r:id="rId28"/>
    <p:sldLayoutId id="2147500260" r:id="rId29"/>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Marcador de título 1">
            <a:extLst>
              <a:ext uri="{FF2B5EF4-FFF2-40B4-BE49-F238E27FC236}">
                <a16:creationId xmlns:a16="http://schemas.microsoft.com/office/drawing/2014/main" id="{E96828B3-4ED9-043B-AC0B-8AC9E161DE5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8195" name="Marcador de texto 2">
            <a:extLst>
              <a:ext uri="{FF2B5EF4-FFF2-40B4-BE49-F238E27FC236}">
                <a16:creationId xmlns:a16="http://schemas.microsoft.com/office/drawing/2014/main" id="{A2BD8501-E091-9168-DD6C-2307F1931EB2}"/>
              </a:ext>
            </a:extLst>
          </p:cNvPr>
          <p:cNvSpPr>
            <a:spLocks noGrp="1" noChangeArrowheads="1"/>
          </p:cNvSpPr>
          <p:nvPr>
            <p:ph type="body" idx="1"/>
          </p:nvPr>
        </p:nvSpPr>
        <p:spPr bwMode="auto">
          <a:xfrm>
            <a:off x="838200" y="1825625"/>
            <a:ext cx="10515600" cy="4351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3792449124"/>
      </p:ext>
    </p:extLst>
  </p:cSld>
  <p:clrMap bg1="lt1" tx1="dk1" bg2="lt2" tx2="dk2" accent1="accent1" accent2="accent2" accent3="accent3" accent4="accent4" accent5="accent5" accent6="accent6" hlink="hlink" folHlink="folHlink"/>
  <p:sldLayoutIdLst>
    <p:sldLayoutId id="2147500293" r:id="rId1"/>
    <p:sldLayoutId id="2147500294" r:id="rId2"/>
    <p:sldLayoutId id="2147500295" r:id="rId3"/>
    <p:sldLayoutId id="2147500296" r:id="rId4"/>
    <p:sldLayoutId id="2147500297" r:id="rId5"/>
    <p:sldLayoutId id="2147500298" r:id="rId6"/>
    <p:sldLayoutId id="2147500299" r:id="rId7"/>
    <p:sldLayoutId id="2147500300" r:id="rId8"/>
    <p:sldLayoutId id="2147500301" r:id="rId9"/>
    <p:sldLayoutId id="2147500302" r:id="rId10"/>
    <p:sldLayoutId id="2147500303" r:id="rId11"/>
    <p:sldLayoutId id="2147500304" r:id="rId12"/>
    <p:sldLayoutId id="2147500305" r:id="rId13"/>
    <p:sldLayoutId id="2147500306" r:id="rId14"/>
    <p:sldLayoutId id="2147500307" r:id="rId15"/>
    <p:sldLayoutId id="2147500308" r:id="rId16"/>
    <p:sldLayoutId id="2147500309" r:id="rId17"/>
    <p:sldLayoutId id="2147500310" r:id="rId18"/>
    <p:sldLayoutId id="2147500311" r:id="rId19"/>
    <p:sldLayoutId id="2147500312" r:id="rId20"/>
    <p:sldLayoutId id="2147500313" r:id="rId21"/>
    <p:sldLayoutId id="2147500314" r:id="rId22"/>
    <p:sldLayoutId id="2147500315" r:id="rId23"/>
    <p:sldLayoutId id="2147500316" r:id="rId24"/>
    <p:sldLayoutId id="2147500317" r:id="rId25"/>
    <p:sldLayoutId id="2147500318" r:id="rId26"/>
    <p:sldLayoutId id="2147500319" r:id="rId27"/>
    <p:sldLayoutId id="2147500320" r:id="rId28"/>
    <p:sldLayoutId id="2147500321" r:id="rId29"/>
    <p:sldLayoutId id="2147500322" r:id="rId30"/>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2566319500"/>
      </p:ext>
    </p:extLst>
  </p:cSld>
  <p:clrMap bg1="lt1" tx1="dk1" bg2="lt2" tx2="dk2" accent1="accent1" accent2="accent2" accent3="accent3" accent4="accent4" accent5="accent5" accent6="accent6" hlink="hlink" folHlink="folHlink"/>
  <p:sldLayoutIdLst>
    <p:sldLayoutId id="2147500341" r:id="rId1"/>
    <p:sldLayoutId id="2147500342" r:id="rId2"/>
    <p:sldLayoutId id="2147500343" r:id="rId3"/>
    <p:sldLayoutId id="2147500344" r:id="rId4"/>
    <p:sldLayoutId id="2147500345" r:id="rId5"/>
    <p:sldLayoutId id="2147500346" r:id="rId6"/>
    <p:sldLayoutId id="2147500347" r:id="rId7"/>
    <p:sldLayoutId id="2147500348" r:id="rId8"/>
    <p:sldLayoutId id="2147500349" r:id="rId9"/>
    <p:sldLayoutId id="2147500350" r:id="rId10"/>
    <p:sldLayoutId id="2147500351" r:id="rId11"/>
    <p:sldLayoutId id="2147500352" r:id="rId12"/>
    <p:sldLayoutId id="2147500353" r:id="rId13"/>
    <p:sldLayoutId id="2147500354" r:id="rId14"/>
    <p:sldLayoutId id="2147500355" r:id="rId15"/>
    <p:sldLayoutId id="2147500356" r:id="rId16"/>
    <p:sldLayoutId id="2147500357" r:id="rId17"/>
    <p:sldLayoutId id="2147500358" r:id="rId18"/>
    <p:sldLayoutId id="2147500359" r:id="rId19"/>
    <p:sldLayoutId id="2147500360" r:id="rId20"/>
    <p:sldLayoutId id="2147500361" r:id="rId21"/>
    <p:sldLayoutId id="2147500362" r:id="rId22"/>
    <p:sldLayoutId id="2147500363" r:id="rId23"/>
    <p:sldLayoutId id="2147500364" r:id="rId24"/>
    <p:sldLayoutId id="2147500365" r:id="rId25"/>
    <p:sldLayoutId id="2147500366" r:id="rId26"/>
    <p:sldLayoutId id="2147500367"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62.jpeg"/><Relationship Id="rId7"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5.png"/><Relationship Id="rId11" Type="http://schemas.openxmlformats.org/officeDocument/2006/relationships/slide" Target="slide14.xml"/><Relationship Id="rId5" Type="http://schemas.openxmlformats.org/officeDocument/2006/relationships/image" Target="../media/image64.png"/><Relationship Id="rId10" Type="http://schemas.openxmlformats.org/officeDocument/2006/relationships/slide" Target="slide11.xml"/><Relationship Id="rId4" Type="http://schemas.openxmlformats.org/officeDocument/2006/relationships/image" Target="../media/image63.png"/><Relationship Id="rId9" Type="http://schemas.openxmlformats.org/officeDocument/2006/relationships/slide" Target="slide4.xml"/></Relationships>
</file>

<file path=ppt/slides/_rels/slide10.xml.rels><?xml version="1.0" encoding="UTF-8" standalone="yes"?>
<Relationships xmlns="http://schemas.openxmlformats.org/package/2006/relationships"><Relationship Id="rId8" Type="http://schemas.openxmlformats.org/officeDocument/2006/relationships/hyperlink" Target="../../../../04.%20Administrativo/02.%20Contratistas/11.%20ALEXANDER_MARTINEZ/Heladas_contador_municipios.xlsx" TargetMode="External"/><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notesSlide" Target="../notesSlides/notesSlide9.xml"/><Relationship Id="rId1" Type="http://schemas.openxmlformats.org/officeDocument/2006/relationships/slideLayout" Target="../slideLayouts/slideLayout31.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1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87.png"/><Relationship Id="rId5" Type="http://schemas.openxmlformats.org/officeDocument/2006/relationships/image" Target="file:///O:\Mi%20unidad\OSPA\02.%20Datos%20Diarios\Mapas\GLM\glm_noaa_6h_12.jpg" TargetMode="External"/><Relationship Id="rId4" Type="http://schemas.openxmlformats.org/officeDocument/2006/relationships/image" Target="../media/image86.jpeg"/></Relationships>
</file>

<file path=ppt/slides/_rels/slide1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89.png"/></Relationships>
</file>

<file path=ppt/slides/_rels/slide13.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91.png"/></Relationships>
</file>

<file path=ppt/slides/_rels/slide1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93.emf"/></Relationships>
</file>

<file path=ppt/slides/_rels/slide1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95.emf"/></Relationships>
</file>

<file path=ppt/slides/_rels/slide16.xml.rels><?xml version="1.0" encoding="UTF-8" standalone="yes"?>
<Relationships xmlns="http://schemas.openxmlformats.org/package/2006/relationships"><Relationship Id="rId3" Type="http://schemas.openxmlformats.org/officeDocument/2006/relationships/image" Target="../media/image96.jpeg"/><Relationship Id="rId7" Type="http://schemas.openxmlformats.org/officeDocument/2006/relationships/image" Target="../media/image99.png"/><Relationship Id="rId2" Type="http://schemas.openxmlformats.org/officeDocument/2006/relationships/notesSlide" Target="../notesSlides/notesSlide15.xml"/><Relationship Id="rId1" Type="http://schemas.openxmlformats.org/officeDocument/2006/relationships/slideLayout" Target="../slideLayouts/slideLayout36.xml"/><Relationship Id="rId6" Type="http://schemas.openxmlformats.org/officeDocument/2006/relationships/image" Target="file:///O:\Mi%20unidad\OSPA\01.%20Tematicas\02.%20Hidrologia\01.%20Productos\01.Mapas_Alertas_Hidrologicas\temporales\jpg\Puntos_RTVC.jpg" TargetMode="External"/><Relationship Id="rId5" Type="http://schemas.openxmlformats.org/officeDocument/2006/relationships/image" Target="../media/image98.jpeg"/><Relationship Id="rId4" Type="http://schemas.openxmlformats.org/officeDocument/2006/relationships/image" Target="../media/image97.png"/></Relationships>
</file>

<file path=ppt/slides/_rels/slide17.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image" Target="../media/image100.png"/><Relationship Id="rId1" Type="http://schemas.openxmlformats.org/officeDocument/2006/relationships/slideLayout" Target="../slideLayouts/slideLayout37.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18.xml.rels><?xml version="1.0" encoding="UTF-8" standalone="yes"?>
<Relationships xmlns="http://schemas.openxmlformats.org/package/2006/relationships"><Relationship Id="rId8" Type="http://schemas.openxmlformats.org/officeDocument/2006/relationships/image" Target="file:///O:\Mi%20unidad\OSPA\01.%20Tematicas\02.%20Hidrologia\01.%20Productos\01.Mapas_Alertas_Hidrologicas\salidas\Alerta_Suma.png" TargetMode="External"/><Relationship Id="rId13" Type="http://schemas.openxmlformats.org/officeDocument/2006/relationships/image" Target="../media/image112.png"/><Relationship Id="rId18" Type="http://schemas.openxmlformats.org/officeDocument/2006/relationships/hyperlink" Target="https://fews.ideam.gov.co/visorfews/nacional/estacion" TargetMode="External"/><Relationship Id="rId3" Type="http://schemas.openxmlformats.org/officeDocument/2006/relationships/image" Target="../media/image107.png"/><Relationship Id="rId7" Type="http://schemas.openxmlformats.org/officeDocument/2006/relationships/image" Target="../media/image109.png"/><Relationship Id="rId12" Type="http://schemas.openxmlformats.org/officeDocument/2006/relationships/image" Target="file:///O:\Mi%20unidad\OSPA\01.%20Tematicas\02.%20Hidrologia\01.%20Productos\01.Mapas_Alertas_Hidrologicas\salidas\Alerta_Niveles_Bajos.png" TargetMode="External"/><Relationship Id="rId17" Type="http://schemas.openxmlformats.org/officeDocument/2006/relationships/image" Target="../media/image114.png"/><Relationship Id="rId2" Type="http://schemas.openxmlformats.org/officeDocument/2006/relationships/notesSlide" Target="../notesSlides/notesSlide16.xml"/><Relationship Id="rId16" Type="http://schemas.openxmlformats.org/officeDocument/2006/relationships/image" Target="file:///O:\Mi%20unidad\OSPA\01.%20Tematicas\02.%20Hidrologia\01.%20Productos\01.Mapas_Alertas_Hidrologicas\salidas\Alerta_Naranja.png" TargetMode="External"/><Relationship Id="rId1" Type="http://schemas.openxmlformats.org/officeDocument/2006/relationships/slideLayout" Target="../slideLayouts/slideLayout38.xml"/><Relationship Id="rId6" Type="http://schemas.openxmlformats.org/officeDocument/2006/relationships/image" Target="file:///O:\Mi%20unidad\OSPA\01.%20Tematicas\02.%20Hidrologia\01.%20Productos\01.Mapas_Alertas_Hidrologicas\temporales\jpg\Puntos_RTVC.jpg" TargetMode="External"/><Relationship Id="rId11" Type="http://schemas.openxmlformats.org/officeDocument/2006/relationships/image" Target="../media/image111.png"/><Relationship Id="rId5" Type="http://schemas.openxmlformats.org/officeDocument/2006/relationships/image" Target="../media/image108.jpeg"/><Relationship Id="rId15" Type="http://schemas.openxmlformats.org/officeDocument/2006/relationships/image" Target="../media/image113.png"/><Relationship Id="rId10" Type="http://schemas.openxmlformats.org/officeDocument/2006/relationships/image" Target="file:///O:\Mi%20unidad\OSPA\01.%20Tematicas\02.%20Hidrologia\01.%20Productos\01.Mapas_Alertas_Hidrologicas\salidas\Alerta_Roja.png" TargetMode="External"/><Relationship Id="rId19" Type="http://schemas.openxmlformats.org/officeDocument/2006/relationships/image" Target="../media/image36.png"/><Relationship Id="rId4" Type="http://schemas.openxmlformats.org/officeDocument/2006/relationships/image" Target="file:///O:\Mi%20unidad\OSPA\01.%20Tematicas\02.%20Hidrologia\01.%20Productos\01.Mapas_Alertas_Hidrologicas\salidas\Alerta_Puntual.png" TargetMode="External"/><Relationship Id="rId9" Type="http://schemas.openxmlformats.org/officeDocument/2006/relationships/image" Target="../media/image110.png"/><Relationship Id="rId14" Type="http://schemas.openxmlformats.org/officeDocument/2006/relationships/image" Target="file:///O:\Mi%20unidad\OSPA\01.%20Tematicas\02.%20Hidrologia\01.%20Productos\01.Mapas_Alertas_Hidrologicas\salidas\Alerta_Amarilla.png"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22.png"/><Relationship Id="rId3" Type="http://schemas.openxmlformats.org/officeDocument/2006/relationships/image" Target="../media/image108.jpeg"/><Relationship Id="rId7" Type="http://schemas.openxmlformats.org/officeDocument/2006/relationships/image" Target="../media/image83.png"/><Relationship Id="rId12" Type="http://schemas.openxmlformats.org/officeDocument/2006/relationships/image" Target="../media/image121.png"/><Relationship Id="rId2" Type="http://schemas.openxmlformats.org/officeDocument/2006/relationships/notesSlide" Target="../notesSlides/notesSlide17.xml"/><Relationship Id="rId1" Type="http://schemas.openxmlformats.org/officeDocument/2006/relationships/slideLayout" Target="../slideLayouts/slideLayout38.xml"/><Relationship Id="rId6" Type="http://schemas.openxmlformats.org/officeDocument/2006/relationships/image" Target="../media/image116.png"/><Relationship Id="rId11" Type="http://schemas.openxmlformats.org/officeDocument/2006/relationships/image" Target="../media/image120.png"/><Relationship Id="rId5" Type="http://schemas.openxmlformats.org/officeDocument/2006/relationships/image" Target="../media/image115.png"/><Relationship Id="rId15" Type="http://schemas.openxmlformats.org/officeDocument/2006/relationships/image" Target="../media/image105.png"/><Relationship Id="rId10" Type="http://schemas.openxmlformats.org/officeDocument/2006/relationships/image" Target="../media/image119.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118.png"/><Relationship Id="rId14" Type="http://schemas.openxmlformats.org/officeDocument/2006/relationships/image" Target="../media/image123.png"/></Relationships>
</file>

<file path=ppt/slides/_rels/slide2.xml.rels><?xml version="1.0" encoding="UTF-8" standalone="yes"?>
<Relationships xmlns="http://schemas.openxmlformats.org/package/2006/relationships"><Relationship Id="rId8" Type="http://schemas.openxmlformats.org/officeDocument/2006/relationships/image" Target="file:///O:\Mi%20unidad\OSPA\02.%20Datos%20Diarios\Mapas\Mapa%201_3Dias%20y%20Smart\octubre%20-%209%20-%2010%20-%2011.jpg" TargetMode="External"/><Relationship Id="rId3" Type="http://schemas.openxmlformats.org/officeDocument/2006/relationships/image" Target="../media/image66.png"/><Relationship Id="rId7" Type="http://schemas.openxmlformats.org/officeDocument/2006/relationships/image" Target="../media/image69.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file:///O:\Mi%20unidad\OSPA\02.%20Datos%20Diarios\Mapas\Mapa%201_3Dias%20y%20Smart\noviembre11.jpg" TargetMode="External"/><Relationship Id="rId5" Type="http://schemas.openxmlformats.org/officeDocument/2006/relationships/image" Target="../media/image68.jpeg"/><Relationship Id="rId4" Type="http://schemas.openxmlformats.org/officeDocument/2006/relationships/image" Target="../media/image67.png"/></Relationships>
</file>

<file path=ppt/slides/_rels/slide20.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22.png"/><Relationship Id="rId3" Type="http://schemas.openxmlformats.org/officeDocument/2006/relationships/image" Target="../media/image108.jpeg"/><Relationship Id="rId7" Type="http://schemas.openxmlformats.org/officeDocument/2006/relationships/image" Target="../media/image83.png"/><Relationship Id="rId12" Type="http://schemas.openxmlformats.org/officeDocument/2006/relationships/image" Target="../media/image121.png"/><Relationship Id="rId2" Type="http://schemas.openxmlformats.org/officeDocument/2006/relationships/notesSlide" Target="../notesSlides/notesSlide18.xml"/><Relationship Id="rId1" Type="http://schemas.openxmlformats.org/officeDocument/2006/relationships/slideLayout" Target="../slideLayouts/slideLayout38.xml"/><Relationship Id="rId6" Type="http://schemas.openxmlformats.org/officeDocument/2006/relationships/image" Target="../media/image116.png"/><Relationship Id="rId11" Type="http://schemas.openxmlformats.org/officeDocument/2006/relationships/image" Target="../media/image120.png"/><Relationship Id="rId5" Type="http://schemas.openxmlformats.org/officeDocument/2006/relationships/image" Target="../media/image115.png"/><Relationship Id="rId15" Type="http://schemas.openxmlformats.org/officeDocument/2006/relationships/image" Target="../media/image105.png"/><Relationship Id="rId10" Type="http://schemas.openxmlformats.org/officeDocument/2006/relationships/image" Target="../media/image119.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118.png"/><Relationship Id="rId14" Type="http://schemas.openxmlformats.org/officeDocument/2006/relationships/image" Target="../media/image123.png"/></Relationships>
</file>

<file path=ppt/slides/_rels/slide21.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22.png"/><Relationship Id="rId3" Type="http://schemas.openxmlformats.org/officeDocument/2006/relationships/image" Target="../media/image108.jpeg"/><Relationship Id="rId7" Type="http://schemas.openxmlformats.org/officeDocument/2006/relationships/image" Target="../media/image83.png"/><Relationship Id="rId12" Type="http://schemas.openxmlformats.org/officeDocument/2006/relationships/image" Target="../media/image121.png"/><Relationship Id="rId2" Type="http://schemas.openxmlformats.org/officeDocument/2006/relationships/notesSlide" Target="../notesSlides/notesSlide19.xml"/><Relationship Id="rId1" Type="http://schemas.openxmlformats.org/officeDocument/2006/relationships/slideLayout" Target="../slideLayouts/slideLayout38.xml"/><Relationship Id="rId6" Type="http://schemas.openxmlformats.org/officeDocument/2006/relationships/image" Target="../media/image116.png"/><Relationship Id="rId11" Type="http://schemas.openxmlformats.org/officeDocument/2006/relationships/image" Target="../media/image120.png"/><Relationship Id="rId5" Type="http://schemas.openxmlformats.org/officeDocument/2006/relationships/image" Target="../media/image115.png"/><Relationship Id="rId10" Type="http://schemas.openxmlformats.org/officeDocument/2006/relationships/image" Target="../media/image119.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118.png"/><Relationship Id="rId14" Type="http://schemas.openxmlformats.org/officeDocument/2006/relationships/image" Target="../media/image123.png"/></Relationships>
</file>

<file path=ppt/slides/_rels/slide22.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22.png"/><Relationship Id="rId3" Type="http://schemas.openxmlformats.org/officeDocument/2006/relationships/image" Target="../media/image108.jpeg"/><Relationship Id="rId7" Type="http://schemas.openxmlformats.org/officeDocument/2006/relationships/image" Target="../media/image83.png"/><Relationship Id="rId12" Type="http://schemas.openxmlformats.org/officeDocument/2006/relationships/image" Target="../media/image121.png"/><Relationship Id="rId2" Type="http://schemas.openxmlformats.org/officeDocument/2006/relationships/notesSlide" Target="../notesSlides/notesSlide20.xml"/><Relationship Id="rId1" Type="http://schemas.openxmlformats.org/officeDocument/2006/relationships/slideLayout" Target="../slideLayouts/slideLayout38.xml"/><Relationship Id="rId6" Type="http://schemas.openxmlformats.org/officeDocument/2006/relationships/image" Target="../media/image116.png"/><Relationship Id="rId11" Type="http://schemas.openxmlformats.org/officeDocument/2006/relationships/image" Target="../media/image120.png"/><Relationship Id="rId5" Type="http://schemas.openxmlformats.org/officeDocument/2006/relationships/image" Target="../media/image115.png"/><Relationship Id="rId10" Type="http://schemas.openxmlformats.org/officeDocument/2006/relationships/image" Target="../media/image119.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118.png"/><Relationship Id="rId14" Type="http://schemas.openxmlformats.org/officeDocument/2006/relationships/image" Target="../media/image123.png"/></Relationships>
</file>

<file path=ppt/slides/_rels/slide23.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22.png"/><Relationship Id="rId3" Type="http://schemas.openxmlformats.org/officeDocument/2006/relationships/image" Target="../media/image108.jpeg"/><Relationship Id="rId7" Type="http://schemas.openxmlformats.org/officeDocument/2006/relationships/image" Target="../media/image83.png"/><Relationship Id="rId12" Type="http://schemas.openxmlformats.org/officeDocument/2006/relationships/image" Target="../media/image121.png"/><Relationship Id="rId2" Type="http://schemas.openxmlformats.org/officeDocument/2006/relationships/notesSlide" Target="../notesSlides/notesSlide21.xml"/><Relationship Id="rId1" Type="http://schemas.openxmlformats.org/officeDocument/2006/relationships/slideLayout" Target="../slideLayouts/slideLayout38.xml"/><Relationship Id="rId6" Type="http://schemas.openxmlformats.org/officeDocument/2006/relationships/image" Target="../media/image116.png"/><Relationship Id="rId11" Type="http://schemas.openxmlformats.org/officeDocument/2006/relationships/image" Target="../media/image120.png"/><Relationship Id="rId5" Type="http://schemas.openxmlformats.org/officeDocument/2006/relationships/image" Target="../media/image115.png"/><Relationship Id="rId10" Type="http://schemas.openxmlformats.org/officeDocument/2006/relationships/image" Target="../media/image119.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118.png"/><Relationship Id="rId14" Type="http://schemas.openxmlformats.org/officeDocument/2006/relationships/image" Target="../media/image123.png"/></Relationships>
</file>

<file path=ppt/slides/_rels/slide24.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22.png"/><Relationship Id="rId3" Type="http://schemas.openxmlformats.org/officeDocument/2006/relationships/image" Target="../media/image108.jpeg"/><Relationship Id="rId7" Type="http://schemas.openxmlformats.org/officeDocument/2006/relationships/image" Target="../media/image83.png"/><Relationship Id="rId12" Type="http://schemas.openxmlformats.org/officeDocument/2006/relationships/image" Target="../media/image121.png"/><Relationship Id="rId2" Type="http://schemas.openxmlformats.org/officeDocument/2006/relationships/notesSlide" Target="../notesSlides/notesSlide22.xml"/><Relationship Id="rId1" Type="http://schemas.openxmlformats.org/officeDocument/2006/relationships/slideLayout" Target="../slideLayouts/slideLayout38.xml"/><Relationship Id="rId6" Type="http://schemas.openxmlformats.org/officeDocument/2006/relationships/image" Target="../media/image116.png"/><Relationship Id="rId11" Type="http://schemas.openxmlformats.org/officeDocument/2006/relationships/image" Target="../media/image120.png"/><Relationship Id="rId5" Type="http://schemas.openxmlformats.org/officeDocument/2006/relationships/image" Target="../media/image115.png"/><Relationship Id="rId10" Type="http://schemas.openxmlformats.org/officeDocument/2006/relationships/image" Target="../media/image119.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118.png"/><Relationship Id="rId14" Type="http://schemas.openxmlformats.org/officeDocument/2006/relationships/image" Target="../media/image123.png"/></Relationships>
</file>

<file path=ppt/slides/_rels/slide25.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16.png"/><Relationship Id="rId3" Type="http://schemas.openxmlformats.org/officeDocument/2006/relationships/image" Target="../media/image125.jpeg"/><Relationship Id="rId7" Type="http://schemas.openxmlformats.org/officeDocument/2006/relationships/image" Target="../media/image105.png"/><Relationship Id="rId12" Type="http://schemas.openxmlformats.org/officeDocument/2006/relationships/image" Target="../media/image115.png"/><Relationship Id="rId17" Type="http://schemas.openxmlformats.org/officeDocument/2006/relationships/image" Target="../media/image128.png"/><Relationship Id="rId2" Type="http://schemas.openxmlformats.org/officeDocument/2006/relationships/image" Target="../media/image124.png"/><Relationship Id="rId16" Type="http://schemas.microsoft.com/office/2007/relationships/hdphoto" Target="../media/hdphoto10.wdp"/><Relationship Id="rId1" Type="http://schemas.openxmlformats.org/officeDocument/2006/relationships/slideLayout" Target="../slideLayouts/slideLayout39.xml"/><Relationship Id="rId6" Type="http://schemas.openxmlformats.org/officeDocument/2006/relationships/image" Target="../media/image102.png"/><Relationship Id="rId11" Type="http://schemas.openxmlformats.org/officeDocument/2006/relationships/image" Target="../media/image100.png"/><Relationship Id="rId5" Type="http://schemas.openxmlformats.org/officeDocument/2006/relationships/image" Target="../media/image101.png"/><Relationship Id="rId15" Type="http://schemas.openxmlformats.org/officeDocument/2006/relationships/image" Target="../media/image127.png"/><Relationship Id="rId10" Type="http://schemas.openxmlformats.org/officeDocument/2006/relationships/image" Target="../media/image103.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106.png"/><Relationship Id="rId14" Type="http://schemas.openxmlformats.org/officeDocument/2006/relationships/image" Target="../media/image83.png"/></Relationships>
</file>

<file path=ppt/slides/_rels/slide26.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16.png"/><Relationship Id="rId3" Type="http://schemas.openxmlformats.org/officeDocument/2006/relationships/image" Target="../media/image125.jpeg"/><Relationship Id="rId7" Type="http://schemas.openxmlformats.org/officeDocument/2006/relationships/image" Target="../media/image105.png"/><Relationship Id="rId12" Type="http://schemas.openxmlformats.org/officeDocument/2006/relationships/image" Target="../media/image115.png"/><Relationship Id="rId17" Type="http://schemas.openxmlformats.org/officeDocument/2006/relationships/image" Target="../media/image129.png"/><Relationship Id="rId2" Type="http://schemas.openxmlformats.org/officeDocument/2006/relationships/image" Target="../media/image124.png"/><Relationship Id="rId16" Type="http://schemas.microsoft.com/office/2007/relationships/hdphoto" Target="../media/hdphoto10.wdp"/><Relationship Id="rId1" Type="http://schemas.openxmlformats.org/officeDocument/2006/relationships/slideLayout" Target="../slideLayouts/slideLayout39.xml"/><Relationship Id="rId6" Type="http://schemas.openxmlformats.org/officeDocument/2006/relationships/image" Target="../media/image102.png"/><Relationship Id="rId11" Type="http://schemas.openxmlformats.org/officeDocument/2006/relationships/image" Target="../media/image100.png"/><Relationship Id="rId5" Type="http://schemas.openxmlformats.org/officeDocument/2006/relationships/image" Target="../media/image101.png"/><Relationship Id="rId15" Type="http://schemas.openxmlformats.org/officeDocument/2006/relationships/image" Target="../media/image127.png"/><Relationship Id="rId10" Type="http://schemas.openxmlformats.org/officeDocument/2006/relationships/image" Target="../media/image103.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106.png"/><Relationship Id="rId14" Type="http://schemas.openxmlformats.org/officeDocument/2006/relationships/image" Target="../media/image83.png"/></Relationships>
</file>

<file path=ppt/slides/_rels/slide27.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83.png"/><Relationship Id="rId18" Type="http://schemas.openxmlformats.org/officeDocument/2006/relationships/image" Target="../media/image130.png"/><Relationship Id="rId3" Type="http://schemas.openxmlformats.org/officeDocument/2006/relationships/image" Target="file:///O:\Mi%20unidad\OSPA\01.%20Tematicas\02.%20Hidrologia\01.%20Productos\01.Mapas_Alertas_Hidrologicas\temporales\jpg\AH_Caribe.jpg" TargetMode="External"/><Relationship Id="rId7" Type="http://schemas.openxmlformats.org/officeDocument/2006/relationships/image" Target="../media/image105.png"/><Relationship Id="rId12" Type="http://schemas.openxmlformats.org/officeDocument/2006/relationships/image" Target="../media/image116.png"/><Relationship Id="rId17" Type="http://schemas.openxmlformats.org/officeDocument/2006/relationships/image" Target="../media/image129.png"/><Relationship Id="rId2" Type="http://schemas.openxmlformats.org/officeDocument/2006/relationships/image" Target="../media/image125.jpeg"/><Relationship Id="rId16" Type="http://schemas.openxmlformats.org/officeDocument/2006/relationships/image" Target="../media/image115.png"/><Relationship Id="rId1" Type="http://schemas.openxmlformats.org/officeDocument/2006/relationships/slideLayout" Target="../slideLayouts/slideLayout39.xml"/><Relationship Id="rId6" Type="http://schemas.openxmlformats.org/officeDocument/2006/relationships/image" Target="../media/image102.png"/><Relationship Id="rId11" Type="http://schemas.openxmlformats.org/officeDocument/2006/relationships/image" Target="../media/image100.png"/><Relationship Id="rId5" Type="http://schemas.openxmlformats.org/officeDocument/2006/relationships/image" Target="../media/image101.png"/><Relationship Id="rId15" Type="http://schemas.microsoft.com/office/2007/relationships/hdphoto" Target="../media/hdphoto10.wdp"/><Relationship Id="rId10" Type="http://schemas.openxmlformats.org/officeDocument/2006/relationships/image" Target="../media/image103.png"/><Relationship Id="rId4" Type="http://schemas.openxmlformats.org/officeDocument/2006/relationships/image" Target="../media/image124.png"/><Relationship Id="rId9" Type="http://schemas.openxmlformats.org/officeDocument/2006/relationships/image" Target="../media/image106.png"/><Relationship Id="rId14" Type="http://schemas.openxmlformats.org/officeDocument/2006/relationships/image" Target="../media/image127.png"/></Relationships>
</file>

<file path=ppt/slides/_rels/slide28.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127.png"/><Relationship Id="rId3" Type="http://schemas.openxmlformats.org/officeDocument/2006/relationships/image" Target="file:///O:\Mi%20unidad\OSPA\01.%20Tematicas\02.%20Hidrologia\01.%20Productos\01.Mapas_Alertas_Hidrologicas\temporales\jpg\AH_Caribe.jpg" TargetMode="External"/><Relationship Id="rId7" Type="http://schemas.openxmlformats.org/officeDocument/2006/relationships/image" Target="../media/image102.png"/><Relationship Id="rId12" Type="http://schemas.openxmlformats.org/officeDocument/2006/relationships/image" Target="../media/image83.png"/><Relationship Id="rId17" Type="http://schemas.openxmlformats.org/officeDocument/2006/relationships/image" Target="../media/image103.png"/><Relationship Id="rId2" Type="http://schemas.openxmlformats.org/officeDocument/2006/relationships/image" Target="../media/image125.jpeg"/><Relationship Id="rId16" Type="http://schemas.openxmlformats.org/officeDocument/2006/relationships/image" Target="../media/image131.png"/><Relationship Id="rId1" Type="http://schemas.openxmlformats.org/officeDocument/2006/relationships/slideLayout" Target="../slideLayouts/slideLayout39.xml"/><Relationship Id="rId6" Type="http://schemas.openxmlformats.org/officeDocument/2006/relationships/image" Target="../media/image101.png"/><Relationship Id="rId11" Type="http://schemas.openxmlformats.org/officeDocument/2006/relationships/image" Target="../media/image116.png"/><Relationship Id="rId5" Type="http://schemas.openxmlformats.org/officeDocument/2006/relationships/image" Target="../media/image100.png"/><Relationship Id="rId15" Type="http://schemas.openxmlformats.org/officeDocument/2006/relationships/image" Target="../media/image115.png"/><Relationship Id="rId10" Type="http://schemas.openxmlformats.org/officeDocument/2006/relationships/image" Target="../media/image106.png"/><Relationship Id="rId4" Type="http://schemas.openxmlformats.org/officeDocument/2006/relationships/image" Target="../media/image124.png"/><Relationship Id="rId9" Type="http://schemas.openxmlformats.org/officeDocument/2006/relationships/image" Target="../media/image126.png"/><Relationship Id="rId14" Type="http://schemas.microsoft.com/office/2007/relationships/hdphoto" Target="../media/hdphoto10.wdp"/></Relationships>
</file>

<file path=ppt/slides/_rels/slide29.xml.rels><?xml version="1.0" encoding="UTF-8" standalone="yes"?>
<Relationships xmlns="http://schemas.openxmlformats.org/package/2006/relationships"><Relationship Id="rId8" Type="http://schemas.openxmlformats.org/officeDocument/2006/relationships/image" Target="../media/image126.png"/><Relationship Id="rId13" Type="http://schemas.microsoft.com/office/2007/relationships/hdphoto" Target="../media/hdphoto10.wdp"/><Relationship Id="rId18" Type="http://schemas.openxmlformats.org/officeDocument/2006/relationships/image" Target="../media/image131.png"/><Relationship Id="rId3" Type="http://schemas.openxmlformats.org/officeDocument/2006/relationships/image" Target="file:///O:\Mi%20unidad\OSPA\01.%20Tematicas\02.%20Hidrologia\01.%20Productos\01.Mapas_Alertas_Hidrologicas\temporales\jpg\AH_Caribe.jpg" TargetMode="External"/><Relationship Id="rId7" Type="http://schemas.openxmlformats.org/officeDocument/2006/relationships/image" Target="../media/image105.png"/><Relationship Id="rId12" Type="http://schemas.openxmlformats.org/officeDocument/2006/relationships/image" Target="../media/image127.png"/><Relationship Id="rId17" Type="http://schemas.openxmlformats.org/officeDocument/2006/relationships/image" Target="../media/image129.png"/><Relationship Id="rId2" Type="http://schemas.openxmlformats.org/officeDocument/2006/relationships/image" Target="../media/image125.jpeg"/><Relationship Id="rId16" Type="http://schemas.openxmlformats.org/officeDocument/2006/relationships/image" Target="../media/image103.png"/><Relationship Id="rId1" Type="http://schemas.openxmlformats.org/officeDocument/2006/relationships/slideLayout" Target="../slideLayouts/slideLayout39.xml"/><Relationship Id="rId6" Type="http://schemas.openxmlformats.org/officeDocument/2006/relationships/image" Target="../media/image102.png"/><Relationship Id="rId11" Type="http://schemas.openxmlformats.org/officeDocument/2006/relationships/image" Target="../media/image116.png"/><Relationship Id="rId5" Type="http://schemas.openxmlformats.org/officeDocument/2006/relationships/image" Target="../media/image101.png"/><Relationship Id="rId15" Type="http://schemas.openxmlformats.org/officeDocument/2006/relationships/image" Target="../media/image83.png"/><Relationship Id="rId10" Type="http://schemas.openxmlformats.org/officeDocument/2006/relationships/image" Target="../media/image100.png"/><Relationship Id="rId4" Type="http://schemas.openxmlformats.org/officeDocument/2006/relationships/image" Target="../media/image124.png"/><Relationship Id="rId9" Type="http://schemas.openxmlformats.org/officeDocument/2006/relationships/image" Target="../media/image106.png"/><Relationship Id="rId14" Type="http://schemas.openxmlformats.org/officeDocument/2006/relationships/image" Target="../media/image115.png"/></Relationships>
</file>

<file path=ppt/slides/_rels/slide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file:///O:\Mi%20unidad\OSPA\01.%20Tematicas\06.%20Visualizacion%20y%20Radares\01.%20Productos\hidroestimador_satelital\noaa\salida\mapas\2025\11\NOAA_HE_COL_20251112.jpg" TargetMode="External"/><Relationship Id="rId4" Type="http://schemas.openxmlformats.org/officeDocument/2006/relationships/image" Target="../media/image71.jpeg"/></Relationships>
</file>

<file path=ppt/slides/_rels/slide30.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16.png"/><Relationship Id="rId18" Type="http://schemas.openxmlformats.org/officeDocument/2006/relationships/image" Target="../media/image133.png"/><Relationship Id="rId3" Type="http://schemas.openxmlformats.org/officeDocument/2006/relationships/image" Target="file:///O:\Mi%20unidad\OSPA\01.%20Tematicas\02.%20Hidrologia\01.%20Productos\01.Mapas_Alertas_Hidrologicas\temporales\jpg\AH_Caribe.jpg" TargetMode="External"/><Relationship Id="rId7" Type="http://schemas.openxmlformats.org/officeDocument/2006/relationships/image" Target="../media/image105.png"/><Relationship Id="rId12" Type="http://schemas.openxmlformats.org/officeDocument/2006/relationships/image" Target="../media/image115.png"/><Relationship Id="rId17" Type="http://schemas.openxmlformats.org/officeDocument/2006/relationships/image" Target="../media/image132.png"/><Relationship Id="rId2" Type="http://schemas.openxmlformats.org/officeDocument/2006/relationships/image" Target="../media/image125.jpeg"/><Relationship Id="rId16" Type="http://schemas.microsoft.com/office/2007/relationships/hdphoto" Target="../media/hdphoto10.wdp"/><Relationship Id="rId1" Type="http://schemas.openxmlformats.org/officeDocument/2006/relationships/slideLayout" Target="../slideLayouts/slideLayout39.xml"/><Relationship Id="rId6" Type="http://schemas.openxmlformats.org/officeDocument/2006/relationships/image" Target="../media/image102.png"/><Relationship Id="rId11" Type="http://schemas.openxmlformats.org/officeDocument/2006/relationships/image" Target="../media/image100.png"/><Relationship Id="rId5" Type="http://schemas.openxmlformats.org/officeDocument/2006/relationships/image" Target="../media/image101.png"/><Relationship Id="rId15" Type="http://schemas.openxmlformats.org/officeDocument/2006/relationships/image" Target="../media/image127.png"/><Relationship Id="rId10" Type="http://schemas.openxmlformats.org/officeDocument/2006/relationships/image" Target="../media/image103.png"/><Relationship Id="rId19" Type="http://schemas.openxmlformats.org/officeDocument/2006/relationships/image" Target="../media/image134.png"/><Relationship Id="rId4" Type="http://schemas.openxmlformats.org/officeDocument/2006/relationships/image" Target="../media/image124.png"/><Relationship Id="rId9" Type="http://schemas.openxmlformats.org/officeDocument/2006/relationships/image" Target="../media/image106.png"/><Relationship Id="rId14" Type="http://schemas.openxmlformats.org/officeDocument/2006/relationships/image" Target="../media/image83.png"/></Relationships>
</file>

<file path=ppt/slides/_rels/slide31.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16.png"/><Relationship Id="rId3" Type="http://schemas.openxmlformats.org/officeDocument/2006/relationships/image" Target="file:///O:\Mi%20unidad\OSPA\01.%20Tematicas\02.%20Hidrologia\01.%20Productos\01.Mapas_Alertas_Hidrologicas\temporales\jpg\AH_Caribe.jpg" TargetMode="External"/><Relationship Id="rId7" Type="http://schemas.openxmlformats.org/officeDocument/2006/relationships/image" Target="../media/image105.png"/><Relationship Id="rId12" Type="http://schemas.openxmlformats.org/officeDocument/2006/relationships/image" Target="../media/image115.png"/><Relationship Id="rId17" Type="http://schemas.openxmlformats.org/officeDocument/2006/relationships/image" Target="../media/image132.png"/><Relationship Id="rId2" Type="http://schemas.openxmlformats.org/officeDocument/2006/relationships/image" Target="../media/image125.jpeg"/><Relationship Id="rId16" Type="http://schemas.microsoft.com/office/2007/relationships/hdphoto" Target="../media/hdphoto10.wdp"/><Relationship Id="rId1" Type="http://schemas.openxmlformats.org/officeDocument/2006/relationships/slideLayout" Target="../slideLayouts/slideLayout39.xml"/><Relationship Id="rId6" Type="http://schemas.openxmlformats.org/officeDocument/2006/relationships/image" Target="../media/image102.png"/><Relationship Id="rId11" Type="http://schemas.openxmlformats.org/officeDocument/2006/relationships/image" Target="../media/image100.png"/><Relationship Id="rId5" Type="http://schemas.openxmlformats.org/officeDocument/2006/relationships/image" Target="../media/image101.png"/><Relationship Id="rId15" Type="http://schemas.openxmlformats.org/officeDocument/2006/relationships/image" Target="../media/image127.png"/><Relationship Id="rId10" Type="http://schemas.openxmlformats.org/officeDocument/2006/relationships/image" Target="../media/image103.png"/><Relationship Id="rId4" Type="http://schemas.openxmlformats.org/officeDocument/2006/relationships/image" Target="../media/image124.png"/><Relationship Id="rId9" Type="http://schemas.openxmlformats.org/officeDocument/2006/relationships/image" Target="../media/image106.png"/><Relationship Id="rId14" Type="http://schemas.openxmlformats.org/officeDocument/2006/relationships/image" Target="../media/image83.png"/></Relationships>
</file>

<file path=ppt/slides/_rels/slide32.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83.png"/><Relationship Id="rId3" Type="http://schemas.openxmlformats.org/officeDocument/2006/relationships/image" Target="file:///O:\Mi%20unidad\OSPA\01.%20Tematicas\02.%20Hidrologia\01.%20Productos\01.Mapas_Alertas_Hidrologicas\temporales\jpg\AH_Caribe.jpg" TargetMode="External"/><Relationship Id="rId7" Type="http://schemas.openxmlformats.org/officeDocument/2006/relationships/image" Target="../media/image105.png"/><Relationship Id="rId12" Type="http://schemas.openxmlformats.org/officeDocument/2006/relationships/image" Target="../media/image116.png"/><Relationship Id="rId2" Type="http://schemas.openxmlformats.org/officeDocument/2006/relationships/image" Target="../media/image125.jpeg"/><Relationship Id="rId16" Type="http://schemas.openxmlformats.org/officeDocument/2006/relationships/image" Target="../media/image100.png"/><Relationship Id="rId1" Type="http://schemas.openxmlformats.org/officeDocument/2006/relationships/slideLayout" Target="../slideLayouts/slideLayout39.xml"/><Relationship Id="rId6" Type="http://schemas.openxmlformats.org/officeDocument/2006/relationships/image" Target="../media/image102.png"/><Relationship Id="rId11" Type="http://schemas.openxmlformats.org/officeDocument/2006/relationships/image" Target="../media/image115.png"/><Relationship Id="rId5" Type="http://schemas.openxmlformats.org/officeDocument/2006/relationships/image" Target="../media/image101.png"/><Relationship Id="rId15" Type="http://schemas.microsoft.com/office/2007/relationships/hdphoto" Target="../media/hdphoto10.wdp"/><Relationship Id="rId10" Type="http://schemas.openxmlformats.org/officeDocument/2006/relationships/image" Target="../media/image103.png"/><Relationship Id="rId4" Type="http://schemas.openxmlformats.org/officeDocument/2006/relationships/image" Target="../media/image124.png"/><Relationship Id="rId9" Type="http://schemas.openxmlformats.org/officeDocument/2006/relationships/image" Target="../media/image106.png"/><Relationship Id="rId14" Type="http://schemas.openxmlformats.org/officeDocument/2006/relationships/image" Target="../media/image127.png"/></Relationships>
</file>

<file path=ppt/slides/_rels/slide33.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116.png"/><Relationship Id="rId18" Type="http://schemas.openxmlformats.org/officeDocument/2006/relationships/image" Target="../media/image136.png"/><Relationship Id="rId3" Type="http://schemas.openxmlformats.org/officeDocument/2006/relationships/image" Target="file:///O:\Mi%20unidad\OSPA\01.%20Tematicas\02.%20Hidrologia\01.%20Productos\01.Mapas_Alertas_Hidrologicas\temporales\jpg\AH_Pacifico.jpg" TargetMode="External"/><Relationship Id="rId7" Type="http://schemas.openxmlformats.org/officeDocument/2006/relationships/image" Target="../media/image102.png"/><Relationship Id="rId12" Type="http://schemas.openxmlformats.org/officeDocument/2006/relationships/image" Target="../media/image115.png"/><Relationship Id="rId17" Type="http://schemas.openxmlformats.org/officeDocument/2006/relationships/image" Target="../media/image129.png"/><Relationship Id="rId2" Type="http://schemas.openxmlformats.org/officeDocument/2006/relationships/image" Target="../media/image135.jpeg"/><Relationship Id="rId16" Type="http://schemas.microsoft.com/office/2007/relationships/hdphoto" Target="../media/hdphoto10.wdp"/><Relationship Id="rId1" Type="http://schemas.openxmlformats.org/officeDocument/2006/relationships/slideLayout" Target="../slideLayouts/slideLayout40.xml"/><Relationship Id="rId6" Type="http://schemas.openxmlformats.org/officeDocument/2006/relationships/image" Target="../media/image101.png"/><Relationship Id="rId11" Type="http://schemas.openxmlformats.org/officeDocument/2006/relationships/image" Target="../media/image103.png"/><Relationship Id="rId5" Type="http://schemas.openxmlformats.org/officeDocument/2006/relationships/image" Target="../media/image100.png"/><Relationship Id="rId15" Type="http://schemas.openxmlformats.org/officeDocument/2006/relationships/image" Target="../media/image127.png"/><Relationship Id="rId10" Type="http://schemas.openxmlformats.org/officeDocument/2006/relationships/image" Target="../media/image106.png"/><Relationship Id="rId19" Type="http://schemas.openxmlformats.org/officeDocument/2006/relationships/image" Target="../media/image137.png"/><Relationship Id="rId4" Type="http://schemas.openxmlformats.org/officeDocument/2006/relationships/image" Target="../media/image124.png"/><Relationship Id="rId9" Type="http://schemas.openxmlformats.org/officeDocument/2006/relationships/image" Target="../media/image126.png"/><Relationship Id="rId14" Type="http://schemas.openxmlformats.org/officeDocument/2006/relationships/image" Target="../media/image83.png"/></Relationships>
</file>

<file path=ppt/slides/_rels/slide34.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116.png"/><Relationship Id="rId18" Type="http://schemas.openxmlformats.org/officeDocument/2006/relationships/image" Target="../media/image129.png"/><Relationship Id="rId3" Type="http://schemas.openxmlformats.org/officeDocument/2006/relationships/image" Target="file:///O:\Mi%20unidad\OSPA\01.%20Tematicas\02.%20Hidrologia\01.%20Productos\01.Mapas_Alertas_Hidrologicas\temporales\jpg\AH_Pacifico.jpg" TargetMode="External"/><Relationship Id="rId7" Type="http://schemas.openxmlformats.org/officeDocument/2006/relationships/image" Target="../media/image102.png"/><Relationship Id="rId12" Type="http://schemas.openxmlformats.org/officeDocument/2006/relationships/image" Target="../media/image115.png"/><Relationship Id="rId17" Type="http://schemas.openxmlformats.org/officeDocument/2006/relationships/image" Target="../media/image136.png"/><Relationship Id="rId2" Type="http://schemas.openxmlformats.org/officeDocument/2006/relationships/image" Target="../media/image135.jpeg"/><Relationship Id="rId16" Type="http://schemas.microsoft.com/office/2007/relationships/hdphoto" Target="../media/hdphoto10.wdp"/><Relationship Id="rId1" Type="http://schemas.openxmlformats.org/officeDocument/2006/relationships/slideLayout" Target="../slideLayouts/slideLayout40.xml"/><Relationship Id="rId6" Type="http://schemas.openxmlformats.org/officeDocument/2006/relationships/image" Target="../media/image101.png"/><Relationship Id="rId11" Type="http://schemas.openxmlformats.org/officeDocument/2006/relationships/image" Target="../media/image103.png"/><Relationship Id="rId5" Type="http://schemas.openxmlformats.org/officeDocument/2006/relationships/image" Target="../media/image100.png"/><Relationship Id="rId15" Type="http://schemas.openxmlformats.org/officeDocument/2006/relationships/image" Target="../media/image127.png"/><Relationship Id="rId10" Type="http://schemas.openxmlformats.org/officeDocument/2006/relationships/image" Target="../media/image106.png"/><Relationship Id="rId4" Type="http://schemas.openxmlformats.org/officeDocument/2006/relationships/image" Target="../media/image124.png"/><Relationship Id="rId9" Type="http://schemas.openxmlformats.org/officeDocument/2006/relationships/image" Target="../media/image126.png"/><Relationship Id="rId14" Type="http://schemas.openxmlformats.org/officeDocument/2006/relationships/image" Target="../media/image83.png"/></Relationships>
</file>

<file path=ppt/slides/_rels/slide35.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116.png"/><Relationship Id="rId3" Type="http://schemas.openxmlformats.org/officeDocument/2006/relationships/image" Target="file:///O:\Mi%20unidad\OSPA\01.%20Tematicas\02.%20Hidrologia\01.%20Productos\01.Mapas_Alertas_Hidrologicas\temporales\jpg\AH_Pacifico.jpg" TargetMode="External"/><Relationship Id="rId7" Type="http://schemas.openxmlformats.org/officeDocument/2006/relationships/image" Target="../media/image102.png"/><Relationship Id="rId12" Type="http://schemas.openxmlformats.org/officeDocument/2006/relationships/image" Target="../media/image115.png"/><Relationship Id="rId2" Type="http://schemas.openxmlformats.org/officeDocument/2006/relationships/image" Target="../media/image135.jpeg"/><Relationship Id="rId16" Type="http://schemas.microsoft.com/office/2007/relationships/hdphoto" Target="../media/hdphoto10.wdp"/><Relationship Id="rId1" Type="http://schemas.openxmlformats.org/officeDocument/2006/relationships/slideLayout" Target="../slideLayouts/slideLayout40.xml"/><Relationship Id="rId6" Type="http://schemas.openxmlformats.org/officeDocument/2006/relationships/image" Target="../media/image101.png"/><Relationship Id="rId11" Type="http://schemas.openxmlformats.org/officeDocument/2006/relationships/image" Target="../media/image103.png"/><Relationship Id="rId5" Type="http://schemas.openxmlformats.org/officeDocument/2006/relationships/image" Target="../media/image100.png"/><Relationship Id="rId15" Type="http://schemas.openxmlformats.org/officeDocument/2006/relationships/image" Target="../media/image127.png"/><Relationship Id="rId10" Type="http://schemas.openxmlformats.org/officeDocument/2006/relationships/image" Target="../media/image106.png"/><Relationship Id="rId4" Type="http://schemas.openxmlformats.org/officeDocument/2006/relationships/image" Target="../media/image124.png"/><Relationship Id="rId9" Type="http://schemas.openxmlformats.org/officeDocument/2006/relationships/image" Target="../media/image126.png"/><Relationship Id="rId14" Type="http://schemas.openxmlformats.org/officeDocument/2006/relationships/image" Target="../media/image83.png"/></Relationships>
</file>

<file path=ppt/slides/_rels/slide36.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16.png"/><Relationship Id="rId18" Type="http://schemas.openxmlformats.org/officeDocument/2006/relationships/image" Target="../media/image132.png"/><Relationship Id="rId3" Type="http://schemas.openxmlformats.org/officeDocument/2006/relationships/image" Target="file:///O:\Mi%20unidad\OSPA\01.%20Tematicas\02.%20Hidrologia\01.%20Productos\01.Mapas_Alertas_Hidrologicas\temporales\jpg\AH_Pacifico.jpg" TargetMode="External"/><Relationship Id="rId7" Type="http://schemas.openxmlformats.org/officeDocument/2006/relationships/image" Target="../media/image105.png"/><Relationship Id="rId12" Type="http://schemas.openxmlformats.org/officeDocument/2006/relationships/image" Target="../media/image115.png"/><Relationship Id="rId17" Type="http://schemas.openxmlformats.org/officeDocument/2006/relationships/image" Target="../media/image138.png"/><Relationship Id="rId2" Type="http://schemas.openxmlformats.org/officeDocument/2006/relationships/image" Target="../media/image135.jpeg"/><Relationship Id="rId16" Type="http://schemas.microsoft.com/office/2007/relationships/hdphoto" Target="../media/hdphoto10.wdp"/><Relationship Id="rId1" Type="http://schemas.openxmlformats.org/officeDocument/2006/relationships/slideLayout" Target="../slideLayouts/slideLayout40.xml"/><Relationship Id="rId6" Type="http://schemas.openxmlformats.org/officeDocument/2006/relationships/image" Target="../media/image102.png"/><Relationship Id="rId11" Type="http://schemas.openxmlformats.org/officeDocument/2006/relationships/image" Target="../media/image100.png"/><Relationship Id="rId5" Type="http://schemas.openxmlformats.org/officeDocument/2006/relationships/image" Target="../media/image101.png"/><Relationship Id="rId15" Type="http://schemas.openxmlformats.org/officeDocument/2006/relationships/image" Target="../media/image127.png"/><Relationship Id="rId10" Type="http://schemas.openxmlformats.org/officeDocument/2006/relationships/image" Target="../media/image103.png"/><Relationship Id="rId4" Type="http://schemas.openxmlformats.org/officeDocument/2006/relationships/image" Target="../media/image124.png"/><Relationship Id="rId9" Type="http://schemas.openxmlformats.org/officeDocument/2006/relationships/image" Target="../media/image106.png"/><Relationship Id="rId14" Type="http://schemas.openxmlformats.org/officeDocument/2006/relationships/image" Target="../media/image83.png"/></Relationships>
</file>

<file path=ppt/slides/_rels/slide37.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16.png"/><Relationship Id="rId3" Type="http://schemas.openxmlformats.org/officeDocument/2006/relationships/image" Target="file:///O:\Mi%20unidad\OSPA\01.%20Tematicas\02.%20Hidrologia\01.%20Productos\01.Mapas_Alertas_Hidrologicas\temporales\jpg\AH_Pacifico.jpg" TargetMode="External"/><Relationship Id="rId7" Type="http://schemas.openxmlformats.org/officeDocument/2006/relationships/image" Target="../media/image105.png"/><Relationship Id="rId12" Type="http://schemas.openxmlformats.org/officeDocument/2006/relationships/image" Target="../media/image115.png"/><Relationship Id="rId17" Type="http://schemas.openxmlformats.org/officeDocument/2006/relationships/image" Target="../media/image132.png"/><Relationship Id="rId2" Type="http://schemas.openxmlformats.org/officeDocument/2006/relationships/image" Target="../media/image135.jpeg"/><Relationship Id="rId16" Type="http://schemas.microsoft.com/office/2007/relationships/hdphoto" Target="../media/hdphoto10.wdp"/><Relationship Id="rId1" Type="http://schemas.openxmlformats.org/officeDocument/2006/relationships/slideLayout" Target="../slideLayouts/slideLayout40.xml"/><Relationship Id="rId6" Type="http://schemas.openxmlformats.org/officeDocument/2006/relationships/image" Target="../media/image102.png"/><Relationship Id="rId11" Type="http://schemas.openxmlformats.org/officeDocument/2006/relationships/image" Target="../media/image100.png"/><Relationship Id="rId5" Type="http://schemas.openxmlformats.org/officeDocument/2006/relationships/image" Target="../media/image101.png"/><Relationship Id="rId15" Type="http://schemas.openxmlformats.org/officeDocument/2006/relationships/image" Target="../media/image127.png"/><Relationship Id="rId10" Type="http://schemas.openxmlformats.org/officeDocument/2006/relationships/image" Target="../media/image103.png"/><Relationship Id="rId4" Type="http://schemas.openxmlformats.org/officeDocument/2006/relationships/image" Target="../media/image124.png"/><Relationship Id="rId9" Type="http://schemas.openxmlformats.org/officeDocument/2006/relationships/image" Target="../media/image106.png"/><Relationship Id="rId14" Type="http://schemas.openxmlformats.org/officeDocument/2006/relationships/image" Target="../media/image83.png"/></Relationships>
</file>

<file path=ppt/slides/_rels/slide38.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16.png"/><Relationship Id="rId3" Type="http://schemas.openxmlformats.org/officeDocument/2006/relationships/image" Target="file:///O:\Mi%20unidad\OSPA\01.%20Tematicas\02.%20Hidrologia\01.%20Productos\01.Mapas_Alertas_Hidrologicas\temporales\jpg\AH_Pacifico.jpg" TargetMode="External"/><Relationship Id="rId7" Type="http://schemas.openxmlformats.org/officeDocument/2006/relationships/image" Target="../media/image105.png"/><Relationship Id="rId12" Type="http://schemas.openxmlformats.org/officeDocument/2006/relationships/image" Target="../media/image115.png"/><Relationship Id="rId17" Type="http://schemas.openxmlformats.org/officeDocument/2006/relationships/image" Target="../media/image132.png"/><Relationship Id="rId2" Type="http://schemas.openxmlformats.org/officeDocument/2006/relationships/image" Target="../media/image135.jpeg"/><Relationship Id="rId16" Type="http://schemas.microsoft.com/office/2007/relationships/hdphoto" Target="../media/hdphoto10.wdp"/><Relationship Id="rId1" Type="http://schemas.openxmlformats.org/officeDocument/2006/relationships/slideLayout" Target="../slideLayouts/slideLayout40.xml"/><Relationship Id="rId6" Type="http://schemas.openxmlformats.org/officeDocument/2006/relationships/image" Target="../media/image102.png"/><Relationship Id="rId11" Type="http://schemas.openxmlformats.org/officeDocument/2006/relationships/image" Target="../media/image100.png"/><Relationship Id="rId5" Type="http://schemas.openxmlformats.org/officeDocument/2006/relationships/image" Target="../media/image101.png"/><Relationship Id="rId15" Type="http://schemas.openxmlformats.org/officeDocument/2006/relationships/image" Target="../media/image127.png"/><Relationship Id="rId10" Type="http://schemas.openxmlformats.org/officeDocument/2006/relationships/image" Target="../media/image103.png"/><Relationship Id="rId4" Type="http://schemas.openxmlformats.org/officeDocument/2006/relationships/image" Target="../media/image124.png"/><Relationship Id="rId9" Type="http://schemas.openxmlformats.org/officeDocument/2006/relationships/image" Target="../media/image106.png"/><Relationship Id="rId14" Type="http://schemas.openxmlformats.org/officeDocument/2006/relationships/image" Target="../media/image83.png"/></Relationships>
</file>

<file path=ppt/slides/_rels/slide39.xml.rels><?xml version="1.0" encoding="UTF-8" standalone="yes"?>
<Relationships xmlns="http://schemas.openxmlformats.org/package/2006/relationships"><Relationship Id="rId8" Type="http://schemas.openxmlformats.org/officeDocument/2006/relationships/image" Target="../media/image102.png"/><Relationship Id="rId13" Type="http://schemas.openxmlformats.org/officeDocument/2006/relationships/image" Target="../media/image115.png"/><Relationship Id="rId18" Type="http://schemas.openxmlformats.org/officeDocument/2006/relationships/image" Target="../media/image116.png"/><Relationship Id="rId3" Type="http://schemas.openxmlformats.org/officeDocument/2006/relationships/image" Target="file:///O:\Mi%20unidad\OSPA\01.%20Tematicas\02.%20Hidrologia\01.%20Productos\01.Mapas_Alertas_Hidrologicas\temporales\jpg\Cuenca_alta_Magdalena.jpg" TargetMode="External"/><Relationship Id="rId7" Type="http://schemas.openxmlformats.org/officeDocument/2006/relationships/image" Target="../media/image101.png"/><Relationship Id="rId12" Type="http://schemas.openxmlformats.org/officeDocument/2006/relationships/image" Target="../media/image103.png"/><Relationship Id="rId17" Type="http://schemas.microsoft.com/office/2007/relationships/hdphoto" Target="../media/hdphoto10.wdp"/><Relationship Id="rId2" Type="http://schemas.openxmlformats.org/officeDocument/2006/relationships/image" Target="../media/image139.jpeg"/><Relationship Id="rId16" Type="http://schemas.openxmlformats.org/officeDocument/2006/relationships/image" Target="../media/image127.png"/><Relationship Id="rId1" Type="http://schemas.openxmlformats.org/officeDocument/2006/relationships/slideLayout" Target="../slideLayouts/slideLayout41.xml"/><Relationship Id="rId6" Type="http://schemas.openxmlformats.org/officeDocument/2006/relationships/image" Target="../media/image140.png"/><Relationship Id="rId11" Type="http://schemas.openxmlformats.org/officeDocument/2006/relationships/image" Target="../media/image106.png"/><Relationship Id="rId5" Type="http://schemas.openxmlformats.org/officeDocument/2006/relationships/slide" Target="slide16.xml"/><Relationship Id="rId15" Type="http://schemas.openxmlformats.org/officeDocument/2006/relationships/image" Target="../media/image100.png"/><Relationship Id="rId10" Type="http://schemas.openxmlformats.org/officeDocument/2006/relationships/image" Target="../media/image126.png"/><Relationship Id="rId19" Type="http://schemas.openxmlformats.org/officeDocument/2006/relationships/image" Target="../media/image141.png"/><Relationship Id="rId4" Type="http://schemas.openxmlformats.org/officeDocument/2006/relationships/image" Target="../media/image124.png"/><Relationship Id="rId9" Type="http://schemas.openxmlformats.org/officeDocument/2006/relationships/image" Target="../media/image105.png"/><Relationship Id="rId14" Type="http://schemas.openxmlformats.org/officeDocument/2006/relationships/image" Target="../media/image83.png"/></Relationships>
</file>

<file path=ppt/slides/_rels/slide4.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2.png"/><Relationship Id="rId7" Type="http://schemas.openxmlformats.org/officeDocument/2006/relationships/hyperlink" Target="https://firms.modaps.eosdis.nasa.gov/" TargetMode="External"/><Relationship Id="rId12" Type="http://schemas.openxmlformats.org/officeDocument/2006/relationships/image" Target="file:///O:\Mi%20unidad\OSPA\01.%20Tematicas\06.%20Visualizacion%20y%20Radares\01.%20Productos\estimativo_satelital_tmax\goes_r\salida\mapas\2025\11\GOESR_LST_COL_20251112.jpg" TargetMode="External"/><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hyperlink" Target="https://rammb-slider.cira.colostate.edu/" TargetMode="External"/><Relationship Id="rId11" Type="http://schemas.openxmlformats.org/officeDocument/2006/relationships/image" Target="../media/image78.jpeg"/><Relationship Id="rId5" Type="http://schemas.openxmlformats.org/officeDocument/2006/relationships/image" Target="../media/image74.jpeg"/><Relationship Id="rId10" Type="http://schemas.openxmlformats.org/officeDocument/2006/relationships/image" Target="../media/image77.png"/><Relationship Id="rId4" Type="http://schemas.openxmlformats.org/officeDocument/2006/relationships/image" Target="../media/image73.png"/><Relationship Id="rId9" Type="http://schemas.openxmlformats.org/officeDocument/2006/relationships/image" Target="../media/image76.png"/></Relationships>
</file>

<file path=ppt/slides/_rels/slide40.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83.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126.png"/><Relationship Id="rId12" Type="http://schemas.openxmlformats.org/officeDocument/2006/relationships/image" Target="../media/image116.png"/><Relationship Id="rId17" Type="http://schemas.openxmlformats.org/officeDocument/2006/relationships/image" Target="../media/image143.png"/><Relationship Id="rId2" Type="http://schemas.openxmlformats.org/officeDocument/2006/relationships/image" Target="../media/image142.jpeg"/><Relationship Id="rId16" Type="http://schemas.openxmlformats.org/officeDocument/2006/relationships/image" Target="../media/image124.png"/><Relationship Id="rId1" Type="http://schemas.openxmlformats.org/officeDocument/2006/relationships/slideLayout" Target="../slideLayouts/slideLayout42.xml"/><Relationship Id="rId6" Type="http://schemas.openxmlformats.org/officeDocument/2006/relationships/image" Target="../media/image105.png"/><Relationship Id="rId11" Type="http://schemas.openxmlformats.org/officeDocument/2006/relationships/image" Target="../media/image115.png"/><Relationship Id="rId5" Type="http://schemas.openxmlformats.org/officeDocument/2006/relationships/image" Target="../media/image102.png"/><Relationship Id="rId15" Type="http://schemas.microsoft.com/office/2007/relationships/hdphoto" Target="../media/hdphoto10.wdp"/><Relationship Id="rId10" Type="http://schemas.openxmlformats.org/officeDocument/2006/relationships/image" Target="../media/image100.png"/><Relationship Id="rId4" Type="http://schemas.openxmlformats.org/officeDocument/2006/relationships/image" Target="../media/image101.png"/><Relationship Id="rId9" Type="http://schemas.openxmlformats.org/officeDocument/2006/relationships/image" Target="../media/image103.png"/><Relationship Id="rId14" Type="http://schemas.openxmlformats.org/officeDocument/2006/relationships/image" Target="../media/image127.png"/></Relationships>
</file>

<file path=ppt/slides/_rels/slide41.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83.png"/><Relationship Id="rId18" Type="http://schemas.openxmlformats.org/officeDocument/2006/relationships/image" Target="../media/image144.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126.png"/><Relationship Id="rId12" Type="http://schemas.openxmlformats.org/officeDocument/2006/relationships/image" Target="../media/image116.png"/><Relationship Id="rId17" Type="http://schemas.openxmlformats.org/officeDocument/2006/relationships/image" Target="../media/image143.png"/><Relationship Id="rId2" Type="http://schemas.openxmlformats.org/officeDocument/2006/relationships/image" Target="../media/image142.jpeg"/><Relationship Id="rId16" Type="http://schemas.openxmlformats.org/officeDocument/2006/relationships/image" Target="../media/image124.png"/><Relationship Id="rId1" Type="http://schemas.openxmlformats.org/officeDocument/2006/relationships/slideLayout" Target="../slideLayouts/slideLayout42.xml"/><Relationship Id="rId6" Type="http://schemas.openxmlformats.org/officeDocument/2006/relationships/image" Target="../media/image105.png"/><Relationship Id="rId11" Type="http://schemas.openxmlformats.org/officeDocument/2006/relationships/image" Target="../media/image115.png"/><Relationship Id="rId5" Type="http://schemas.openxmlformats.org/officeDocument/2006/relationships/image" Target="../media/image102.png"/><Relationship Id="rId15" Type="http://schemas.microsoft.com/office/2007/relationships/hdphoto" Target="../media/hdphoto10.wdp"/><Relationship Id="rId10" Type="http://schemas.openxmlformats.org/officeDocument/2006/relationships/image" Target="../media/image100.png"/><Relationship Id="rId4" Type="http://schemas.openxmlformats.org/officeDocument/2006/relationships/image" Target="../media/image101.png"/><Relationship Id="rId9" Type="http://schemas.openxmlformats.org/officeDocument/2006/relationships/image" Target="../media/image103.png"/><Relationship Id="rId14" Type="http://schemas.openxmlformats.org/officeDocument/2006/relationships/image" Target="../media/image127.png"/></Relationships>
</file>

<file path=ppt/slides/_rels/slide42.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83.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126.png"/><Relationship Id="rId12" Type="http://schemas.openxmlformats.org/officeDocument/2006/relationships/image" Target="../media/image116.png"/><Relationship Id="rId2" Type="http://schemas.openxmlformats.org/officeDocument/2006/relationships/image" Target="../media/image142.jpeg"/><Relationship Id="rId16" Type="http://schemas.openxmlformats.org/officeDocument/2006/relationships/image" Target="../media/image124.png"/><Relationship Id="rId1" Type="http://schemas.openxmlformats.org/officeDocument/2006/relationships/slideLayout" Target="../slideLayouts/slideLayout42.xml"/><Relationship Id="rId6" Type="http://schemas.openxmlformats.org/officeDocument/2006/relationships/image" Target="../media/image105.png"/><Relationship Id="rId11" Type="http://schemas.openxmlformats.org/officeDocument/2006/relationships/image" Target="../media/image115.png"/><Relationship Id="rId5" Type="http://schemas.openxmlformats.org/officeDocument/2006/relationships/image" Target="../media/image102.png"/><Relationship Id="rId15" Type="http://schemas.microsoft.com/office/2007/relationships/hdphoto" Target="../media/hdphoto10.wdp"/><Relationship Id="rId10" Type="http://schemas.openxmlformats.org/officeDocument/2006/relationships/image" Target="../media/image100.png"/><Relationship Id="rId4" Type="http://schemas.openxmlformats.org/officeDocument/2006/relationships/image" Target="../media/image101.png"/><Relationship Id="rId9" Type="http://schemas.openxmlformats.org/officeDocument/2006/relationships/image" Target="../media/image103.png"/><Relationship Id="rId14" Type="http://schemas.openxmlformats.org/officeDocument/2006/relationships/image" Target="../media/image127.png"/></Relationships>
</file>

<file path=ppt/slides/_rels/slide43.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83.png"/><Relationship Id="rId18" Type="http://schemas.openxmlformats.org/officeDocument/2006/relationships/image" Target="../media/image145.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126.png"/><Relationship Id="rId12" Type="http://schemas.openxmlformats.org/officeDocument/2006/relationships/image" Target="../media/image116.png"/><Relationship Id="rId17" Type="http://schemas.openxmlformats.org/officeDocument/2006/relationships/image" Target="../media/image143.png"/><Relationship Id="rId2" Type="http://schemas.openxmlformats.org/officeDocument/2006/relationships/image" Target="../media/image142.jpeg"/><Relationship Id="rId16" Type="http://schemas.openxmlformats.org/officeDocument/2006/relationships/image" Target="../media/image124.png"/><Relationship Id="rId1" Type="http://schemas.openxmlformats.org/officeDocument/2006/relationships/slideLayout" Target="../slideLayouts/slideLayout42.xml"/><Relationship Id="rId6" Type="http://schemas.openxmlformats.org/officeDocument/2006/relationships/image" Target="../media/image105.png"/><Relationship Id="rId11" Type="http://schemas.openxmlformats.org/officeDocument/2006/relationships/image" Target="../media/image115.png"/><Relationship Id="rId5" Type="http://schemas.openxmlformats.org/officeDocument/2006/relationships/image" Target="../media/image102.png"/><Relationship Id="rId15" Type="http://schemas.microsoft.com/office/2007/relationships/hdphoto" Target="../media/hdphoto10.wdp"/><Relationship Id="rId10" Type="http://schemas.openxmlformats.org/officeDocument/2006/relationships/image" Target="../media/image100.png"/><Relationship Id="rId4" Type="http://schemas.openxmlformats.org/officeDocument/2006/relationships/image" Target="../media/image101.png"/><Relationship Id="rId9" Type="http://schemas.openxmlformats.org/officeDocument/2006/relationships/image" Target="../media/image103.png"/><Relationship Id="rId14" Type="http://schemas.openxmlformats.org/officeDocument/2006/relationships/image" Target="../media/image127.png"/></Relationships>
</file>

<file path=ppt/slides/_rels/slide44.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83.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126.png"/><Relationship Id="rId12" Type="http://schemas.openxmlformats.org/officeDocument/2006/relationships/image" Target="../media/image116.png"/><Relationship Id="rId2" Type="http://schemas.openxmlformats.org/officeDocument/2006/relationships/image" Target="../media/image142.jpeg"/><Relationship Id="rId16" Type="http://schemas.openxmlformats.org/officeDocument/2006/relationships/image" Target="../media/image124.png"/><Relationship Id="rId1" Type="http://schemas.openxmlformats.org/officeDocument/2006/relationships/slideLayout" Target="../slideLayouts/slideLayout42.xml"/><Relationship Id="rId6" Type="http://schemas.openxmlformats.org/officeDocument/2006/relationships/image" Target="../media/image105.png"/><Relationship Id="rId11" Type="http://schemas.openxmlformats.org/officeDocument/2006/relationships/image" Target="../media/image115.png"/><Relationship Id="rId5" Type="http://schemas.openxmlformats.org/officeDocument/2006/relationships/image" Target="../media/image102.png"/><Relationship Id="rId15" Type="http://schemas.microsoft.com/office/2007/relationships/hdphoto" Target="../media/hdphoto10.wdp"/><Relationship Id="rId10" Type="http://schemas.openxmlformats.org/officeDocument/2006/relationships/image" Target="../media/image100.png"/><Relationship Id="rId4" Type="http://schemas.openxmlformats.org/officeDocument/2006/relationships/image" Target="../media/image101.png"/><Relationship Id="rId9" Type="http://schemas.openxmlformats.org/officeDocument/2006/relationships/image" Target="../media/image103.png"/><Relationship Id="rId14" Type="http://schemas.openxmlformats.org/officeDocument/2006/relationships/image" Target="../media/image127.png"/></Relationships>
</file>

<file path=ppt/slides/_rels/slide45.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83.png"/><Relationship Id="rId3" Type="http://schemas.openxmlformats.org/officeDocument/2006/relationships/image" Target="file:///O:\Mi%20unidad\OSPA\01.%20Tematicas\02.%20Hidrologia\01.%20Productos\01.Mapas_Alertas_Hidrologicas\temporales\jpg\Cuenca_alta_rio_Cauca.jpg" TargetMode="External"/><Relationship Id="rId7" Type="http://schemas.openxmlformats.org/officeDocument/2006/relationships/image" Target="../media/image105.png"/><Relationship Id="rId12" Type="http://schemas.openxmlformats.org/officeDocument/2006/relationships/image" Target="../media/image116.png"/><Relationship Id="rId17" Type="http://schemas.openxmlformats.org/officeDocument/2006/relationships/image" Target="../media/image132.png"/><Relationship Id="rId2" Type="http://schemas.openxmlformats.org/officeDocument/2006/relationships/image" Target="../media/image146.jpeg"/><Relationship Id="rId16" Type="http://schemas.openxmlformats.org/officeDocument/2006/relationships/image" Target="../media/image100.png"/><Relationship Id="rId1" Type="http://schemas.openxmlformats.org/officeDocument/2006/relationships/slideLayout" Target="../slideLayouts/slideLayout38.xml"/><Relationship Id="rId6" Type="http://schemas.openxmlformats.org/officeDocument/2006/relationships/image" Target="../media/image102.png"/><Relationship Id="rId11" Type="http://schemas.openxmlformats.org/officeDocument/2006/relationships/image" Target="../media/image115.png"/><Relationship Id="rId5" Type="http://schemas.openxmlformats.org/officeDocument/2006/relationships/image" Target="../media/image101.png"/><Relationship Id="rId15" Type="http://schemas.microsoft.com/office/2007/relationships/hdphoto" Target="../media/hdphoto10.wdp"/><Relationship Id="rId10" Type="http://schemas.openxmlformats.org/officeDocument/2006/relationships/image" Target="../media/image103.png"/><Relationship Id="rId4" Type="http://schemas.openxmlformats.org/officeDocument/2006/relationships/image" Target="../media/image147.png"/><Relationship Id="rId9" Type="http://schemas.openxmlformats.org/officeDocument/2006/relationships/image" Target="../media/image106.png"/><Relationship Id="rId14" Type="http://schemas.openxmlformats.org/officeDocument/2006/relationships/image" Target="../media/image127.png"/></Relationships>
</file>

<file path=ppt/slides/_rels/slide46.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83.png"/><Relationship Id="rId3" Type="http://schemas.openxmlformats.org/officeDocument/2006/relationships/image" Target="file:///O:\Mi%20unidad\OSPA\01.%20Tematicas\02.%20Hidrologia\01.%20Productos\01.Mapas_Alertas_Hidrologicas\temporales\jpg\Cuenca_alta_rio_Cauca.jpg" TargetMode="External"/><Relationship Id="rId7" Type="http://schemas.openxmlformats.org/officeDocument/2006/relationships/image" Target="../media/image105.png"/><Relationship Id="rId12" Type="http://schemas.openxmlformats.org/officeDocument/2006/relationships/image" Target="../media/image116.png"/><Relationship Id="rId17" Type="http://schemas.openxmlformats.org/officeDocument/2006/relationships/image" Target="../media/image131.png"/><Relationship Id="rId2" Type="http://schemas.openxmlformats.org/officeDocument/2006/relationships/image" Target="../media/image146.jpeg"/><Relationship Id="rId16" Type="http://schemas.openxmlformats.org/officeDocument/2006/relationships/image" Target="../media/image100.png"/><Relationship Id="rId1" Type="http://schemas.openxmlformats.org/officeDocument/2006/relationships/slideLayout" Target="../slideLayouts/slideLayout38.xml"/><Relationship Id="rId6" Type="http://schemas.openxmlformats.org/officeDocument/2006/relationships/image" Target="../media/image102.png"/><Relationship Id="rId11" Type="http://schemas.openxmlformats.org/officeDocument/2006/relationships/image" Target="../media/image115.png"/><Relationship Id="rId5" Type="http://schemas.openxmlformats.org/officeDocument/2006/relationships/image" Target="../media/image101.png"/><Relationship Id="rId15" Type="http://schemas.microsoft.com/office/2007/relationships/hdphoto" Target="../media/hdphoto10.wdp"/><Relationship Id="rId10" Type="http://schemas.openxmlformats.org/officeDocument/2006/relationships/image" Target="../media/image103.png"/><Relationship Id="rId4" Type="http://schemas.openxmlformats.org/officeDocument/2006/relationships/image" Target="../media/image147.png"/><Relationship Id="rId9" Type="http://schemas.openxmlformats.org/officeDocument/2006/relationships/image" Target="../media/image106.png"/><Relationship Id="rId14" Type="http://schemas.openxmlformats.org/officeDocument/2006/relationships/image" Target="../media/image127.png"/></Relationships>
</file>

<file path=ppt/slides/_rels/slide47.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83.png"/><Relationship Id="rId3" Type="http://schemas.openxmlformats.org/officeDocument/2006/relationships/image" Target="file:///O:\Mi%20unidad\OSPA\01.%20Tematicas\02.%20Hidrologia\01.%20Productos\01.Mapas_Alertas_Hidrologicas\temporales\jpg\Cuenca_alta_rio_Cauca.jpg" TargetMode="External"/><Relationship Id="rId7" Type="http://schemas.openxmlformats.org/officeDocument/2006/relationships/image" Target="../media/image105.png"/><Relationship Id="rId12" Type="http://schemas.openxmlformats.org/officeDocument/2006/relationships/image" Target="../media/image116.png"/><Relationship Id="rId17" Type="http://schemas.openxmlformats.org/officeDocument/2006/relationships/image" Target="../media/image100.png"/><Relationship Id="rId2" Type="http://schemas.openxmlformats.org/officeDocument/2006/relationships/image" Target="../media/image146.jpeg"/><Relationship Id="rId16" Type="http://schemas.openxmlformats.org/officeDocument/2006/relationships/image" Target="../media/image132.png"/><Relationship Id="rId1" Type="http://schemas.openxmlformats.org/officeDocument/2006/relationships/slideLayout" Target="../slideLayouts/slideLayout38.xml"/><Relationship Id="rId6" Type="http://schemas.openxmlformats.org/officeDocument/2006/relationships/image" Target="../media/image102.png"/><Relationship Id="rId11" Type="http://schemas.openxmlformats.org/officeDocument/2006/relationships/image" Target="../media/image115.png"/><Relationship Id="rId5" Type="http://schemas.openxmlformats.org/officeDocument/2006/relationships/image" Target="../media/image101.png"/><Relationship Id="rId15" Type="http://schemas.microsoft.com/office/2007/relationships/hdphoto" Target="../media/hdphoto10.wdp"/><Relationship Id="rId10" Type="http://schemas.openxmlformats.org/officeDocument/2006/relationships/image" Target="../media/image103.png"/><Relationship Id="rId4" Type="http://schemas.openxmlformats.org/officeDocument/2006/relationships/image" Target="../media/image147.png"/><Relationship Id="rId9" Type="http://schemas.openxmlformats.org/officeDocument/2006/relationships/image" Target="../media/image106.png"/><Relationship Id="rId14" Type="http://schemas.openxmlformats.org/officeDocument/2006/relationships/image" Target="../media/image127.png"/></Relationships>
</file>

<file path=ppt/slides/_rels/slide48.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83.png"/><Relationship Id="rId3" Type="http://schemas.openxmlformats.org/officeDocument/2006/relationships/image" Target="file:///O:\Mi%20unidad\OSPA\01.%20Tematicas\02.%20Hidrologia\01.%20Productos\01.Mapas_Alertas_Hidrologicas\temporales\jpg\Cuenca_alta_rio_Cauca.jpg" TargetMode="External"/><Relationship Id="rId7" Type="http://schemas.openxmlformats.org/officeDocument/2006/relationships/image" Target="../media/image105.png"/><Relationship Id="rId12" Type="http://schemas.openxmlformats.org/officeDocument/2006/relationships/image" Target="../media/image116.png"/><Relationship Id="rId2" Type="http://schemas.openxmlformats.org/officeDocument/2006/relationships/image" Target="../media/image146.jpeg"/><Relationship Id="rId16" Type="http://schemas.openxmlformats.org/officeDocument/2006/relationships/image" Target="../media/image100.png"/><Relationship Id="rId1" Type="http://schemas.openxmlformats.org/officeDocument/2006/relationships/slideLayout" Target="../slideLayouts/slideLayout38.xml"/><Relationship Id="rId6" Type="http://schemas.openxmlformats.org/officeDocument/2006/relationships/image" Target="../media/image102.png"/><Relationship Id="rId11" Type="http://schemas.openxmlformats.org/officeDocument/2006/relationships/image" Target="../media/image115.png"/><Relationship Id="rId5" Type="http://schemas.openxmlformats.org/officeDocument/2006/relationships/image" Target="../media/image101.png"/><Relationship Id="rId15" Type="http://schemas.microsoft.com/office/2007/relationships/hdphoto" Target="../media/hdphoto10.wdp"/><Relationship Id="rId10" Type="http://schemas.openxmlformats.org/officeDocument/2006/relationships/image" Target="../media/image103.png"/><Relationship Id="rId4" Type="http://schemas.openxmlformats.org/officeDocument/2006/relationships/image" Target="../media/image147.png"/><Relationship Id="rId9" Type="http://schemas.openxmlformats.org/officeDocument/2006/relationships/image" Target="../media/image106.png"/><Relationship Id="rId14" Type="http://schemas.openxmlformats.org/officeDocument/2006/relationships/image" Target="../media/image127.png"/></Relationships>
</file>

<file path=ppt/slides/_rels/slide49.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83.png"/><Relationship Id="rId3" Type="http://schemas.openxmlformats.org/officeDocument/2006/relationships/image" Target="file:///O:\Mi%20unidad\OSPA\01.%20Tematicas\02.%20Hidrologia\01.%20Productos\01.Mapas_Alertas_Hidrologicas\temporales\jpg\Cuenca_alta_rio_Cauca.jpg" TargetMode="External"/><Relationship Id="rId7" Type="http://schemas.openxmlformats.org/officeDocument/2006/relationships/image" Target="../media/image105.png"/><Relationship Id="rId12" Type="http://schemas.openxmlformats.org/officeDocument/2006/relationships/image" Target="../media/image116.png"/><Relationship Id="rId17" Type="http://schemas.openxmlformats.org/officeDocument/2006/relationships/image" Target="../media/image100.png"/><Relationship Id="rId2" Type="http://schemas.openxmlformats.org/officeDocument/2006/relationships/image" Target="../media/image146.jpeg"/><Relationship Id="rId16" Type="http://schemas.openxmlformats.org/officeDocument/2006/relationships/image" Target="../media/image132.png"/><Relationship Id="rId1" Type="http://schemas.openxmlformats.org/officeDocument/2006/relationships/slideLayout" Target="../slideLayouts/slideLayout38.xml"/><Relationship Id="rId6" Type="http://schemas.openxmlformats.org/officeDocument/2006/relationships/image" Target="../media/image102.png"/><Relationship Id="rId11" Type="http://schemas.openxmlformats.org/officeDocument/2006/relationships/image" Target="../media/image115.png"/><Relationship Id="rId5" Type="http://schemas.openxmlformats.org/officeDocument/2006/relationships/image" Target="../media/image101.png"/><Relationship Id="rId15" Type="http://schemas.microsoft.com/office/2007/relationships/hdphoto" Target="../media/hdphoto10.wdp"/><Relationship Id="rId10" Type="http://schemas.openxmlformats.org/officeDocument/2006/relationships/image" Target="../media/image103.png"/><Relationship Id="rId4" Type="http://schemas.openxmlformats.org/officeDocument/2006/relationships/image" Target="../media/image147.png"/><Relationship Id="rId9" Type="http://schemas.openxmlformats.org/officeDocument/2006/relationships/image" Target="../media/image106.png"/><Relationship Id="rId14" Type="http://schemas.openxmlformats.org/officeDocument/2006/relationships/image" Target="../media/image127.png"/></Relationships>
</file>

<file path=ppt/slides/_rels/slide5.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83.png"/><Relationship Id="rId3" Type="http://schemas.openxmlformats.org/officeDocument/2006/relationships/image" Target="file:///O:\Mi%20unidad\OSPA\01.%20Tematicas\02.%20Hidrologia\01.%20Productos\01.Mapas_Alertas_Hidrologicas\temporales\jpg\Cuenca_alta_rio_Cauca.jpg" TargetMode="External"/><Relationship Id="rId7" Type="http://schemas.openxmlformats.org/officeDocument/2006/relationships/image" Target="../media/image105.png"/><Relationship Id="rId12" Type="http://schemas.openxmlformats.org/officeDocument/2006/relationships/image" Target="../media/image116.png"/><Relationship Id="rId2" Type="http://schemas.openxmlformats.org/officeDocument/2006/relationships/image" Target="../media/image146.jpeg"/><Relationship Id="rId16" Type="http://schemas.openxmlformats.org/officeDocument/2006/relationships/image" Target="../media/image100.png"/><Relationship Id="rId1" Type="http://schemas.openxmlformats.org/officeDocument/2006/relationships/slideLayout" Target="../slideLayouts/slideLayout38.xml"/><Relationship Id="rId6" Type="http://schemas.openxmlformats.org/officeDocument/2006/relationships/image" Target="../media/image102.png"/><Relationship Id="rId11" Type="http://schemas.openxmlformats.org/officeDocument/2006/relationships/image" Target="../media/image115.png"/><Relationship Id="rId5" Type="http://schemas.openxmlformats.org/officeDocument/2006/relationships/image" Target="../media/image101.png"/><Relationship Id="rId15" Type="http://schemas.microsoft.com/office/2007/relationships/hdphoto" Target="../media/hdphoto10.wdp"/><Relationship Id="rId10" Type="http://schemas.openxmlformats.org/officeDocument/2006/relationships/image" Target="../media/image103.png"/><Relationship Id="rId4" Type="http://schemas.openxmlformats.org/officeDocument/2006/relationships/image" Target="../media/image147.png"/><Relationship Id="rId9" Type="http://schemas.openxmlformats.org/officeDocument/2006/relationships/image" Target="../media/image106.png"/><Relationship Id="rId14" Type="http://schemas.openxmlformats.org/officeDocument/2006/relationships/image" Target="../media/image127.png"/></Relationships>
</file>

<file path=ppt/slides/_rels/slide51.xml.rels><?xml version="1.0" encoding="UTF-8" standalone="yes"?>
<Relationships xmlns="http://schemas.openxmlformats.org/package/2006/relationships"><Relationship Id="rId8" Type="http://schemas.openxmlformats.org/officeDocument/2006/relationships/image" Target="../media/image102.png"/><Relationship Id="rId13" Type="http://schemas.openxmlformats.org/officeDocument/2006/relationships/image" Target="../media/image100.png"/><Relationship Id="rId18" Type="http://schemas.openxmlformats.org/officeDocument/2006/relationships/image" Target="../media/image124.png"/><Relationship Id="rId3" Type="http://schemas.openxmlformats.org/officeDocument/2006/relationships/image" Target="../media/image148.jpeg"/><Relationship Id="rId7" Type="http://schemas.openxmlformats.org/officeDocument/2006/relationships/image" Target="../media/image101.png"/><Relationship Id="rId12" Type="http://schemas.openxmlformats.org/officeDocument/2006/relationships/image" Target="../media/image103.png"/><Relationship Id="rId17" Type="http://schemas.microsoft.com/office/2007/relationships/hdphoto" Target="../media/hdphoto10.wdp"/><Relationship Id="rId2" Type="http://schemas.openxmlformats.org/officeDocument/2006/relationships/notesSlide" Target="../notesSlides/notesSlide23.xml"/><Relationship Id="rId16" Type="http://schemas.openxmlformats.org/officeDocument/2006/relationships/image" Target="../media/image127.png"/><Relationship Id="rId1" Type="http://schemas.openxmlformats.org/officeDocument/2006/relationships/slideLayout" Target="../slideLayouts/slideLayout38.xml"/><Relationship Id="rId6" Type="http://schemas.openxmlformats.org/officeDocument/2006/relationships/image" Target="../media/image149.png"/><Relationship Id="rId11" Type="http://schemas.openxmlformats.org/officeDocument/2006/relationships/image" Target="../media/image106.png"/><Relationship Id="rId5" Type="http://schemas.openxmlformats.org/officeDocument/2006/relationships/image" Target="../media/image147.png"/><Relationship Id="rId15" Type="http://schemas.openxmlformats.org/officeDocument/2006/relationships/image" Target="../media/image83.png"/><Relationship Id="rId10" Type="http://schemas.openxmlformats.org/officeDocument/2006/relationships/image" Target="../media/image126.png"/><Relationship Id="rId19" Type="http://schemas.openxmlformats.org/officeDocument/2006/relationships/image" Target="../media/image116.png"/><Relationship Id="rId4" Type="http://schemas.openxmlformats.org/officeDocument/2006/relationships/image" Target="file:///O:\Mi%20unidad\OSPA\01.%20Tematicas\02.%20Hidrologia\01.%20Productos\01.Mapas_Alertas_Hidrologicas\temporales\jpg\Cuenca_media_rio_Cauca.jpg" TargetMode="External"/><Relationship Id="rId9" Type="http://schemas.openxmlformats.org/officeDocument/2006/relationships/image" Target="../media/image105.png"/><Relationship Id="rId14" Type="http://schemas.openxmlformats.org/officeDocument/2006/relationships/image" Target="../media/image115.png"/></Relationships>
</file>

<file path=ppt/slides/_rels/slide52.xml.rels><?xml version="1.0" encoding="UTF-8" standalone="yes"?>
<Relationships xmlns="http://schemas.openxmlformats.org/package/2006/relationships"><Relationship Id="rId8" Type="http://schemas.openxmlformats.org/officeDocument/2006/relationships/image" Target="../media/image102.png"/><Relationship Id="rId13" Type="http://schemas.openxmlformats.org/officeDocument/2006/relationships/image" Target="../media/image100.png"/><Relationship Id="rId18" Type="http://schemas.openxmlformats.org/officeDocument/2006/relationships/image" Target="../media/image124.png"/><Relationship Id="rId3" Type="http://schemas.openxmlformats.org/officeDocument/2006/relationships/image" Target="../media/image148.jpeg"/><Relationship Id="rId7" Type="http://schemas.openxmlformats.org/officeDocument/2006/relationships/image" Target="../media/image101.png"/><Relationship Id="rId12" Type="http://schemas.openxmlformats.org/officeDocument/2006/relationships/image" Target="../media/image103.png"/><Relationship Id="rId17" Type="http://schemas.microsoft.com/office/2007/relationships/hdphoto" Target="../media/hdphoto10.wdp"/><Relationship Id="rId2" Type="http://schemas.openxmlformats.org/officeDocument/2006/relationships/notesSlide" Target="../notesSlides/notesSlide24.xml"/><Relationship Id="rId16" Type="http://schemas.openxmlformats.org/officeDocument/2006/relationships/image" Target="../media/image127.png"/><Relationship Id="rId1" Type="http://schemas.openxmlformats.org/officeDocument/2006/relationships/slideLayout" Target="../slideLayouts/slideLayout38.xml"/><Relationship Id="rId6" Type="http://schemas.openxmlformats.org/officeDocument/2006/relationships/image" Target="../media/image149.png"/><Relationship Id="rId11" Type="http://schemas.openxmlformats.org/officeDocument/2006/relationships/image" Target="../media/image106.png"/><Relationship Id="rId5" Type="http://schemas.openxmlformats.org/officeDocument/2006/relationships/image" Target="../media/image147.png"/><Relationship Id="rId15" Type="http://schemas.openxmlformats.org/officeDocument/2006/relationships/image" Target="../media/image83.png"/><Relationship Id="rId10" Type="http://schemas.openxmlformats.org/officeDocument/2006/relationships/image" Target="../media/image126.png"/><Relationship Id="rId19" Type="http://schemas.openxmlformats.org/officeDocument/2006/relationships/image" Target="../media/image116.png"/><Relationship Id="rId4" Type="http://schemas.openxmlformats.org/officeDocument/2006/relationships/image" Target="file:///O:\Mi%20unidad\OSPA\01.%20Tematicas\02.%20Hidrologia\01.%20Productos\01.Mapas_Alertas_Hidrologicas\temporales\jpg\Cuenca_media_rio_Cauca.jpg" TargetMode="External"/><Relationship Id="rId9" Type="http://schemas.openxmlformats.org/officeDocument/2006/relationships/image" Target="../media/image105.png"/><Relationship Id="rId14" Type="http://schemas.openxmlformats.org/officeDocument/2006/relationships/image" Target="../media/image115.png"/></Relationships>
</file>

<file path=ppt/slides/_rels/slide53.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27.png"/><Relationship Id="rId18" Type="http://schemas.openxmlformats.org/officeDocument/2006/relationships/image" Target="../media/image116.png"/><Relationship Id="rId3" Type="http://schemas.openxmlformats.org/officeDocument/2006/relationships/image" Target="../media/image150.jpeg"/><Relationship Id="rId21" Type="http://schemas.openxmlformats.org/officeDocument/2006/relationships/image" Target="../media/image153.png"/><Relationship Id="rId7" Type="http://schemas.openxmlformats.org/officeDocument/2006/relationships/image" Target="../media/image102.png"/><Relationship Id="rId12" Type="http://schemas.openxmlformats.org/officeDocument/2006/relationships/image" Target="../media/image83.png"/><Relationship Id="rId17" Type="http://schemas.openxmlformats.org/officeDocument/2006/relationships/image" Target="../media/image115.png"/><Relationship Id="rId2" Type="http://schemas.openxmlformats.org/officeDocument/2006/relationships/notesSlide" Target="../notesSlides/notesSlide25.xml"/><Relationship Id="rId16" Type="http://schemas.openxmlformats.org/officeDocument/2006/relationships/image" Target="../media/image105.png"/><Relationship Id="rId20" Type="http://schemas.openxmlformats.org/officeDocument/2006/relationships/image" Target="../media/image152.png"/><Relationship Id="rId1" Type="http://schemas.openxmlformats.org/officeDocument/2006/relationships/slideLayout" Target="../slideLayouts/slideLayout43.xml"/><Relationship Id="rId6" Type="http://schemas.openxmlformats.org/officeDocument/2006/relationships/image" Target="../media/image101.png"/><Relationship Id="rId11" Type="http://schemas.openxmlformats.org/officeDocument/2006/relationships/image" Target="../media/image100.png"/><Relationship Id="rId5" Type="http://schemas.openxmlformats.org/officeDocument/2006/relationships/image" Target="../media/image151.png"/><Relationship Id="rId15" Type="http://schemas.openxmlformats.org/officeDocument/2006/relationships/image" Target="../media/image124.png"/><Relationship Id="rId23" Type="http://schemas.openxmlformats.org/officeDocument/2006/relationships/image" Target="../media/image144.png"/><Relationship Id="rId10" Type="http://schemas.openxmlformats.org/officeDocument/2006/relationships/image" Target="../media/image103.png"/><Relationship Id="rId19" Type="http://schemas.openxmlformats.org/officeDocument/2006/relationships/image" Target="../media/image143.png"/><Relationship Id="rId4" Type="http://schemas.openxmlformats.org/officeDocument/2006/relationships/image" Target="file:///O:\Mi%20unidad\OSPA\01.%20Tematicas\02.%20Hidrologia\01.%20Productos\01.Mapas_Alertas_Hidrologicas\temporales\jpg\Cuenca_baja_rio_Cauca.jpg" TargetMode="External"/><Relationship Id="rId9" Type="http://schemas.openxmlformats.org/officeDocument/2006/relationships/image" Target="../media/image106.png"/><Relationship Id="rId14" Type="http://schemas.microsoft.com/office/2007/relationships/hdphoto" Target="../media/hdphoto10.wdp"/><Relationship Id="rId22" Type="http://schemas.openxmlformats.org/officeDocument/2006/relationships/image" Target="../media/image132.png"/></Relationships>
</file>

<file path=ppt/slides/_rels/slide54.xml.rels><?xml version="1.0" encoding="UTF-8" standalone="yes"?>
<Relationships xmlns="http://schemas.openxmlformats.org/package/2006/relationships"><Relationship Id="rId8" Type="http://schemas.openxmlformats.org/officeDocument/2006/relationships/image" Target="../media/image101.png"/><Relationship Id="rId13" Type="http://schemas.openxmlformats.org/officeDocument/2006/relationships/image" Target="../media/image100.png"/><Relationship Id="rId18" Type="http://schemas.openxmlformats.org/officeDocument/2006/relationships/image" Target="../media/image105.png"/><Relationship Id="rId3" Type="http://schemas.openxmlformats.org/officeDocument/2006/relationships/image" Target="../media/image150.jpeg"/><Relationship Id="rId7" Type="http://schemas.openxmlformats.org/officeDocument/2006/relationships/image" Target="../media/image153.png"/><Relationship Id="rId12" Type="http://schemas.openxmlformats.org/officeDocument/2006/relationships/image" Target="../media/image103.png"/><Relationship Id="rId17" Type="http://schemas.openxmlformats.org/officeDocument/2006/relationships/image" Target="../media/image124.png"/><Relationship Id="rId2" Type="http://schemas.openxmlformats.org/officeDocument/2006/relationships/notesSlide" Target="../notesSlides/notesSlide26.xml"/><Relationship Id="rId16" Type="http://schemas.microsoft.com/office/2007/relationships/hdphoto" Target="../media/hdphoto10.wdp"/><Relationship Id="rId20" Type="http://schemas.openxmlformats.org/officeDocument/2006/relationships/image" Target="../media/image116.png"/><Relationship Id="rId1" Type="http://schemas.openxmlformats.org/officeDocument/2006/relationships/slideLayout" Target="../slideLayouts/slideLayout43.xml"/><Relationship Id="rId6" Type="http://schemas.openxmlformats.org/officeDocument/2006/relationships/image" Target="../media/image154.png"/><Relationship Id="rId11" Type="http://schemas.openxmlformats.org/officeDocument/2006/relationships/image" Target="../media/image106.png"/><Relationship Id="rId5" Type="http://schemas.openxmlformats.org/officeDocument/2006/relationships/image" Target="../media/image151.png"/><Relationship Id="rId15" Type="http://schemas.openxmlformats.org/officeDocument/2006/relationships/image" Target="../media/image127.png"/><Relationship Id="rId10" Type="http://schemas.openxmlformats.org/officeDocument/2006/relationships/image" Target="../media/image126.png"/><Relationship Id="rId19" Type="http://schemas.openxmlformats.org/officeDocument/2006/relationships/image" Target="../media/image115.png"/><Relationship Id="rId4" Type="http://schemas.openxmlformats.org/officeDocument/2006/relationships/image" Target="file:///O:\Mi%20unidad\OSPA\01.%20Tematicas\02.%20Hidrologia\01.%20Productos\01.Mapas_Alertas_Hidrologicas\temporales\jpg\Cuenca_baja_rio_Cauca.jpg" TargetMode="External"/><Relationship Id="rId9" Type="http://schemas.openxmlformats.org/officeDocument/2006/relationships/image" Target="../media/image102.png"/><Relationship Id="rId14" Type="http://schemas.openxmlformats.org/officeDocument/2006/relationships/image" Target="../media/image83.png"/></Relationships>
</file>

<file path=ppt/slides/_rels/slide55.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116.png"/><Relationship Id="rId18" Type="http://schemas.openxmlformats.org/officeDocument/2006/relationships/image" Target="../media/image115.png"/><Relationship Id="rId3" Type="http://schemas.openxmlformats.org/officeDocument/2006/relationships/image" Target="../media/image155.jpeg"/><Relationship Id="rId7" Type="http://schemas.openxmlformats.org/officeDocument/2006/relationships/image" Target="../media/image102.png"/><Relationship Id="rId12" Type="http://schemas.openxmlformats.org/officeDocument/2006/relationships/image" Target="../media/image100.png"/><Relationship Id="rId17" Type="http://schemas.openxmlformats.org/officeDocument/2006/relationships/image" Target="../media/image124.png"/><Relationship Id="rId2" Type="http://schemas.openxmlformats.org/officeDocument/2006/relationships/notesSlide" Target="../notesSlides/notesSlide27.xml"/><Relationship Id="rId16" Type="http://schemas.microsoft.com/office/2007/relationships/hdphoto" Target="../media/hdphoto10.wdp"/><Relationship Id="rId1" Type="http://schemas.openxmlformats.org/officeDocument/2006/relationships/slideLayout" Target="../slideLayouts/slideLayout44.xml"/><Relationship Id="rId6" Type="http://schemas.openxmlformats.org/officeDocument/2006/relationships/image" Target="../media/image101.png"/><Relationship Id="rId11" Type="http://schemas.openxmlformats.org/officeDocument/2006/relationships/image" Target="../media/image103.png"/><Relationship Id="rId5" Type="http://schemas.openxmlformats.org/officeDocument/2006/relationships/image" Target="../media/image154.png"/><Relationship Id="rId15" Type="http://schemas.openxmlformats.org/officeDocument/2006/relationships/image" Target="../media/image127.png"/><Relationship Id="rId10" Type="http://schemas.openxmlformats.org/officeDocument/2006/relationships/image" Target="../media/image106.png"/><Relationship Id="rId19" Type="http://schemas.openxmlformats.org/officeDocument/2006/relationships/image" Target="../media/image153.png"/><Relationship Id="rId4" Type="http://schemas.openxmlformats.org/officeDocument/2006/relationships/image" Target="file:///O:\Mi%20unidad\OSPA\01.%20Tematicas\02.%20Hidrologia\01.%20Productos\01.Mapas_Alertas_Hidrologicas\temporales\jpg\Cuenca_baja_Magdalena.jpg" TargetMode="External"/><Relationship Id="rId9" Type="http://schemas.openxmlformats.org/officeDocument/2006/relationships/image" Target="../media/image126.png"/><Relationship Id="rId14" Type="http://schemas.openxmlformats.org/officeDocument/2006/relationships/image" Target="../media/image83.png"/></Relationships>
</file>

<file path=ppt/slides/_rels/slide56.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83.png"/><Relationship Id="rId18" Type="http://schemas.openxmlformats.org/officeDocument/2006/relationships/image" Target="../media/image153.png"/><Relationship Id="rId3" Type="http://schemas.openxmlformats.org/officeDocument/2006/relationships/image" Target="../media/image155.jpeg"/><Relationship Id="rId7" Type="http://schemas.openxmlformats.org/officeDocument/2006/relationships/image" Target="../media/image105.png"/><Relationship Id="rId12" Type="http://schemas.openxmlformats.org/officeDocument/2006/relationships/image" Target="../media/image116.png"/><Relationship Id="rId17" Type="http://schemas.openxmlformats.org/officeDocument/2006/relationships/image" Target="../media/image115.png"/><Relationship Id="rId2" Type="http://schemas.openxmlformats.org/officeDocument/2006/relationships/notesSlide" Target="../notesSlides/notesSlide28.xml"/><Relationship Id="rId16" Type="http://schemas.openxmlformats.org/officeDocument/2006/relationships/image" Target="../media/image124.png"/><Relationship Id="rId1" Type="http://schemas.openxmlformats.org/officeDocument/2006/relationships/slideLayout" Target="../slideLayouts/slideLayout44.xml"/><Relationship Id="rId6" Type="http://schemas.openxmlformats.org/officeDocument/2006/relationships/image" Target="../media/image102.png"/><Relationship Id="rId11" Type="http://schemas.openxmlformats.org/officeDocument/2006/relationships/image" Target="../media/image100.png"/><Relationship Id="rId5" Type="http://schemas.openxmlformats.org/officeDocument/2006/relationships/image" Target="../media/image101.png"/><Relationship Id="rId15" Type="http://schemas.microsoft.com/office/2007/relationships/hdphoto" Target="../media/hdphoto10.wdp"/><Relationship Id="rId10" Type="http://schemas.openxmlformats.org/officeDocument/2006/relationships/image" Target="../media/image103.png"/><Relationship Id="rId4" Type="http://schemas.openxmlformats.org/officeDocument/2006/relationships/image" Target="file:///O:\Mi%20unidad\OSPA\01.%20Tematicas\02.%20Hidrologia\01.%20Productos\01.Mapas_Alertas_Hidrologicas\temporales\jpg\Cuenca_baja_Magdalena.jpg" TargetMode="External"/><Relationship Id="rId9" Type="http://schemas.openxmlformats.org/officeDocument/2006/relationships/image" Target="../media/image106.png"/><Relationship Id="rId14" Type="http://schemas.openxmlformats.org/officeDocument/2006/relationships/image" Target="../media/image127.png"/></Relationships>
</file>

<file path=ppt/slides/_rels/slide57.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116.png"/><Relationship Id="rId18" Type="http://schemas.openxmlformats.org/officeDocument/2006/relationships/image" Target="../media/image131.png"/><Relationship Id="rId3" Type="http://schemas.openxmlformats.org/officeDocument/2006/relationships/image" Target="file:///O:\Mi%20unidad\OSPA\01.%20Tematicas\02.%20Hidrologia\01.%20Productos\01.Mapas_Alertas_Hidrologicas\temporales\jpg\AH_Orinoco.jpg" TargetMode="External"/><Relationship Id="rId7" Type="http://schemas.openxmlformats.org/officeDocument/2006/relationships/image" Target="../media/image102.png"/><Relationship Id="rId12" Type="http://schemas.openxmlformats.org/officeDocument/2006/relationships/image" Target="../media/image115.png"/><Relationship Id="rId17" Type="http://schemas.microsoft.com/office/2007/relationships/hdphoto" Target="../media/hdphoto10.wdp"/><Relationship Id="rId2" Type="http://schemas.openxmlformats.org/officeDocument/2006/relationships/image" Target="../media/image156.jpeg"/><Relationship Id="rId16" Type="http://schemas.openxmlformats.org/officeDocument/2006/relationships/image" Target="../media/image127.png"/><Relationship Id="rId1" Type="http://schemas.openxmlformats.org/officeDocument/2006/relationships/slideLayout" Target="../slideLayouts/slideLayout45.xml"/><Relationship Id="rId6" Type="http://schemas.openxmlformats.org/officeDocument/2006/relationships/image" Target="../media/image101.png"/><Relationship Id="rId11" Type="http://schemas.openxmlformats.org/officeDocument/2006/relationships/image" Target="../media/image103.png"/><Relationship Id="rId5" Type="http://schemas.openxmlformats.org/officeDocument/2006/relationships/image" Target="../media/image140.png"/><Relationship Id="rId15" Type="http://schemas.openxmlformats.org/officeDocument/2006/relationships/image" Target="../media/image100.png"/><Relationship Id="rId10" Type="http://schemas.openxmlformats.org/officeDocument/2006/relationships/image" Target="../media/image106.png"/><Relationship Id="rId4" Type="http://schemas.openxmlformats.org/officeDocument/2006/relationships/slide" Target="slide16.xml"/><Relationship Id="rId9" Type="http://schemas.openxmlformats.org/officeDocument/2006/relationships/image" Target="../media/image126.png"/><Relationship Id="rId14" Type="http://schemas.openxmlformats.org/officeDocument/2006/relationships/image" Target="../media/image83.png"/></Relationships>
</file>

<file path=ppt/slides/_rels/slide58.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116.png"/><Relationship Id="rId3" Type="http://schemas.openxmlformats.org/officeDocument/2006/relationships/image" Target="file:///O:\Mi%20unidad\OSPA\01.%20Tematicas\02.%20Hidrologia\01.%20Productos\01.Mapas_Alertas_Hidrologicas\temporales\jpg\AH_Orinoco.jpg" TargetMode="External"/><Relationship Id="rId7" Type="http://schemas.openxmlformats.org/officeDocument/2006/relationships/image" Target="../media/image102.png"/><Relationship Id="rId12" Type="http://schemas.openxmlformats.org/officeDocument/2006/relationships/image" Target="../media/image115.png"/><Relationship Id="rId17" Type="http://schemas.microsoft.com/office/2007/relationships/hdphoto" Target="../media/hdphoto10.wdp"/><Relationship Id="rId2" Type="http://schemas.openxmlformats.org/officeDocument/2006/relationships/image" Target="../media/image156.jpeg"/><Relationship Id="rId16" Type="http://schemas.openxmlformats.org/officeDocument/2006/relationships/image" Target="../media/image127.png"/><Relationship Id="rId1" Type="http://schemas.openxmlformats.org/officeDocument/2006/relationships/slideLayout" Target="../slideLayouts/slideLayout45.xml"/><Relationship Id="rId6" Type="http://schemas.openxmlformats.org/officeDocument/2006/relationships/image" Target="../media/image101.png"/><Relationship Id="rId11" Type="http://schemas.openxmlformats.org/officeDocument/2006/relationships/image" Target="../media/image103.png"/><Relationship Id="rId5" Type="http://schemas.openxmlformats.org/officeDocument/2006/relationships/image" Target="../media/image140.png"/><Relationship Id="rId15" Type="http://schemas.openxmlformats.org/officeDocument/2006/relationships/image" Target="../media/image100.png"/><Relationship Id="rId10" Type="http://schemas.openxmlformats.org/officeDocument/2006/relationships/image" Target="../media/image106.png"/><Relationship Id="rId4" Type="http://schemas.openxmlformats.org/officeDocument/2006/relationships/slide" Target="slide16.xml"/><Relationship Id="rId9" Type="http://schemas.openxmlformats.org/officeDocument/2006/relationships/image" Target="../media/image126.png"/><Relationship Id="rId14" Type="http://schemas.openxmlformats.org/officeDocument/2006/relationships/image" Target="../media/image83.png"/></Relationships>
</file>

<file path=ppt/slides/_rels/slide59.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116.png"/><Relationship Id="rId18" Type="http://schemas.openxmlformats.org/officeDocument/2006/relationships/image" Target="../media/image131.png"/><Relationship Id="rId3" Type="http://schemas.openxmlformats.org/officeDocument/2006/relationships/image" Target="file:///O:\Mi%20unidad\OSPA\01.%20Tematicas\02.%20Hidrologia\01.%20Productos\01.Mapas_Alertas_Hidrologicas\temporales\jpg\AH_Orinoco.jpg" TargetMode="External"/><Relationship Id="rId7" Type="http://schemas.openxmlformats.org/officeDocument/2006/relationships/image" Target="../media/image102.png"/><Relationship Id="rId12" Type="http://schemas.openxmlformats.org/officeDocument/2006/relationships/image" Target="../media/image115.png"/><Relationship Id="rId17" Type="http://schemas.microsoft.com/office/2007/relationships/hdphoto" Target="../media/hdphoto10.wdp"/><Relationship Id="rId2" Type="http://schemas.openxmlformats.org/officeDocument/2006/relationships/image" Target="../media/image156.jpeg"/><Relationship Id="rId16" Type="http://schemas.openxmlformats.org/officeDocument/2006/relationships/image" Target="../media/image127.png"/><Relationship Id="rId1" Type="http://schemas.openxmlformats.org/officeDocument/2006/relationships/slideLayout" Target="../slideLayouts/slideLayout45.xml"/><Relationship Id="rId6" Type="http://schemas.openxmlformats.org/officeDocument/2006/relationships/image" Target="../media/image101.png"/><Relationship Id="rId11" Type="http://schemas.openxmlformats.org/officeDocument/2006/relationships/image" Target="../media/image103.png"/><Relationship Id="rId5" Type="http://schemas.openxmlformats.org/officeDocument/2006/relationships/image" Target="../media/image140.png"/><Relationship Id="rId15" Type="http://schemas.openxmlformats.org/officeDocument/2006/relationships/image" Target="../media/image100.png"/><Relationship Id="rId10" Type="http://schemas.openxmlformats.org/officeDocument/2006/relationships/image" Target="../media/image106.png"/><Relationship Id="rId4" Type="http://schemas.openxmlformats.org/officeDocument/2006/relationships/slide" Target="slide16.xml"/><Relationship Id="rId9" Type="http://schemas.openxmlformats.org/officeDocument/2006/relationships/image" Target="../media/image126.png"/><Relationship Id="rId14" Type="http://schemas.openxmlformats.org/officeDocument/2006/relationships/image" Target="../media/image83.png"/></Relationships>
</file>

<file path=ppt/slides/_rels/slide6.xml.rels><?xml version="1.0" encoding="UTF-8" standalone="yes"?>
<Relationships xmlns="http://schemas.openxmlformats.org/package/2006/relationships"><Relationship Id="rId8" Type="http://schemas.openxmlformats.org/officeDocument/2006/relationships/hyperlink" Target="../../../../04.%20Administrativo/02.%20Contratistas/11.%20ALEXANDER_MARTINEZ/Heladas_contador_municipios.xlsx" TargetMode="External"/><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notesSlide" Target="../notesSlides/notesSlide5.xml"/><Relationship Id="rId1" Type="http://schemas.openxmlformats.org/officeDocument/2006/relationships/slideLayout" Target="../slideLayouts/slideLayout31.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60.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116.png"/><Relationship Id="rId18" Type="http://schemas.openxmlformats.org/officeDocument/2006/relationships/image" Target="../media/image131.png"/><Relationship Id="rId3" Type="http://schemas.openxmlformats.org/officeDocument/2006/relationships/image" Target="file:///O:\Mi%20unidad\OSPA\01.%20Tematicas\02.%20Hidrologia\01.%20Productos\01.Mapas_Alertas_Hidrologicas\temporales\jpg\AH_Orinoco.jpg" TargetMode="External"/><Relationship Id="rId7" Type="http://schemas.openxmlformats.org/officeDocument/2006/relationships/image" Target="../media/image102.png"/><Relationship Id="rId12" Type="http://schemas.openxmlformats.org/officeDocument/2006/relationships/image" Target="../media/image115.png"/><Relationship Id="rId17" Type="http://schemas.microsoft.com/office/2007/relationships/hdphoto" Target="../media/hdphoto10.wdp"/><Relationship Id="rId2" Type="http://schemas.openxmlformats.org/officeDocument/2006/relationships/image" Target="../media/image156.jpeg"/><Relationship Id="rId16" Type="http://schemas.openxmlformats.org/officeDocument/2006/relationships/image" Target="../media/image127.png"/><Relationship Id="rId1" Type="http://schemas.openxmlformats.org/officeDocument/2006/relationships/slideLayout" Target="../slideLayouts/slideLayout45.xml"/><Relationship Id="rId6" Type="http://schemas.openxmlformats.org/officeDocument/2006/relationships/image" Target="../media/image101.png"/><Relationship Id="rId11" Type="http://schemas.openxmlformats.org/officeDocument/2006/relationships/image" Target="../media/image103.png"/><Relationship Id="rId5" Type="http://schemas.openxmlformats.org/officeDocument/2006/relationships/image" Target="../media/image140.png"/><Relationship Id="rId15" Type="http://schemas.openxmlformats.org/officeDocument/2006/relationships/image" Target="../media/image100.png"/><Relationship Id="rId10" Type="http://schemas.openxmlformats.org/officeDocument/2006/relationships/image" Target="../media/image106.png"/><Relationship Id="rId4" Type="http://schemas.openxmlformats.org/officeDocument/2006/relationships/slide" Target="slide16.xml"/><Relationship Id="rId9" Type="http://schemas.openxmlformats.org/officeDocument/2006/relationships/image" Target="../media/image126.png"/><Relationship Id="rId14" Type="http://schemas.openxmlformats.org/officeDocument/2006/relationships/image" Target="../media/image83.png"/></Relationships>
</file>

<file path=ppt/slides/_rels/slide61.xml.rels><?xml version="1.0" encoding="UTF-8" standalone="yes"?>
<Relationships xmlns="http://schemas.openxmlformats.org/package/2006/relationships"><Relationship Id="rId3" Type="http://schemas.openxmlformats.org/officeDocument/2006/relationships/image" Target="file:///O:\Mi%20unidad\OSPA\01.%20Tematicas\03.%20Deslizamientos\01.%20Productos\modelo_idd\temporales\amenaza_idd.jpg" TargetMode="External"/><Relationship Id="rId2" Type="http://schemas.openxmlformats.org/officeDocument/2006/relationships/image" Target="../media/image157.jpeg"/><Relationship Id="rId1" Type="http://schemas.openxmlformats.org/officeDocument/2006/relationships/slideLayout" Target="../slideLayouts/slideLayout35.xml"/></Relationships>
</file>

<file path=ppt/slides/_rels/slide62.xml.rels><?xml version="1.0" encoding="UTF-8" standalone="yes"?>
<Relationships xmlns="http://schemas.openxmlformats.org/package/2006/relationships"><Relationship Id="rId3" Type="http://schemas.openxmlformats.org/officeDocument/2006/relationships/image" Target="file:///O:\Mi%20unidad\OSPA\01.%20Tematicas\03.%20Deslizamientos\01.%20Productos\seguimiento\salidas\Deslizamientos.jpg" TargetMode="External"/><Relationship Id="rId2" Type="http://schemas.openxmlformats.org/officeDocument/2006/relationships/image" Target="../media/image158.jpeg"/><Relationship Id="rId1" Type="http://schemas.openxmlformats.org/officeDocument/2006/relationships/slideLayout" Target="../slideLayouts/slideLayout35.xml"/></Relationships>
</file>

<file path=ppt/slides/_rels/slide63.xml.rels><?xml version="1.0" encoding="UTF-8" standalone="yes"?>
<Relationships xmlns="http://schemas.openxmlformats.org/package/2006/relationships"><Relationship Id="rId8" Type="http://schemas.openxmlformats.org/officeDocument/2006/relationships/image" Target="../media/image162.jpeg"/><Relationship Id="rId3" Type="http://schemas.openxmlformats.org/officeDocument/2006/relationships/image" Target="file:///O:\Mi%20unidad\OSPA\01.%20Tematicas\03.%20Deslizamientos\01.%20Productos\postmodelo_idd\temporales\dcolombia.jpg" TargetMode="External"/><Relationship Id="rId7" Type="http://schemas.openxmlformats.org/officeDocument/2006/relationships/image" Target="file:///O:\Mi%20unidad\OSPA\01.%20Tematicas\03.%20Deslizamientos\01.%20Productos\postmodelo_idd\temporales\yellow_icv.jpg" TargetMode="External"/><Relationship Id="rId2" Type="http://schemas.openxmlformats.org/officeDocument/2006/relationships/image" Target="../media/image159.jpeg"/><Relationship Id="rId1" Type="http://schemas.openxmlformats.org/officeDocument/2006/relationships/slideLayout" Target="../slideLayouts/slideLayout35.xml"/><Relationship Id="rId6" Type="http://schemas.openxmlformats.org/officeDocument/2006/relationships/image" Target="../media/image161.jpeg"/><Relationship Id="rId11" Type="http://schemas.openxmlformats.org/officeDocument/2006/relationships/image" Target="file:///O:\Mi%20unidad\OSPA\01.%20Tematicas\03.%20Deslizamientos\01.%20Productos\postmodelo_idd\temporales\red_icv.jpg" TargetMode="External"/><Relationship Id="rId5" Type="http://schemas.openxmlformats.org/officeDocument/2006/relationships/image" Target="file:///O:\Mi%20unidad\OSPA\01.%20Tematicas\03.%20Deslizamientos\01.%20Productos\postmodelo_idd\temporales\torta_regiones_idd.jpg" TargetMode="External"/><Relationship Id="rId10" Type="http://schemas.openxmlformats.org/officeDocument/2006/relationships/image" Target="../media/image163.jpeg"/><Relationship Id="rId4" Type="http://schemas.openxmlformats.org/officeDocument/2006/relationships/image" Target="../media/image160.jpeg"/><Relationship Id="rId9" Type="http://schemas.openxmlformats.org/officeDocument/2006/relationships/image" Target="file:///O:\Mi%20unidad\OSPA\01.%20Tematicas\03.%20Deslizamientos\01.%20Productos\postmodelo_idd\temporales\orange_icv.jpg"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caribe.jpg" TargetMode="External"/><Relationship Id="rId7" Type="http://schemas.openxmlformats.org/officeDocument/2006/relationships/image" Target="../media/image82.png"/><Relationship Id="rId2" Type="http://schemas.openxmlformats.org/officeDocument/2006/relationships/image" Target="../media/image164.jpeg"/><Relationship Id="rId1" Type="http://schemas.openxmlformats.org/officeDocument/2006/relationships/slideLayout" Target="../slideLayouts/slideLayout35.xml"/><Relationship Id="rId6" Type="http://schemas.openxmlformats.org/officeDocument/2006/relationships/image" Target="../media/image166.png"/><Relationship Id="rId5" Type="http://schemas.openxmlformats.org/officeDocument/2006/relationships/image" Target="../media/image80.png"/><Relationship Id="rId4" Type="http://schemas.openxmlformats.org/officeDocument/2006/relationships/image" Target="../media/image165.png"/></Relationships>
</file>

<file path=ppt/slides/_rels/slide65.xml.rels><?xml version="1.0" encoding="UTF-8" standalone="yes"?>
<Relationships xmlns="http://schemas.openxmlformats.org/package/2006/relationships"><Relationship Id="rId8" Type="http://schemas.openxmlformats.org/officeDocument/2006/relationships/image" Target="../media/image166.png"/><Relationship Id="rId3" Type="http://schemas.openxmlformats.org/officeDocument/2006/relationships/image" Target="../media/image167.jpeg"/><Relationship Id="rId7" Type="http://schemas.openxmlformats.org/officeDocument/2006/relationships/image" Target="../media/image82.png"/><Relationship Id="rId2" Type="http://schemas.openxmlformats.org/officeDocument/2006/relationships/notesSlide" Target="../notesSlides/notesSlide29.xml"/><Relationship Id="rId1" Type="http://schemas.openxmlformats.org/officeDocument/2006/relationships/slideLayout" Target="../slideLayouts/slideLayout35.xml"/><Relationship Id="rId6" Type="http://schemas.openxmlformats.org/officeDocument/2006/relationships/image" Target="../media/image80.png"/><Relationship Id="rId5" Type="http://schemas.openxmlformats.org/officeDocument/2006/relationships/image" Target="../media/image165.png"/><Relationship Id="rId4" Type="http://schemas.openxmlformats.org/officeDocument/2006/relationships/image" Target="file:///O:\Mi%20unidad\OSPA\01.%20Tematicas\03.%20Deslizamientos\01.%20Productos\postmodelo_idd\temporales\dandina.jpg" TargetMode="External"/></Relationships>
</file>

<file path=ppt/slides/_rels/slide66.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7.jpeg"/><Relationship Id="rId7" Type="http://schemas.openxmlformats.org/officeDocument/2006/relationships/image" Target="../media/image80.png"/><Relationship Id="rId2" Type="http://schemas.openxmlformats.org/officeDocument/2006/relationships/notesSlide" Target="../notesSlides/notesSlide30.xml"/><Relationship Id="rId1" Type="http://schemas.openxmlformats.org/officeDocument/2006/relationships/slideLayout" Target="../slideLayouts/slideLayout35.xml"/><Relationship Id="rId6" Type="http://schemas.openxmlformats.org/officeDocument/2006/relationships/image" Target="../media/image166.png"/><Relationship Id="rId5" Type="http://schemas.openxmlformats.org/officeDocument/2006/relationships/image" Target="../media/image165.png"/><Relationship Id="rId4" Type="http://schemas.openxmlformats.org/officeDocument/2006/relationships/image" Target="file:///O:\Mi%20unidad\OSPA\01.%20Tematicas\03.%20Deslizamientos\01.%20Productos\postmodelo_idd\temporales\dandina.jpg" TargetMode="External"/></Relationships>
</file>

<file path=ppt/slides/_rels/slide67.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pacifico.jpg" TargetMode="External"/><Relationship Id="rId2" Type="http://schemas.openxmlformats.org/officeDocument/2006/relationships/image" Target="../media/image169.jpeg"/><Relationship Id="rId1" Type="http://schemas.openxmlformats.org/officeDocument/2006/relationships/slideLayout" Target="../slideLayouts/slideLayout35.xml"/><Relationship Id="rId6" Type="http://schemas.openxmlformats.org/officeDocument/2006/relationships/image" Target="../media/image82.png"/><Relationship Id="rId5" Type="http://schemas.openxmlformats.org/officeDocument/2006/relationships/image" Target="../media/image80.png"/><Relationship Id="rId4" Type="http://schemas.openxmlformats.org/officeDocument/2006/relationships/image" Target="../media/image166.png"/></Relationships>
</file>

<file path=ppt/slides/_rels/slide68.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orinoquia.jpg" TargetMode="External"/><Relationship Id="rId7" Type="http://schemas.openxmlformats.org/officeDocument/2006/relationships/image" Target="../media/image165.png"/><Relationship Id="rId2" Type="http://schemas.openxmlformats.org/officeDocument/2006/relationships/image" Target="../media/image170.jpeg"/><Relationship Id="rId1" Type="http://schemas.openxmlformats.org/officeDocument/2006/relationships/slideLayout" Target="../slideLayouts/slideLayout35.xml"/><Relationship Id="rId6" Type="http://schemas.openxmlformats.org/officeDocument/2006/relationships/image" Target="../media/image166.png"/><Relationship Id="rId5" Type="http://schemas.openxmlformats.org/officeDocument/2006/relationships/image" Target="../media/image80.png"/><Relationship Id="rId4" Type="http://schemas.openxmlformats.org/officeDocument/2006/relationships/image" Target="../media/image82.png"/></Relationships>
</file>

<file path=ppt/slides/_rels/slide69.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amazonia.jpg" TargetMode="External"/><Relationship Id="rId7" Type="http://schemas.openxmlformats.org/officeDocument/2006/relationships/image" Target="../media/image166.png"/><Relationship Id="rId2" Type="http://schemas.openxmlformats.org/officeDocument/2006/relationships/image" Target="../media/image171.jpeg"/><Relationship Id="rId1" Type="http://schemas.openxmlformats.org/officeDocument/2006/relationships/slideLayout" Target="../slideLayouts/slideLayout35.xml"/><Relationship Id="rId6" Type="http://schemas.openxmlformats.org/officeDocument/2006/relationships/image" Target="../media/image80.png"/><Relationship Id="rId5" Type="http://schemas.openxmlformats.org/officeDocument/2006/relationships/image" Target="../media/image165.png"/><Relationship Id="rId4" Type="http://schemas.openxmlformats.org/officeDocument/2006/relationships/image" Target="../media/image82.png"/></Relationships>
</file>

<file path=ppt/slides/_rels/slide7.xml.rels><?xml version="1.0" encoding="UTF-8" standalone="yes"?>
<Relationships xmlns="http://schemas.openxmlformats.org/package/2006/relationships"><Relationship Id="rId8" Type="http://schemas.openxmlformats.org/officeDocument/2006/relationships/hyperlink" Target="../../../../04.%20Administrativo/02.%20Contratistas/11.%20ALEXANDER_MARTINEZ/Heladas_contador_municipios.xlsx" TargetMode="External"/><Relationship Id="rId3" Type="http://schemas.openxmlformats.org/officeDocument/2006/relationships/image" Target="../media/image83.png"/><Relationship Id="rId7" Type="http://schemas.openxmlformats.org/officeDocument/2006/relationships/image" Target="../media/image84.png"/><Relationship Id="rId2" Type="http://schemas.openxmlformats.org/officeDocument/2006/relationships/notesSlide" Target="../notesSlides/notesSlide6.xml"/><Relationship Id="rId1" Type="http://schemas.openxmlformats.org/officeDocument/2006/relationships/slideLayout" Target="../slideLayouts/slideLayout31.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82.png"/></Relationships>
</file>

<file path=ppt/slides/_rels/slide70.xml.rels><?xml version="1.0" encoding="UTF-8" standalone="yes"?>
<Relationships xmlns="http://schemas.openxmlformats.org/package/2006/relationships"><Relationship Id="rId2" Type="http://schemas.openxmlformats.org/officeDocument/2006/relationships/image" Target="../media/image172.jpg"/><Relationship Id="rId1" Type="http://schemas.openxmlformats.org/officeDocument/2006/relationships/slideLayout" Target="../slideLayouts/slideLayout35.xml"/></Relationships>
</file>

<file path=ppt/slides/_rels/slide71.xml.rels><?xml version="1.0" encoding="UTF-8" standalone="yes"?>
<Relationships xmlns="http://schemas.openxmlformats.org/package/2006/relationships"><Relationship Id="rId3" Type="http://schemas.openxmlformats.org/officeDocument/2006/relationships/image" Target="file:///O:\Mi%20unidad\OSPA\01.%20Tematicas\04.%20Incendios\01.%20Productos\modelo_icv\temporales\amenaza_icv.jpg" TargetMode="External"/><Relationship Id="rId2" Type="http://schemas.openxmlformats.org/officeDocument/2006/relationships/image" Target="../media/image173.jpeg"/><Relationship Id="rId1" Type="http://schemas.openxmlformats.org/officeDocument/2006/relationships/slideLayout" Target="../slideLayouts/slideLayout32.xml"/></Relationships>
</file>

<file path=ppt/slides/_rels/slide72.xml.rels><?xml version="1.0" encoding="UTF-8" standalone="yes"?>
<Relationships xmlns="http://schemas.openxmlformats.org/package/2006/relationships"><Relationship Id="rId3" Type="http://schemas.openxmlformats.org/officeDocument/2006/relationships/image" Target="file:///O:\Mi%20unidad\OSPA\01.%20Tematicas\04.%20Incendios\01.%20Productos\seguimiento\salidas\Incendios.jpg" TargetMode="External"/><Relationship Id="rId2" Type="http://schemas.openxmlformats.org/officeDocument/2006/relationships/image" Target="../media/image174.jpeg"/><Relationship Id="rId1" Type="http://schemas.openxmlformats.org/officeDocument/2006/relationships/slideLayout" Target="../slideLayouts/slideLayout32.xml"/></Relationships>
</file>

<file path=ppt/slides/_rels/slide7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yellow_icv.jpg" TargetMode="External"/><Relationship Id="rId3" Type="http://schemas.openxmlformats.org/officeDocument/2006/relationships/image" Target="../media/image175.jpeg"/><Relationship Id="rId7" Type="http://schemas.openxmlformats.org/officeDocument/2006/relationships/image" Target="../media/image177.jpeg"/><Relationship Id="rId12" Type="http://schemas.openxmlformats.org/officeDocument/2006/relationships/image" Target="file:///O:\Mi%20unidad\OSPA\01.%20Tematicas\04.%20Incendios\01.%20Productos\postmodelo_icv\temporales\red_icv.jpg" TargetMode="External"/><Relationship Id="rId2" Type="http://schemas.openxmlformats.org/officeDocument/2006/relationships/notesSlide" Target="../notesSlides/notesSlide31.xml"/><Relationship Id="rId1" Type="http://schemas.openxmlformats.org/officeDocument/2006/relationships/slideLayout" Target="../slideLayouts/slideLayout3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79.jpeg"/><Relationship Id="rId5" Type="http://schemas.openxmlformats.org/officeDocument/2006/relationships/image" Target="../media/image176.jpeg"/><Relationship Id="rId10" Type="http://schemas.openxmlformats.org/officeDocument/2006/relationships/image" Target="file:///O:\Mi%20unidad\OSPA\01.%20Tematicas\04.%20Incendios\01.%20Productos\postmodelo_icv\temporales\orange_icv.jpg" TargetMode="External"/><Relationship Id="rId4" Type="http://schemas.openxmlformats.org/officeDocument/2006/relationships/image" Target="file:///O:\Mi%20unidad\OSPA\01.%20Tematicas\04.%20Incendios\01.%20Productos\postmodelo_icv\temporales\torta_regiones_icv.jpg" TargetMode="External"/><Relationship Id="rId9" Type="http://schemas.openxmlformats.org/officeDocument/2006/relationships/image" Target="../media/image178.jpeg"/></Relationships>
</file>

<file path=ppt/slides/_rels/slide74.xml.rels><?xml version="1.0" encoding="UTF-8" standalone="yes"?>
<Relationships xmlns="http://schemas.openxmlformats.org/package/2006/relationships"><Relationship Id="rId8" Type="http://schemas.openxmlformats.org/officeDocument/2006/relationships/image" Target="../media/image182.png"/><Relationship Id="rId3" Type="http://schemas.openxmlformats.org/officeDocument/2006/relationships/image" Target="../media/image180.jpeg"/><Relationship Id="rId7" Type="http://schemas.openxmlformats.org/officeDocument/2006/relationships/image" Target="../media/image181.png"/><Relationship Id="rId2" Type="http://schemas.openxmlformats.org/officeDocument/2006/relationships/notesSlide" Target="../notesSlides/notesSlide32.xml"/><Relationship Id="rId1" Type="http://schemas.openxmlformats.org/officeDocument/2006/relationships/slideLayout" Target="../slideLayouts/slideLayout32.xml"/><Relationship Id="rId6" Type="http://schemas.openxmlformats.org/officeDocument/2006/relationships/image" Target="../media/image166.png"/><Relationship Id="rId5" Type="http://schemas.openxmlformats.org/officeDocument/2006/relationships/image" Target="../media/image165.png"/><Relationship Id="rId4" Type="http://schemas.openxmlformats.org/officeDocument/2006/relationships/image" Target="file:///O:\Mi%20unidad\OSPA\01.%20Tematicas\04.%20Incendios\01.%20Productos\postmodelo_icv\temporales\icaribe.jpg" TargetMode="External"/></Relationships>
</file>

<file path=ppt/slides/_rels/slide75.xml.rels><?xml version="1.0" encoding="UTF-8" standalone="yes"?>
<Relationships xmlns="http://schemas.openxmlformats.org/package/2006/relationships"><Relationship Id="rId8" Type="http://schemas.openxmlformats.org/officeDocument/2006/relationships/image" Target="../media/image182.png"/><Relationship Id="rId3" Type="http://schemas.openxmlformats.org/officeDocument/2006/relationships/image" Target="file:///O:\Mi%20unidad\OSPA\01.%20Tematicas\04.%20Incendios\01.%20Productos\postmodelo_icv\temporales\iandina.jpg" TargetMode="External"/><Relationship Id="rId7" Type="http://schemas.openxmlformats.org/officeDocument/2006/relationships/image" Target="../media/image181.png"/><Relationship Id="rId2" Type="http://schemas.openxmlformats.org/officeDocument/2006/relationships/image" Target="../media/image183.jpeg"/><Relationship Id="rId1" Type="http://schemas.openxmlformats.org/officeDocument/2006/relationships/slideLayout" Target="../slideLayouts/slideLayout32.xml"/><Relationship Id="rId6" Type="http://schemas.openxmlformats.org/officeDocument/2006/relationships/image" Target="../media/image184.png"/><Relationship Id="rId5" Type="http://schemas.openxmlformats.org/officeDocument/2006/relationships/image" Target="../media/image166.png"/><Relationship Id="rId4" Type="http://schemas.openxmlformats.org/officeDocument/2006/relationships/image" Target="../media/image165.png"/></Relationships>
</file>

<file path=ppt/slides/_rels/slide76.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pacifico.jpg" TargetMode="External"/><Relationship Id="rId2" Type="http://schemas.openxmlformats.org/officeDocument/2006/relationships/image" Target="../media/image185.jpeg"/><Relationship Id="rId1" Type="http://schemas.openxmlformats.org/officeDocument/2006/relationships/slideLayout" Target="../slideLayouts/slideLayout32.xml"/><Relationship Id="rId6" Type="http://schemas.openxmlformats.org/officeDocument/2006/relationships/image" Target="../media/image182.png"/><Relationship Id="rId5" Type="http://schemas.openxmlformats.org/officeDocument/2006/relationships/image" Target="../media/image181.png"/><Relationship Id="rId4" Type="http://schemas.openxmlformats.org/officeDocument/2006/relationships/image" Target="../media/image165.png"/></Relationships>
</file>

<file path=ppt/slides/_rels/slide77.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orinoquia.jpg" TargetMode="External"/><Relationship Id="rId2" Type="http://schemas.openxmlformats.org/officeDocument/2006/relationships/image" Target="../media/image186.jpeg"/><Relationship Id="rId1" Type="http://schemas.openxmlformats.org/officeDocument/2006/relationships/slideLayout" Target="../slideLayouts/slideLayout32.xml"/><Relationship Id="rId6" Type="http://schemas.openxmlformats.org/officeDocument/2006/relationships/image" Target="../media/image182.png"/><Relationship Id="rId5" Type="http://schemas.openxmlformats.org/officeDocument/2006/relationships/image" Target="../media/image165.png"/><Relationship Id="rId4" Type="http://schemas.openxmlformats.org/officeDocument/2006/relationships/image" Target="../media/image181.png"/></Relationships>
</file>

<file path=ppt/slides/_rels/slide78.xml.rels><?xml version="1.0" encoding="UTF-8" standalone="yes"?>
<Relationships xmlns="http://schemas.openxmlformats.org/package/2006/relationships"><Relationship Id="rId8" Type="http://schemas.openxmlformats.org/officeDocument/2006/relationships/image" Target="../media/image182.png"/><Relationship Id="rId3" Type="http://schemas.openxmlformats.org/officeDocument/2006/relationships/image" Target="file:///O:\Mi%20unidad\OSPA\01.%20Tematicas\04.%20Incendios\01.%20Productos\postmodelo_icv\temporales\iamazonia.jpg" TargetMode="External"/><Relationship Id="rId7" Type="http://schemas.openxmlformats.org/officeDocument/2006/relationships/image" Target="../media/image165.png"/><Relationship Id="rId2" Type="http://schemas.openxmlformats.org/officeDocument/2006/relationships/image" Target="../media/image187.jpeg"/><Relationship Id="rId1" Type="http://schemas.openxmlformats.org/officeDocument/2006/relationships/slideLayout" Target="../slideLayouts/slideLayout32.xml"/><Relationship Id="rId6" Type="http://schemas.openxmlformats.org/officeDocument/2006/relationships/image" Target="../media/image184.png"/><Relationship Id="rId5" Type="http://schemas.openxmlformats.org/officeDocument/2006/relationships/image" Target="../media/image181.png"/><Relationship Id="rId4" Type="http://schemas.openxmlformats.org/officeDocument/2006/relationships/image" Target="../media/image166.png"/></Relationships>
</file>

<file path=ppt/slides/_rels/slide79.xml.rels><?xml version="1.0" encoding="UTF-8" standalone="yes"?>
<Relationships xmlns="http://schemas.openxmlformats.org/package/2006/relationships"><Relationship Id="rId3" Type="http://schemas.openxmlformats.org/officeDocument/2006/relationships/image" Target="../media/image188.jpg"/><Relationship Id="rId2" Type="http://schemas.openxmlformats.org/officeDocument/2006/relationships/notesSlide" Target="../notesSlides/notesSlide33.xml"/><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8" Type="http://schemas.openxmlformats.org/officeDocument/2006/relationships/hyperlink" Target="../../../../04.%20Administrativo/02.%20Contratistas/11.%20ALEXANDER_MARTINEZ/Heladas_contador_municipios.xlsx" TargetMode="External"/><Relationship Id="rId3" Type="http://schemas.openxmlformats.org/officeDocument/2006/relationships/image" Target="../media/image83.png"/><Relationship Id="rId7" Type="http://schemas.openxmlformats.org/officeDocument/2006/relationships/image" Target="../media/image84.png"/><Relationship Id="rId2" Type="http://schemas.openxmlformats.org/officeDocument/2006/relationships/notesSlide" Target="../notesSlides/notesSlide7.xml"/><Relationship Id="rId1" Type="http://schemas.openxmlformats.org/officeDocument/2006/relationships/slideLayout" Target="../slideLayouts/slideLayout31.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82.png"/></Relationships>
</file>

<file path=ppt/slides/_rels/slide80.xml.rels><?xml version="1.0" encoding="UTF-8" standalone="yes"?>
<Relationships xmlns="http://schemas.openxmlformats.org/package/2006/relationships"><Relationship Id="rId8" Type="http://schemas.openxmlformats.org/officeDocument/2006/relationships/image" Target="../media/image194.png"/><Relationship Id="rId3" Type="http://schemas.openxmlformats.org/officeDocument/2006/relationships/image" Target="../media/image189.png"/><Relationship Id="rId7" Type="http://schemas.openxmlformats.org/officeDocument/2006/relationships/image" Target="../media/image193.png"/><Relationship Id="rId2" Type="http://schemas.openxmlformats.org/officeDocument/2006/relationships/notesSlide" Target="../notesSlides/notesSlide34.xml"/><Relationship Id="rId1" Type="http://schemas.openxmlformats.org/officeDocument/2006/relationships/slideLayout" Target="../slideLayouts/slideLayout33.xml"/><Relationship Id="rId6" Type="http://schemas.openxmlformats.org/officeDocument/2006/relationships/image" Target="../media/image192.png"/><Relationship Id="rId5" Type="http://schemas.openxmlformats.org/officeDocument/2006/relationships/image" Target="../media/image191.png"/><Relationship Id="rId4" Type="http://schemas.openxmlformats.org/officeDocument/2006/relationships/image" Target="../media/image190.png"/><Relationship Id="rId9" Type="http://schemas.openxmlformats.org/officeDocument/2006/relationships/image" Target="../media/image195.png"/></Relationships>
</file>

<file path=ppt/slides/_rels/slide81.xml.rels><?xml version="1.0" encoding="UTF-8" standalone="yes"?>
<Relationships xmlns="http://schemas.openxmlformats.org/package/2006/relationships"><Relationship Id="rId8" Type="http://schemas.openxmlformats.org/officeDocument/2006/relationships/image" Target="../media/image191.png"/><Relationship Id="rId3" Type="http://schemas.openxmlformats.org/officeDocument/2006/relationships/image" Target="../media/image189.png"/><Relationship Id="rId7" Type="http://schemas.openxmlformats.org/officeDocument/2006/relationships/image" Target="../media/image193.png"/><Relationship Id="rId2" Type="http://schemas.openxmlformats.org/officeDocument/2006/relationships/notesSlide" Target="../notesSlides/notesSlide35.xml"/><Relationship Id="rId1" Type="http://schemas.openxmlformats.org/officeDocument/2006/relationships/slideLayout" Target="../slideLayouts/slideLayout34.xml"/><Relationship Id="rId6" Type="http://schemas.openxmlformats.org/officeDocument/2006/relationships/image" Target="../media/image194.png"/><Relationship Id="rId5" Type="http://schemas.openxmlformats.org/officeDocument/2006/relationships/image" Target="../media/image165.png"/><Relationship Id="rId10" Type="http://schemas.openxmlformats.org/officeDocument/2006/relationships/image" Target="../media/image195.png"/><Relationship Id="rId4" Type="http://schemas.openxmlformats.org/officeDocument/2006/relationships/image" Target="../media/image190.png"/><Relationship Id="rId9" Type="http://schemas.openxmlformats.org/officeDocument/2006/relationships/image" Target="../media/image192.png"/></Relationships>
</file>

<file path=ppt/slides/_rels/slide82.xml.rels><?xml version="1.0" encoding="UTF-8" standalone="yes"?>
<Relationships xmlns="http://schemas.openxmlformats.org/package/2006/relationships"><Relationship Id="rId8" Type="http://schemas.openxmlformats.org/officeDocument/2006/relationships/hyperlink" Target="mailto:alertas@ideam.gov.co" TargetMode="External"/><Relationship Id="rId3" Type="http://schemas.openxmlformats.org/officeDocument/2006/relationships/image" Target="../media/image197.png"/><Relationship Id="rId7" Type="http://schemas.openxmlformats.org/officeDocument/2006/relationships/hyperlink" Target="mailto:servicio@ideam.gov.co" TargetMode="External"/><Relationship Id="rId2" Type="http://schemas.openxmlformats.org/officeDocument/2006/relationships/image" Target="../media/image196.png"/><Relationship Id="rId1" Type="http://schemas.openxmlformats.org/officeDocument/2006/relationships/slideLayout" Target="../slideLayouts/slideLayout13.xml"/><Relationship Id="rId6" Type="http://schemas.openxmlformats.org/officeDocument/2006/relationships/hyperlink" Target="https://www.ideam.gov.co/" TargetMode="External"/><Relationship Id="rId5" Type="http://schemas.openxmlformats.org/officeDocument/2006/relationships/image" Target="../media/image199.png"/><Relationship Id="rId4" Type="http://schemas.openxmlformats.org/officeDocument/2006/relationships/image" Target="../media/image198.png"/></Relationships>
</file>

<file path=ppt/slides/_rels/slide9.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81.png"/><Relationship Id="rId7" Type="http://schemas.openxmlformats.org/officeDocument/2006/relationships/image" Target="../media/image82.png"/><Relationship Id="rId2" Type="http://schemas.openxmlformats.org/officeDocument/2006/relationships/notesSlide" Target="../notesSlides/notesSlide8.xml"/><Relationship Id="rId1" Type="http://schemas.openxmlformats.org/officeDocument/2006/relationships/slideLayout" Target="../slideLayouts/slideLayout31.xml"/><Relationship Id="rId6" Type="http://schemas.openxmlformats.org/officeDocument/2006/relationships/hyperlink" Target="../../../../04.%20Administrativo/02.%20Contratistas/11.%20ALEXANDER_MARTINEZ/Heladas_contador_municipios.xlsx" TargetMode="External"/><Relationship Id="rId5" Type="http://schemas.openxmlformats.org/officeDocument/2006/relationships/image" Target="../media/image84.png"/><Relationship Id="rId4" Type="http://schemas.openxmlformats.org/officeDocument/2006/relationships/image" Target="../media/image8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grpSp>
        <p:nvGrpSpPr>
          <p:cNvPr id="4" name="Grupo 3"/>
          <p:cNvGrpSpPr/>
          <p:nvPr/>
        </p:nvGrpSpPr>
        <p:grpSpPr>
          <a:xfrm>
            <a:off x="5177838" y="3879165"/>
            <a:ext cx="6784988" cy="2446824"/>
            <a:chOff x="4382421" y="3895807"/>
            <a:chExt cx="6784988" cy="2446824"/>
          </a:xfrm>
        </p:grpSpPr>
        <p:sp>
          <p:nvSpPr>
            <p:cNvPr id="6" name="CuadroTexto 5"/>
            <p:cNvSpPr txBox="1"/>
            <p:nvPr/>
          </p:nvSpPr>
          <p:spPr>
            <a:xfrm>
              <a:off x="5842948" y="3895807"/>
              <a:ext cx="5324461" cy="2446824"/>
            </a:xfrm>
            <a:prstGeom prst="rect">
              <a:avLst/>
            </a:prstGeom>
            <a:noFill/>
            <a:ln>
              <a:noFill/>
            </a:ln>
          </p:spPr>
          <p:txBody>
            <a:bodyPr wrap="square" rtlCol="0">
              <a:spAutoFit/>
            </a:bodyPr>
            <a:lstStyle/>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PARA TOMAR ACCIÓN</a:t>
              </a: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Advierte a </a:t>
              </a:r>
              <a:r>
                <a:rPr kumimoji="0" lang="es-ES" sz="900" b="0" i="0" u="none" strike="noStrike" kern="1200" cap="none" spc="0" normalizeH="0" baseline="0" noProof="0">
                  <a:ln>
                    <a:noFill/>
                  </a:ln>
                  <a:solidFill>
                    <a:srgbClr val="181717"/>
                  </a:solidFill>
                  <a:effectLst/>
                  <a:uLnTx/>
                  <a:uFillTx/>
                  <a:latin typeface="Arial Narrow" panose="020B0606020202030204" pitchFamily="34" charset="0"/>
                  <a:ea typeface="PMingLiU"/>
                  <a:cs typeface="Calibri"/>
                </a:rPr>
                <a:t>los sistemas de prevención y atención de desastres </a:t>
              </a: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sobre la amenaza que puede ocasionar un fenómeno con efectos adversos sobre la población, el cual requiere la atención inmediata </a:t>
              </a:r>
              <a:r>
                <a:rPr kumimoji="0" lang="es-ES" sz="900" b="0" i="0" u="none" strike="noStrike" kern="1200" cap="none" spc="0" normalizeH="0" baseline="0" noProof="0">
                  <a:ln>
                    <a:noFill/>
                  </a:ln>
                  <a:solidFill>
                    <a:srgbClr val="181717"/>
                  </a:solidFill>
                  <a:effectLst/>
                  <a:uLnTx/>
                  <a:uFillTx/>
                  <a:latin typeface="Arial Narrow" panose="020B0606020202030204" pitchFamily="34" charset="0"/>
                  <a:ea typeface="PMingLiU"/>
                  <a:cs typeface="Calibri"/>
                </a:rPr>
                <a:t>por parte de la población y de los cuerpos de atención </a:t>
              </a: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y socorro. Se emite una alerta sólo cuando </a:t>
              </a:r>
              <a:r>
                <a:rPr kumimoji="0" lang="es-ES" sz="900" b="0" i="0" u="none" strike="noStrike" kern="1200" cap="none" spc="0" normalizeH="0" baseline="0" noProof="0">
                  <a:ln>
                    <a:noFill/>
                  </a:ln>
                  <a:solidFill>
                    <a:srgbClr val="181717"/>
                  </a:solidFill>
                  <a:effectLst/>
                  <a:uLnTx/>
                  <a:uFillTx/>
                  <a:latin typeface="Arial Narrow" panose="020B0606020202030204" pitchFamily="34" charset="0"/>
                  <a:ea typeface="PMingLiU"/>
                  <a:cs typeface="Calibri"/>
                </a:rPr>
                <a:t>la identificación de un </a:t>
              </a: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evento extraordinario </a:t>
              </a:r>
              <a:r>
                <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indique </a:t>
              </a:r>
              <a:r>
                <a:rPr kumimoji="0" lang="es-CO" sz="900" b="0" i="0" u="none" strike="noStrike" kern="1200" cap="none" spc="0" normalizeH="0" baseline="0" noProof="0">
                  <a:ln>
                    <a:noFill/>
                  </a:ln>
                  <a:solidFill>
                    <a:srgbClr val="181717"/>
                  </a:solidFill>
                  <a:effectLst/>
                  <a:uLnTx/>
                  <a:uFillTx/>
                  <a:latin typeface="Arial Narrow" panose="020B0606020202030204" pitchFamily="34" charset="0"/>
                  <a:ea typeface="PMingLiU"/>
                  <a:cs typeface="Calibri"/>
                </a:rPr>
                <a:t>la probabilidad de amenaza </a:t>
              </a:r>
              <a:r>
                <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inminente y cuando la gravedad del fenómeno implique </a:t>
              </a:r>
              <a:r>
                <a:rPr kumimoji="0" lang="es-CO" sz="900" b="0" i="0" u="none" strike="noStrike" kern="1200" cap="none" spc="0" normalizeH="0" baseline="0" noProof="0">
                  <a:ln>
                    <a:noFill/>
                  </a:ln>
                  <a:solidFill>
                    <a:srgbClr val="181717"/>
                  </a:solidFill>
                  <a:effectLst/>
                  <a:uLnTx/>
                  <a:uFillTx/>
                  <a:latin typeface="Arial Narrow" panose="020B0606020202030204" pitchFamily="34" charset="0"/>
                  <a:ea typeface="PMingLiU"/>
                  <a:cs typeface="Calibri"/>
                </a:rPr>
                <a:t>la movilización de personas </a:t>
              </a:r>
              <a:r>
                <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y equipos, interrumpiendo el </a:t>
              </a:r>
              <a:r>
                <a:rPr kumimoji="0" lang="es-CO" sz="900" b="0" i="0" u="none" strike="noStrike" kern="1200" cap="none" spc="0" normalizeH="0" baseline="0" noProof="0">
                  <a:ln>
                    <a:noFill/>
                  </a:ln>
                  <a:solidFill>
                    <a:srgbClr val="181717"/>
                  </a:solidFill>
                  <a:effectLst/>
                  <a:uLnTx/>
                  <a:uFillTx/>
                  <a:latin typeface="Arial Narrow" panose="020B0606020202030204" pitchFamily="34" charset="0"/>
                  <a:ea typeface="PMingLiU"/>
                  <a:cs typeface="Calibri"/>
                </a:rPr>
                <a:t>normal desarrollo de sus </a:t>
              </a:r>
              <a:r>
                <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actividades cotidianas.</a:t>
              </a:r>
            </a:p>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a:t>
              </a:r>
            </a:p>
            <a:p>
              <a:pPr marL="63500" marR="0" lvl="0" indent="0" algn="just" defTabSz="914400" rtl="0" eaLnBrk="1" fontAlgn="auto" latinLnBrk="0" hangingPunct="1">
                <a:lnSpc>
                  <a:spcPct val="100000"/>
                </a:lnSpc>
                <a:spcBef>
                  <a:spcPts val="0"/>
                </a:spcBef>
                <a:spcAft>
                  <a:spcPts val="0"/>
                </a:spcAft>
                <a:buClrTx/>
                <a:buSzTx/>
                <a:buFontTx/>
                <a:buNone/>
                <a:tabLst/>
                <a:defRPr/>
              </a:pP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ES" sz="900" b="1"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PARA PREPARARSE</a:t>
              </a: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Indica </a:t>
              </a:r>
              <a:r>
                <a:rPr kumimoji="0" lang="es-ES" sz="900" b="0" i="0" u="none" strike="noStrike" kern="1200" cap="none" spc="0" normalizeH="0" baseline="0" noProof="0">
                  <a:ln>
                    <a:noFill/>
                  </a:ln>
                  <a:solidFill>
                    <a:srgbClr val="181717"/>
                  </a:solidFill>
                  <a:effectLst/>
                  <a:uLnTx/>
                  <a:uFillTx/>
                  <a:latin typeface="Arial Narrow" panose="020B0606020202030204" pitchFamily="34" charset="0"/>
                  <a:ea typeface="PMingLiU"/>
                  <a:cs typeface="Calibri"/>
                </a:rPr>
                <a:t>la presencia de un </a:t>
              </a: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fenómeno. No implica amenaza inmediata y como tanto es catalogado como un mensaje para informarse y prepararse. El aviso implica vigilancia continua ya que las condiciones son propicias para </a:t>
              </a:r>
              <a:r>
                <a:rPr kumimoji="0" lang="es-ES" sz="900" b="0" i="0" u="none" strike="noStrike" kern="1200" cap="none" spc="0" normalizeH="0" baseline="0" noProof="0">
                  <a:ln>
                    <a:noFill/>
                  </a:ln>
                  <a:solidFill>
                    <a:srgbClr val="181717"/>
                  </a:solidFill>
                  <a:effectLst/>
                  <a:uLnTx/>
                  <a:uFillTx/>
                  <a:latin typeface="Arial Narrow" panose="020B0606020202030204" pitchFamily="34" charset="0"/>
                  <a:ea typeface="PMingLiU"/>
                  <a:cs typeface="Calibri"/>
                </a:rPr>
                <a:t>el desarrollo de un </a:t>
              </a: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fenómeno, sin que se requiera permanecer alerta.</a:t>
              </a: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a:t>
              </a: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ES" sz="900" b="1"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PARA INFORMARSE</a:t>
              </a: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Es un mensaje oficial por el cual se difunde información. Por lo regular se refiere a eventos observados, registrados o registrados y puede contener </a:t>
              </a:r>
              <a:r>
                <a:rPr kumimoji="0" lang="es-ES" sz="900" b="0" i="0" u="none" strike="noStrike" kern="1200" cap="none" spc="0" normalizeH="0" baseline="0" noProof="0">
                  <a:ln>
                    <a:noFill/>
                  </a:ln>
                  <a:solidFill>
                    <a:srgbClr val="181717"/>
                  </a:solidFill>
                  <a:effectLst/>
                  <a:uLnTx/>
                  <a:uFillTx/>
                  <a:latin typeface="Arial Narrow" panose="020B0606020202030204" pitchFamily="34" charset="0"/>
                  <a:ea typeface="PMingLiU"/>
                  <a:cs typeface="Calibri"/>
                </a:rPr>
                <a:t>algunos elementos de pronóstico a manera de orientación</a:t>
              </a: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Por sus características pretéritas y futuras difiere del </a:t>
              </a:r>
              <a:r>
                <a:rPr kumimoji="0" lang="es-ES" sz="900" b="0" i="0" u="none" strike="noStrike" kern="1200" cap="none" spc="0" normalizeH="0" baseline="0" noProof="0">
                  <a:ln>
                    <a:noFill/>
                  </a:ln>
                  <a:solidFill>
                    <a:srgbClr val="181717"/>
                  </a:solidFill>
                  <a:effectLst/>
                  <a:uLnTx/>
                  <a:uFillTx/>
                  <a:latin typeface="Arial Narrow" panose="020B0606020202030204" pitchFamily="34" charset="0"/>
                  <a:ea typeface="PMingLiU"/>
                  <a:cs typeface="Calibri"/>
                </a:rPr>
                <a:t>aviso y de la </a:t>
              </a: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alerta, y por lo general no está encaminado a alertar sino a informar.</a:t>
              </a: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a:t>
              </a: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a:p>
              <a:pPr marL="90170" marR="29845" lvl="0" indent="0" algn="just" defTabSz="914400" rtl="0" eaLnBrk="1" fontAlgn="auto" latinLnBrk="0" hangingPunct="1">
                <a:lnSpc>
                  <a:spcPct val="100000"/>
                </a:lnSpc>
                <a:spcBef>
                  <a:spcPts val="0"/>
                </a:spcBef>
                <a:spcAft>
                  <a:spcPts val="0"/>
                </a:spcAft>
                <a:buClrTx/>
                <a:buSzTx/>
                <a:buFontTx/>
                <a:buNone/>
                <a:tabLst>
                  <a:tab pos="1170305" algn="l"/>
                  <a:tab pos="7658100" algn="ctr"/>
                </a:tabLst>
                <a:defRPr/>
              </a:pPr>
              <a:r>
                <a:rPr kumimoji="0" lang="es-MX" sz="900" b="1"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CONDICIONES NORMALES </a:t>
              </a:r>
              <a:r>
                <a:rPr kumimoji="0" lang="es-MX"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La información que se suministra se </a:t>
              </a:r>
              <a:r>
                <a:rPr kumimoji="0" lang="es-MX" sz="900" b="0" i="0" u="none" strike="noStrike" kern="1200" cap="none" spc="0" normalizeH="0" baseline="0" noProof="0">
                  <a:ln>
                    <a:noFill/>
                  </a:ln>
                  <a:solidFill>
                    <a:srgbClr val="181717"/>
                  </a:solidFill>
                  <a:effectLst/>
                  <a:uLnTx/>
                  <a:uFillTx/>
                  <a:latin typeface="Arial Narrow" panose="020B0606020202030204" pitchFamily="34" charset="0"/>
                  <a:ea typeface="PMingLiU"/>
                  <a:cs typeface="Calibri"/>
                </a:rPr>
                <a:t>encuentra dentro de los </a:t>
              </a:r>
              <a:r>
                <a:rPr kumimoji="0" lang="es-MX"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rangos normales.</a:t>
              </a: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p:txBody>
        </p:sp>
        <p:pic>
          <p:nvPicPr>
            <p:cNvPr id="7" name="Picture 17" descr="Recurso 1.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82421" y="4071081"/>
              <a:ext cx="1216932" cy="522130"/>
            </a:xfrm>
            <a:prstGeom prst="rect">
              <a:avLst/>
            </a:prstGeom>
          </p:spPr>
        </p:pic>
        <p:pic>
          <p:nvPicPr>
            <p:cNvPr id="8" name="Picture 4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82421" y="4854261"/>
              <a:ext cx="1216932" cy="510067"/>
            </a:xfrm>
            <a:prstGeom prst="rect">
              <a:avLst/>
            </a:prstGeom>
          </p:spPr>
        </p:pic>
        <p:pic>
          <p:nvPicPr>
            <p:cNvPr id="9" name="Picture 4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82421" y="5490108"/>
              <a:ext cx="1216932" cy="503421"/>
            </a:xfrm>
            <a:prstGeom prst="rect">
              <a:avLst/>
            </a:prstGeom>
          </p:spPr>
        </p:pic>
        <p:cxnSp>
          <p:nvCxnSpPr>
            <p:cNvPr id="10" name="Straight Connector 23"/>
            <p:cNvCxnSpPr/>
            <p:nvPr/>
          </p:nvCxnSpPr>
          <p:spPr>
            <a:xfrm>
              <a:off x="5819569" y="3961181"/>
              <a:ext cx="0" cy="746606"/>
            </a:xfrm>
            <a:prstGeom prst="line">
              <a:avLst/>
            </a:prstGeom>
            <a:ln w="28575" cmpd="sng">
              <a:solidFill>
                <a:srgbClr val="D80631"/>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50"/>
            <p:cNvCxnSpPr/>
            <p:nvPr/>
          </p:nvCxnSpPr>
          <p:spPr>
            <a:xfrm>
              <a:off x="5819569" y="4946393"/>
              <a:ext cx="0" cy="346364"/>
            </a:xfrm>
            <a:prstGeom prst="line">
              <a:avLst/>
            </a:prstGeom>
            <a:ln w="28575" cmpd="sng">
              <a:solidFill>
                <a:srgbClr val="FC6232"/>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51"/>
            <p:cNvCxnSpPr/>
            <p:nvPr/>
          </p:nvCxnSpPr>
          <p:spPr>
            <a:xfrm>
              <a:off x="5819569" y="5485181"/>
              <a:ext cx="0" cy="472732"/>
            </a:xfrm>
            <a:prstGeom prst="line">
              <a:avLst/>
            </a:prstGeom>
            <a:ln w="28575" cmpd="sng">
              <a:solidFill>
                <a:srgbClr val="FEB032"/>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53"/>
            <p:cNvCxnSpPr/>
            <p:nvPr/>
          </p:nvCxnSpPr>
          <p:spPr>
            <a:xfrm>
              <a:off x="5819569" y="6059144"/>
              <a:ext cx="0" cy="279794"/>
            </a:xfrm>
            <a:prstGeom prst="line">
              <a:avLst/>
            </a:prstGeom>
            <a:ln w="28575" cmpd="sng">
              <a:solidFill>
                <a:srgbClr val="99ECF5"/>
              </a:solidFill>
            </a:ln>
            <a:effectLst/>
          </p:spPr>
          <p:style>
            <a:lnRef idx="2">
              <a:schemeClr val="accent1"/>
            </a:lnRef>
            <a:fillRef idx="0">
              <a:schemeClr val="accent1"/>
            </a:fillRef>
            <a:effectRef idx="1">
              <a:schemeClr val="accent1"/>
            </a:effectRef>
            <a:fontRef idx="minor">
              <a:schemeClr val="tx1"/>
            </a:fontRef>
          </p:style>
        </p:cxnSp>
      </p:grpSp>
      <p:sp>
        <p:nvSpPr>
          <p:cNvPr id="2" name="CuadroTexto 1"/>
          <p:cNvSpPr txBox="1"/>
          <p:nvPr/>
        </p:nvSpPr>
        <p:spPr>
          <a:xfrm>
            <a:off x="447926" y="2344101"/>
            <a:ext cx="3609473"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I</a:t>
            </a:r>
            <a:r>
              <a:rPr lang="es-CO" sz="1400" dirty="0">
                <a:solidFill>
                  <a:prstClr val="white"/>
                </a:solidFill>
                <a:latin typeface="Arial Narrow" panose="020B0606020202030204" pitchFamily="34" charset="0"/>
              </a:rPr>
              <a:t>DE</a:t>
            </a:r>
            <a:r>
              <a:rPr kumimoji="0" lang="es-CO" sz="14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AM comunica al Sistema Nacional para la Gestión del Riesgo de desastres (SNGRD) y al Sistema Nacional Ambiental (SINA).</a:t>
            </a:r>
            <a:br>
              <a:rPr kumimoji="0" lang="es-CO" sz="14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br>
            <a:endParaRPr kumimoji="0" lang="es-CO" sz="14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Bogotá D.C. </a:t>
            </a:r>
            <a:fld id="{0376E828-1238-4B20-9A83-7AEFED1EF645}" type="datetime4">
              <a:rPr kumimoji="0" lang="es-CO" sz="1400" b="1" i="0" u="none" strike="noStrike" kern="1200" cap="none" spc="0" normalizeH="0" baseline="0" noProof="0" smtClean="0">
                <a:ln>
                  <a:noFill/>
                </a:ln>
                <a:solidFill>
                  <a:prstClr val="white"/>
                </a:solidFill>
                <a:effectLst/>
                <a:uLnTx/>
                <a:uFillTx/>
                <a:latin typeface="Arial Narrow" panose="020B060602020203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 de noviembre de 2025</a:t>
            </a:fld>
            <a:br>
              <a:rPr kumimoji="0" lang="es-CO"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br>
            <a:r>
              <a:rPr kumimoji="0" lang="es-CO"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Hora de actualización 12:</a:t>
            </a:r>
            <a:r>
              <a:rPr lang="es-CO" sz="1400" b="1" dirty="0">
                <a:solidFill>
                  <a:prstClr val="white"/>
                </a:solidFill>
                <a:latin typeface="Arial Narrow" panose="020B0606020202030204" pitchFamily="34" charset="0"/>
              </a:rPr>
              <a:t>3</a:t>
            </a:r>
            <a:r>
              <a:rPr kumimoji="0" lang="es-CO"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0</a:t>
            </a:r>
            <a:r>
              <a:rPr kumimoji="0" lang="es-CO" sz="1400" b="1" i="0" u="none" strike="noStrike" kern="1200" cap="none" spc="0" normalizeH="0" noProof="0" dirty="0">
                <a:ln>
                  <a:noFill/>
                </a:ln>
                <a:solidFill>
                  <a:prstClr val="white"/>
                </a:solidFill>
                <a:effectLst/>
                <a:uLnTx/>
                <a:uFillTx/>
                <a:latin typeface="Arial Narrow" panose="020B0606020202030204" pitchFamily="34" charset="0"/>
                <a:ea typeface="+mn-ea"/>
                <a:cs typeface="+mn-cs"/>
              </a:rPr>
              <a:t> </a:t>
            </a:r>
            <a:r>
              <a:rPr kumimoji="0" lang="es-CO"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HLC</a:t>
            </a:r>
          </a:p>
        </p:txBody>
      </p:sp>
      <p:sp>
        <p:nvSpPr>
          <p:cNvPr id="14" name="CuadroTexto 13"/>
          <p:cNvSpPr txBox="1"/>
          <p:nvPr/>
        </p:nvSpPr>
        <p:spPr>
          <a:xfrm>
            <a:off x="447926" y="4273140"/>
            <a:ext cx="184404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2400" b="1" dirty="0">
                <a:solidFill>
                  <a:srgbClr val="264890"/>
                </a:solidFill>
                <a:latin typeface="Arial Narrow" panose="020B0606020202030204" pitchFamily="34" charset="0"/>
              </a:rPr>
              <a:t>316</a:t>
            </a:r>
            <a:endParaRPr lang="es-CO" sz="2400" b="1" dirty="0">
              <a:solidFill>
                <a:srgbClr val="264890"/>
              </a:solidFill>
              <a:latin typeface="Arial Narrow" panose="020B0606020202030204" pitchFamily="34" charset="0"/>
            </a:endParaRPr>
          </a:p>
        </p:txBody>
      </p:sp>
      <p:sp>
        <p:nvSpPr>
          <p:cNvPr id="3" name="Rectángulo 2"/>
          <p:cNvSpPr/>
          <p:nvPr/>
        </p:nvSpPr>
        <p:spPr>
          <a:xfrm>
            <a:off x="5763203" y="6472833"/>
            <a:ext cx="6096000" cy="307777"/>
          </a:xfrm>
          <a:prstGeom prst="rect">
            <a:avLst/>
          </a:prstGeom>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Alertas vigentes hasta </a:t>
            </a:r>
            <a:fld id="{68246EDC-BC2E-4124-98E5-2F0F84A99735}" type="datetime4">
              <a:rPr kumimoji="0" lang="es-ES" sz="1400" b="1" i="0" u="none" strike="noStrike" kern="1200" cap="none" spc="0" normalizeH="0" baseline="0" noProof="0" smtClean="0">
                <a:ln>
                  <a:noFill/>
                </a:ln>
                <a:solidFill>
                  <a:prstClr val="white"/>
                </a:solidFill>
                <a:effectLst/>
                <a:uLnTx/>
                <a:uFillTx/>
                <a:latin typeface="Arial Narrow" panose="020B06060202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 de noviembre de 2025</a:t>
            </a:fld>
            <a:r>
              <a:rPr kumimoji="0" lang="es-ES"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 - </a:t>
            </a:r>
            <a:r>
              <a:rPr lang="es-ES" sz="1400" b="1" dirty="0">
                <a:solidFill>
                  <a:prstClr val="white"/>
                </a:solidFill>
                <a:latin typeface="Arial Narrow" panose="020B0606020202030204" pitchFamily="34" charset="0"/>
              </a:rPr>
              <a:t>18</a:t>
            </a:r>
            <a:r>
              <a:rPr kumimoji="0" lang="es-ES"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:00 HLC. </a:t>
            </a:r>
          </a:p>
        </p:txBody>
      </p:sp>
      <p:sp>
        <p:nvSpPr>
          <p:cNvPr id="16" name="Rectángulo 15"/>
          <p:cNvSpPr/>
          <p:nvPr/>
        </p:nvSpPr>
        <p:spPr>
          <a:xfrm>
            <a:off x="6757258" y="1128028"/>
            <a:ext cx="4383953" cy="229293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7" action="ppaction://hlinksldjump"/>
              </a:rPr>
              <a:t>Lo más destacado</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8" action="ppaction://hlinksldjump"/>
              </a:rPr>
              <a:t>Precipitación</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9" action="ppaction://hlinksldjump"/>
              </a:rPr>
              <a:t>Temperaturas</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10" action="ppaction://hlinksldjump"/>
              </a:rPr>
              <a:t>Alerta por descensos significativos de las temperaturas mínimas del aire</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11" action="ppaction://hlinksldjump"/>
              </a:rPr>
              <a:t>Condiciones Hidrometeorológicas actuales</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10" action="ppaction://hlinksldjump"/>
              </a:rPr>
              <a:t>Pronóstico de precipitación de las próximas 24 horas</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Pronóstico condiciones meteorológicas adicionales</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Alertas Hidrológicas</a:t>
            </a:r>
            <a:b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rPr>
            </a:b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Seguimiento y Pronóstico de las Amenazas por deslizamientos</a:t>
            </a:r>
            <a:b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rPr>
            </a:b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Seguimiento y Pronóstico de las Amenazas por Incendios</a:t>
            </a:r>
            <a:b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rPr>
            </a:b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Alertas Meteomarinas vigentes Mar Caribe Colombiano</a:t>
            </a:r>
            <a:b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rPr>
            </a:b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Alertas Meteomarinas vigentes Océano Pacífico Nacional</a:t>
            </a:r>
            <a:b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rPr>
            </a:b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Alertas Meteomarinas por Ciclón Tropical Mar Caribe Colombiano</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2956377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p:cNvGraphicFramePr/>
          <p:nvPr/>
        </p:nvGraphicFramePr>
        <p:xfrm>
          <a:off x="871538" y="1651000"/>
          <a:ext cx="10731500" cy="2862271"/>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66500">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a:solidFill>
                            <a:schemeClr val="lt1"/>
                          </a:solidFill>
                          <a:latin typeface="Verdana"/>
                          <a:ea typeface="Verdana"/>
                          <a:cs typeface="Verdana"/>
                          <a:sym typeface="Verdana"/>
                        </a:rPr>
                        <a:t>REGIÓN de LA </a:t>
                      </a:r>
                      <a:r>
                        <a:rPr lang="es-CO" sz="1200" b="1" u="none" strike="noStrike" cap="none" dirty="0">
                          <a:solidFill>
                            <a:schemeClr val="lt1"/>
                          </a:solidFill>
                          <a:latin typeface="Verdana"/>
                          <a:ea typeface="Verdana"/>
                          <a:cs typeface="Verdana"/>
                          <a:sym typeface="Verdana"/>
                        </a:rPr>
                        <a:t>ALERTA</a:t>
                      </a:r>
                      <a:endParaRPr sz="1200" b="1" u="none" strike="noStrike" cap="none" dirty="0">
                        <a:solidFill>
                          <a:schemeClr val="lt1"/>
                        </a:solidFill>
                        <a:latin typeface="Verdana"/>
                        <a:ea typeface="Verdana"/>
                        <a:cs typeface="Verdana"/>
                        <a:sym typeface="Verdana"/>
                      </a:endParaRPr>
                    </a:p>
                  </a:txBody>
                  <a:tcPr marL="74905" marR="74905" marT="37395" marB="3739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34981">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a:solidFill>
                            <a:srgbClr val="16719A"/>
                          </a:solidFill>
                          <a:latin typeface="Verdana"/>
                          <a:ea typeface="Verdana"/>
                          <a:cs typeface="Verdana"/>
                          <a:sym typeface="Verdana"/>
                        </a:rPr>
                        <a:t>SITIOS PARA LOS CUALES SE GENERA LA ALERTA</a:t>
                      </a:r>
                      <a:endParaRPr sz="1000" b="1" u="none" strike="noStrike" cap="none">
                        <a:solidFill>
                          <a:srgbClr val="16719A"/>
                        </a:solidFill>
                        <a:latin typeface="Verdana"/>
                        <a:ea typeface="Verdana"/>
                        <a:cs typeface="Verdana"/>
                        <a:sym typeface="Verdana"/>
                      </a:endParaRPr>
                    </a:p>
                  </a:txBody>
                  <a:tcPr marL="74905" marR="74905" marT="37395" marB="3739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2360782">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dirty="0">
                        <a:latin typeface="Arial Narrow"/>
                        <a:ea typeface="Arial Narrow"/>
                        <a:cs typeface="Arial Narrow"/>
                        <a:sym typeface="Arial Narrow"/>
                      </a:endParaRPr>
                    </a:p>
                  </a:txBody>
                  <a:tcPr marL="74905" marR="74905" marT="37395" marB="37395">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endParaRPr lang="es-CO" sz="1000" b="1" u="none" strike="noStrike" cap="none" dirty="0">
                        <a:solidFill>
                          <a:srgbClr val="04945F"/>
                        </a:solidFill>
                        <a:latin typeface="Verdana"/>
                        <a:ea typeface="Verdana"/>
                        <a:cs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ALTIPLANO CUNDIBOYACENSE</a:t>
                      </a:r>
                      <a:endParaRPr sz="140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CUNDINAMARCA</a:t>
                      </a:r>
                      <a:r>
                        <a:rPr lang="es-CO" sz="1000" b="0" u="none" strike="noStrike" cap="none" dirty="0">
                          <a:solidFill>
                            <a:srgbClr val="1D1B10"/>
                          </a:solidFill>
                          <a:latin typeface="Verdana"/>
                          <a:ea typeface="Verdana"/>
                          <a:cs typeface="Verdana"/>
                          <a:sym typeface="Verdana"/>
                        </a:rPr>
                        <a:t>: Bojacá, Cajicá, Chía, Chipaque, Choachí, Chocontá, Cogua, Cota, Cucunubá, El Rosal, Facatativá, Funza, Fúquene, Gachancipá, Guachetá, Guasca, Guatavita, La Calera, Lenguazaque, Madrid, Mosquera, Nemocón, Sesquilé, Sibaté, Simijaca, Soacha, Sopó, Subachoque, Suesca, Susa, Sutatausa, Tabio, Tausa, Tenjo, Tocancipá, Ubaque, Ubaté, Villapinzón, Zipacón y Zipaquirá.</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BOYACÁ</a:t>
                      </a:r>
                      <a:r>
                        <a:rPr lang="es-CO" sz="1000" b="0" u="none" strike="noStrike" cap="none" dirty="0">
                          <a:solidFill>
                            <a:srgbClr val="1D1B10"/>
                          </a:solidFill>
                          <a:latin typeface="Verdana"/>
                          <a:ea typeface="Verdana"/>
                          <a:cs typeface="Verdana"/>
                          <a:sym typeface="Verdana"/>
                        </a:rPr>
                        <a:t>: Tunja, Aquitania, Arcabuco, Belén, Betéitiva, Busbanzá, Caldas, Cerinza, Chiquinquirá, Chivatá, Ciénega, Cómbita, Corrales, Cucaita, Cuítiva, Chíquiza, Duitama, Firavitoba, Floresta, Gámeza, Iza, Villa de Leyva, Mongua, Monguí, Motavita, Nobsa, Oicatá, Paipa, Paz de Río, Pesca, Ráquira, Saboyá, Samacá, San Miguel de Sema, Santa Rosa de Viterbo, Siachoque, Socha, Sogamoso, Sora, Sotaquirá, Soracá, Tasco, Tibasosa, Toca, Tópaga, Tota, Tuta, Tutazá, Ventaquemada y Viracachá.</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rgbClr val="1D1B10"/>
                        </a:solidFill>
                        <a:latin typeface="Verdana"/>
                        <a:ea typeface="Verdana"/>
                        <a:cs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MX" sz="1000" b="1" u="none" strike="noStrike" cap="none" dirty="0" err="1">
                          <a:solidFill>
                            <a:srgbClr val="04945F"/>
                          </a:solidFill>
                          <a:latin typeface="Verdana"/>
                          <a:ea typeface="Verdana"/>
                          <a:cs typeface="Verdana"/>
                          <a:sym typeface="Verdana"/>
                        </a:rPr>
                        <a:t>SANTANdeRES</a:t>
                      </a:r>
                      <a:endParaRPr lang="es-MX"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MX" sz="1000" b="1" u="none" strike="noStrike" cap="none" dirty="0">
                          <a:solidFill>
                            <a:srgbClr val="1D1B10"/>
                          </a:solidFill>
                          <a:latin typeface="Verdana"/>
                          <a:ea typeface="Verdana"/>
                          <a:cs typeface="Verdana"/>
                          <a:sym typeface="Verdana"/>
                        </a:rPr>
                        <a:t>NORTE</a:t>
                      </a:r>
                      <a:r>
                        <a:rPr lang="es-MX" sz="1000" u="none" strike="noStrike" cap="none" dirty="0">
                          <a:solidFill>
                            <a:srgbClr val="1D1B10"/>
                          </a:solidFill>
                          <a:latin typeface="Verdana"/>
                          <a:ea typeface="Verdana"/>
                          <a:cs typeface="Verdana"/>
                          <a:sym typeface="Verdana"/>
                        </a:rPr>
                        <a:t> de </a:t>
                      </a:r>
                      <a:r>
                        <a:rPr lang="es-MX" sz="1000" b="1" u="none" strike="noStrike" cap="none" dirty="0" err="1">
                          <a:solidFill>
                            <a:srgbClr val="1D1B10"/>
                          </a:solidFill>
                          <a:latin typeface="Verdana"/>
                          <a:ea typeface="Verdana"/>
                          <a:cs typeface="Verdana"/>
                          <a:sym typeface="Verdana"/>
                        </a:rPr>
                        <a:t>SANTANdeR</a:t>
                      </a:r>
                      <a:r>
                        <a:rPr lang="es-MX" sz="1000" u="none" strike="noStrike" cap="none" dirty="0">
                          <a:solidFill>
                            <a:srgbClr val="1D1B10"/>
                          </a:solidFill>
                          <a:latin typeface="Verdana"/>
                          <a:ea typeface="Verdana"/>
                          <a:cs typeface="Verdana"/>
                          <a:sym typeface="Verdana"/>
                        </a:rPr>
                        <a:t>: Cácota, Mutiscua, Pamplona y Silos.</a:t>
                      </a:r>
                      <a:endParaRPr lang="es-MX"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MX" sz="1000" b="1" u="none" strike="noStrike" cap="none" dirty="0" err="1">
                          <a:solidFill>
                            <a:srgbClr val="1D1B10"/>
                          </a:solidFill>
                          <a:latin typeface="Verdana"/>
                          <a:ea typeface="Verdana"/>
                          <a:cs typeface="Verdana"/>
                          <a:sym typeface="Verdana"/>
                        </a:rPr>
                        <a:t>SANTANdeR</a:t>
                      </a:r>
                      <a:r>
                        <a:rPr lang="es-MX" sz="1000" u="none" strike="noStrike" cap="none" dirty="0">
                          <a:solidFill>
                            <a:srgbClr val="1D1B10"/>
                          </a:solidFill>
                          <a:latin typeface="Verdana"/>
                          <a:ea typeface="Verdana"/>
                          <a:cs typeface="Verdana"/>
                          <a:sym typeface="Verdana"/>
                        </a:rPr>
                        <a:t>: Bolívar, El Peñón, Jesús María, Sucre y Vélez.</a:t>
                      </a:r>
                    </a:p>
                    <a:p>
                      <a:pPr marL="0" marR="0" lvl="0" indent="0" algn="just" rtl="0">
                        <a:lnSpc>
                          <a:spcPct val="100000"/>
                        </a:lnSpc>
                        <a:spcBef>
                          <a:spcPts val="0"/>
                        </a:spcBef>
                        <a:spcAft>
                          <a:spcPts val="0"/>
                        </a:spcAft>
                        <a:buClr>
                          <a:srgbClr val="1D1B10"/>
                        </a:buClr>
                        <a:buSzPts val="1400"/>
                        <a:buFont typeface="Arial Narrow"/>
                        <a:buNone/>
                      </a:pPr>
                      <a:endParaRPr lang="es-MX" sz="1000" u="none" strike="noStrike" cap="none" dirty="0">
                        <a:latin typeface="Verdana"/>
                        <a:ea typeface="Verdana"/>
                        <a:cs typeface="Verdana"/>
                        <a:sym typeface="Verdana"/>
                      </a:endParaRPr>
                    </a:p>
                  </a:txBody>
                  <a:tcPr marL="74905" marR="74905" marT="37395" marB="3739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888847" name="Google Shape;683;p7"/>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4450" y="2949575"/>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88848" name="Google Shape;684;p7"/>
          <p:cNvGrpSpPr>
            <a:grpSpLocks/>
          </p:cNvGrpSpPr>
          <p:nvPr/>
        </p:nvGrpSpPr>
        <p:grpSpPr bwMode="auto">
          <a:xfrm>
            <a:off x="1746250" y="982663"/>
            <a:ext cx="8699500" cy="581025"/>
            <a:chOff x="1743616" y="1035694"/>
            <a:chExt cx="8699679" cy="579550"/>
          </a:xfrm>
        </p:grpSpPr>
        <p:sp>
          <p:nvSpPr>
            <p:cNvPr id="888861" name="Google Shape;685;p7"/>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endParaRPr kumimoji="0" lang="es-CO" altLang="es-CO"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pic>
          <p:nvPicPr>
            <p:cNvPr id="888862" name="Google Shape;686;p7"/>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8863" name="Google Shape;687;p7"/>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Se emite esta alerta por </a:t>
              </a:r>
              <a:r>
                <a:rPr kumimoji="0" lang="es-CO" altLang="es-CO" sz="1200" b="0" i="0" u="none" strike="noStrike" kern="1200" cap="none" spc="0" normalizeH="0" baseline="0" noProof="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la probabilidad de descensos de la </a:t>
              </a:r>
              <a:r>
                <a:rPr kumimoji="0" lang="es-CO" alt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temperatura del aire </a:t>
              </a:r>
              <a:r>
                <a:rPr kumimoji="0" lang="es-CO" altLang="es-CO" sz="1200" b="0" i="0" u="none" strike="noStrike" kern="1200" cap="none" spc="0" normalizeH="0" baseline="0" noProof="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en horas de la </a:t>
              </a:r>
              <a:r>
                <a:rPr kumimoji="0" lang="es-CO" alt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madrugada </a:t>
              </a:r>
              <a:r>
                <a:rPr kumimoji="0" lang="es-CO" altLang="es-CO" sz="1200" b="0" i="0" u="none" strike="noStrike" kern="1200" cap="none" spc="0" normalizeH="0" baseline="0" noProof="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para zonas de altiplano </a:t>
              </a:r>
              <a:r>
                <a:rPr kumimoji="0" lang="es-CO" alt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(entre los 2,500 y los 2,900 </a:t>
              </a:r>
              <a:r>
                <a:rPr kumimoji="0" lang="es-CO" altLang="es-CO" sz="1200" b="0" i="0" u="none" strike="noStrike" kern="1200" cap="none" spc="0" normalizeH="0" baseline="0" noProof="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msnm) de los </a:t>
              </a:r>
              <a:r>
                <a:rPr kumimoji="0" lang="es-CO" alt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siguientes municipios:</a:t>
              </a:r>
            </a:p>
          </p:txBody>
        </p:sp>
      </p:grpSp>
      <p:sp>
        <p:nvSpPr>
          <p:cNvPr id="888849" name="Google Shape;688;p7"/>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900" b="0" i="0" u="none" strike="noStrike" kern="1200" cap="none" spc="0" normalizeH="0" baseline="0" noProof="0" dirty="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a:t>
            </a:r>
            <a:r>
              <a:rPr kumimoji="0" lang="es-CO" altLang="es-CO" sz="900" b="0" i="0" u="none" strike="noStrike" kern="1200" cap="none" spc="0" normalizeH="0" baseline="0" noProof="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en caso de ser </a:t>
            </a:r>
            <a:r>
              <a:rPr kumimoji="0" lang="es-CO" altLang="es-CO" sz="900" b="0" i="0" u="none" strike="noStrike" kern="1200" cap="none" spc="0" normalizeH="0" baseline="0" noProof="0" dirty="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necesario emitirá nuevos comunicados. Por esto, se sugiere a los agricultores, ganaderos y floricultores estar atentos a los boletines y comunicados emitidos por la entidad.</a:t>
            </a:r>
          </a:p>
        </p:txBody>
      </p:sp>
      <p:sp>
        <p:nvSpPr>
          <p:cNvPr id="11" name="Rectángulo 10"/>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a:t>
            </a:r>
            <a:r>
              <a:rPr kumimoji="0" lang="es-CO" sz="18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 99</a:t>
            </a:r>
          </a:p>
        </p:txBody>
      </p:sp>
      <p:sp>
        <p:nvSpPr>
          <p:cNvPr id="12" name="Rectángulo 11"/>
          <p:cNvSpPr/>
          <p:nvPr/>
        </p:nvSpPr>
        <p:spPr>
          <a:xfrm>
            <a:off x="-1457325" y="5530850"/>
            <a:ext cx="1309687" cy="27622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a:t>
            </a:r>
            <a:r>
              <a:rPr kumimoji="0" lang="es-CO" sz="18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 8</a:t>
            </a:r>
          </a:p>
        </p:txBody>
      </p:sp>
      <p:sp>
        <p:nvSpPr>
          <p:cNvPr id="14" name="Marcador de texto 1"/>
          <p:cNvSpPr txBox="1">
            <a:spLocks/>
          </p:cNvSpPr>
          <p:nvPr/>
        </p:nvSpPr>
        <p:spPr>
          <a:xfrm>
            <a:off x="3741738" y="657225"/>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MX" sz="1200" b="1" i="0" u="none" strike="noStrike" kern="0" cap="none" spc="0" normalizeH="0" baseline="0" noProof="0" dirty="0">
                <a:ln>
                  <a:noFill/>
                </a:ln>
                <a:solidFill>
                  <a:srgbClr val="00B0F0"/>
                </a:solidFill>
                <a:effectLst/>
                <a:uLnTx/>
                <a:uFillTx/>
                <a:latin typeface="Arial Narrow" panose="020B0606020202030204" pitchFamily="34" charset="0"/>
                <a:cs typeface="Arial"/>
                <a:sym typeface="Arial"/>
              </a:rPr>
              <a:t>Actualización: </a:t>
            </a:r>
            <a:fld id="{E5F557DC-F21D-4ED8-9466-13D062D946A0}" type="datetime4">
              <a:rPr kumimoji="0" lang="es-MX" sz="1200" b="1" i="0" u="none" strike="noStrike" kern="0" cap="none" spc="0" normalizeH="0" baseline="0" noProof="0" smtClean="0">
                <a:ln>
                  <a:noFill/>
                </a:ln>
                <a:solidFill>
                  <a:srgbClr val="00B0F0"/>
                </a:solidFill>
                <a:effectLst/>
                <a:uLnTx/>
                <a:uFillTx/>
                <a:latin typeface="Arial Narrow" panose="020B0606020202030204" pitchFamily="34" charset="0"/>
                <a:cs typeface="Arial"/>
                <a:sym typeface="Arial"/>
              </a:rPr>
              <a:pPr marL="0" marR="0" lvl="0" indent="0" algn="ctr" defTabSz="914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t>12 de noviembre de 2025</a:t>
            </a:fld>
            <a:r>
              <a:rPr kumimoji="0" lang="es-MX" sz="1200" b="1" i="0" u="none" strike="noStrike" kern="0" cap="none" spc="0" normalizeH="0" baseline="0" noProof="0" dirty="0">
                <a:ln>
                  <a:noFill/>
                </a:ln>
                <a:solidFill>
                  <a:srgbClr val="00B0F0"/>
                </a:solidFill>
                <a:effectLst/>
                <a:uLnTx/>
                <a:uFillTx/>
                <a:latin typeface="Arial Narrow" panose="020B0606020202030204" pitchFamily="34" charset="0"/>
                <a:cs typeface="Arial"/>
                <a:sym typeface="Arial"/>
              </a:rPr>
              <a:t> | 12:00 HLC</a:t>
            </a:r>
          </a:p>
        </p:txBody>
      </p:sp>
      <p:pic>
        <p:nvPicPr>
          <p:cNvPr id="888853" name="Google Shape;682;p7"/>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1263" y="2538413"/>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8854" name="Google Shape;681;p7" descr="Recurso 25.png"/>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3138" y="1765300"/>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ángulo 14"/>
          <p:cNvSpPr/>
          <p:nvPr/>
        </p:nvSpPr>
        <p:spPr>
          <a:xfrm>
            <a:off x="-2111375" y="6429375"/>
            <a:ext cx="1309687"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a:t>
            </a:r>
            <a:r>
              <a:rPr kumimoji="0" lang="es-CO" sz="18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 49</a:t>
            </a:r>
          </a:p>
        </p:txBody>
      </p:sp>
      <p:pic>
        <p:nvPicPr>
          <p:cNvPr id="888856" name="Imagen 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325688" y="3731419"/>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8857" name="Rectángulo 3"/>
          <p:cNvSpPr>
            <a:spLocks noChangeArrowheads="1"/>
          </p:cNvSpPr>
          <p:nvPr/>
        </p:nvSpPr>
        <p:spPr bwMode="auto">
          <a:xfrm>
            <a:off x="-2817813" y="2808288"/>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hlinkClick r:id="rId8" action="ppaction://hlinkfile"/>
              </a:rPr>
              <a:t>Contador de municipios</a:t>
            </a:r>
            <a:endPar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endPar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de </a:t>
            </a:r>
            <a:r>
              <a:rPr kumimoji="0" lang="es-CO" altLang="es-CO" sz="1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click</a:t>
            </a: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 derecho en el hipervínculo y consulte el archivo</a:t>
            </a:r>
          </a:p>
        </p:txBody>
      </p:sp>
      <p:sp>
        <p:nvSpPr>
          <p:cNvPr id="17" name="Rectángulo 16"/>
          <p:cNvSpPr/>
          <p:nvPr/>
        </p:nvSpPr>
        <p:spPr>
          <a:xfrm>
            <a:off x="-2112963" y="949325"/>
            <a:ext cx="1309688"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5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 99</a:t>
            </a:r>
          </a:p>
        </p:txBody>
      </p:sp>
      <p:pic>
        <p:nvPicPr>
          <p:cNvPr id="888859" name="Google Shape;682;p7"/>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9888" y="1760538"/>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ángulo 18"/>
          <p:cNvSpPr/>
          <p:nvPr/>
        </p:nvSpPr>
        <p:spPr>
          <a:xfrm>
            <a:off x="10255250" y="4225925"/>
            <a:ext cx="1309688" cy="1778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5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 99</a:t>
            </a:r>
          </a:p>
        </p:txBody>
      </p:sp>
      <p:sp>
        <p:nvSpPr>
          <p:cNvPr id="2" name="Rectángulo 1">
            <a:extLst>
              <a:ext uri="{FF2B5EF4-FFF2-40B4-BE49-F238E27FC236}">
                <a16:creationId xmlns:a16="http://schemas.microsoft.com/office/drawing/2014/main" id="{FBC8267F-2B5B-CADF-7F63-684B768A38ED}"/>
              </a:ext>
            </a:extLst>
          </p:cNvPr>
          <p:cNvSpPr/>
          <p:nvPr/>
        </p:nvSpPr>
        <p:spPr>
          <a:xfrm>
            <a:off x="120073" y="138545"/>
            <a:ext cx="1782618" cy="7568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363792981"/>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2" descr="blob:https://web.whatsapp.com/fbd4b136-6e6f-4b43-b6d3-c8088572306f"/>
          <p:cNvSpPr>
            <a:spLocks noChangeAspect="1" noChangeArrowheads="1"/>
          </p:cNvSpPr>
          <p:nvPr/>
        </p:nvSpPr>
        <p:spPr bwMode="auto">
          <a:xfrm>
            <a:off x="155575" y="-9919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6" name="Rectángulo 15"/>
          <p:cNvSpPr/>
          <p:nvPr/>
        </p:nvSpPr>
        <p:spPr>
          <a:xfrm>
            <a:off x="7821165" y="5654563"/>
            <a:ext cx="3985265" cy="374461"/>
          </a:xfrm>
          <a:prstGeom prst="rect">
            <a:avLst/>
          </a:prstGeom>
          <a:solidFill>
            <a:schemeClr val="bg1"/>
          </a:solidFill>
        </p:spPr>
        <p:txBody>
          <a:bodyPr wrap="square">
            <a:spAutoFit/>
          </a:bodyPr>
          <a:lstStyle/>
          <a:p>
            <a:pPr marL="85725" lvl="1" algn="ctr">
              <a:lnSpc>
                <a:spcPts val="1100"/>
              </a:lnSpc>
              <a:defRPr/>
            </a:pPr>
            <a:r>
              <a:rPr lang="es-CO" altLang="es-CO" sz="1000" b="1" dirty="0">
                <a:solidFill>
                  <a:prstClr val="black"/>
                </a:solidFill>
                <a:latin typeface="Arial Narrow" panose="020B0606020202030204" pitchFamily="34" charset="0"/>
              </a:rPr>
              <a:t>Descargas eléctricas en las últimas cuatro horas. </a:t>
            </a:r>
            <a:r>
              <a:rPr lang="es-CO" altLang="es-CO" sz="1000" b="1" dirty="0">
                <a:latin typeface="Arial Narrow" panose="020B0606020202030204" pitchFamily="34" charset="0"/>
              </a:rPr>
              <a:t>Hora 12:05 HLC</a:t>
            </a:r>
          </a:p>
          <a:p>
            <a:pPr marL="85725" lvl="1" algn="ctr">
              <a:lnSpc>
                <a:spcPts val="1100"/>
              </a:lnSpc>
              <a:defRPr/>
            </a:pPr>
            <a:r>
              <a:rPr lang="es-CO" altLang="es-CO" sz="1000" b="1" dirty="0">
                <a:latin typeface="Arial Narrow" panose="020B0606020202030204" pitchFamily="34" charset="0"/>
              </a:rPr>
              <a:t>Fuente: IDEAM</a:t>
            </a:r>
            <a:endParaRPr lang="es-CO" altLang="es-CO" sz="1200" b="1" dirty="0">
              <a:latin typeface="Arial Narrow" panose="020B0606020202030204" pitchFamily="34" charset="0"/>
            </a:endParaRPr>
          </a:p>
        </p:txBody>
      </p:sp>
      <p:sp>
        <p:nvSpPr>
          <p:cNvPr id="5" name="AutoShape 2" descr="blob:https://web.whatsapp.com/5381b47e-f77d-4f5e-947e-6c73afbf5af4"/>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 name="Rectángulo 8"/>
          <p:cNvSpPr/>
          <p:nvPr/>
        </p:nvSpPr>
        <p:spPr>
          <a:xfrm>
            <a:off x="4501354" y="858378"/>
            <a:ext cx="3284145" cy="5133713"/>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r>
              <a:rPr lang="es-CO" sz="1170" dirty="0">
                <a:latin typeface="Arial Narrow" panose="020B0606020202030204" pitchFamily="34" charset="0"/>
              </a:rPr>
              <a:t>Durante las últimas horas sobre el territorio nacional se ha presentado abundante nubosidad con precipitaciones de variada intensidad. Especialmente, en las regiones Caribe, Pacífica y Andina.</a:t>
            </a:r>
          </a:p>
          <a:p>
            <a:r>
              <a:rPr lang="es-CO" sz="1170" dirty="0">
                <a:latin typeface="Arial Narrow" panose="020B0606020202030204" pitchFamily="34" charset="0"/>
              </a:rPr>
              <a:t>Las lluvias más persistentes y de mayor intensidad con tormentas eléctricas sectorizadas se han presentado sobre el área marítima de la cuenca del Pacífico, del litoral Caribe colombiano sur y del archipiélago de San Andrés, Providencia y Santa Catalina. Como también, en amplios sectores departamentales al sur de Cesar, noroccidente y sur de Sucre, norte y oriente de Córdoba, occidente de Chocó y Valle del Cauca, nororiente de Cauca, Norte de Santander y Antioquia, centro y oriente de Huila y Tolima, oriente de Meta, norte de Guaviare, occidente de Vichada y Putumayo.</a:t>
            </a:r>
          </a:p>
          <a:p>
            <a:r>
              <a:rPr lang="es-CO" sz="1170" dirty="0">
                <a:latin typeface="Arial Narrow" panose="020B0606020202030204" pitchFamily="34" charset="0"/>
              </a:rPr>
              <a:t>Lluvias sectorizadas de menor intensidad se han registrado en áreas puntuales intermedias de los departamentos citados anteriormente. Como también en sectores al sur de Magdalena, Bolívar y Caldas, en Nariño, oriente de Santander, Boyacá y Risaralda, norte de Cundinamarca, y al occidente de Arauca, Casanare y Caquetá. En los demás sectores del país, ha predominado el tiempo seco.</a:t>
            </a:r>
          </a:p>
          <a:p>
            <a:r>
              <a:rPr lang="es-CO" sz="1170" dirty="0">
                <a:latin typeface="Arial Narrow" panose="020B0606020202030204" pitchFamily="34" charset="0"/>
              </a:rPr>
              <a:t>En el archipiélago de San Andrés, Providencia y Santa Catalina, se ha registrado cielo entre parcial y mayormente nublado con lluvias de variada intensidad y tormentas eléctricas aisladas. Especialmente, al sur en el área insular y marítima.</a:t>
            </a:r>
          </a:p>
        </p:txBody>
      </p:sp>
      <p:sp>
        <p:nvSpPr>
          <p:cNvPr id="14" name="CuadroTexto 7">
            <a:extLst>
              <a:ext uri="{FF2B5EF4-FFF2-40B4-BE49-F238E27FC236}">
                <a16:creationId xmlns:a16="http://schemas.microsoft.com/office/drawing/2014/main" id="{E62FC5B5-C866-CC31-BD94-457B4EC443DF}"/>
              </a:ext>
            </a:extLst>
          </p:cNvPr>
          <p:cNvSpPr txBox="1">
            <a:spLocks noChangeArrowheads="1"/>
          </p:cNvSpPr>
          <p:nvPr/>
        </p:nvSpPr>
        <p:spPr bwMode="auto">
          <a:xfrm>
            <a:off x="367644" y="5654565"/>
            <a:ext cx="4098045" cy="374461"/>
          </a:xfrm>
          <a:prstGeom prst="rect">
            <a:avLst/>
          </a:prstGeom>
          <a:solidFill>
            <a:schemeClr val="bg1"/>
          </a:solidFill>
          <a:ln w="9525">
            <a:noFill/>
            <a:miter lim="800000"/>
            <a:headEnd/>
            <a:tailEnd/>
          </a:ln>
        </p:spPr>
        <p:txBody>
          <a:bodyPr wrap="square">
            <a:spAutoFit/>
          </a:bodyPr>
          <a:lstStyle/>
          <a:p>
            <a:pPr marL="85725" lvl="1" algn="ctr">
              <a:lnSpc>
                <a:spcPts val="1100"/>
              </a:lnSpc>
              <a:defRPr/>
            </a:pPr>
            <a:r>
              <a:rPr lang="es-CO" altLang="es-CO" sz="1000" b="1" dirty="0">
                <a:solidFill>
                  <a:prstClr val="black"/>
                </a:solidFill>
                <a:latin typeface="Arial Narrow" panose="020B0606020202030204" pitchFamily="34" charset="0"/>
              </a:rPr>
              <a:t>Imagen GOES 19 </a:t>
            </a:r>
            <a:r>
              <a:rPr lang="es-CO" altLang="es-CO" sz="1000" b="1" dirty="0">
                <a:latin typeface="Arial Narrow" panose="020B0606020202030204" pitchFamily="34" charset="0"/>
              </a:rPr>
              <a:t>East Canal Infrarrojo, </a:t>
            </a:r>
            <a:fld id="{F2BD7076-7B45-4926-B19F-0CBAFDFEDA32}" type="datetime4">
              <a:rPr lang="es-CO" altLang="es-CO" sz="1000" b="1" smtClean="0">
                <a:latin typeface="Arial Narrow" panose="020B0606020202030204" pitchFamily="34" charset="0"/>
              </a:rPr>
              <a:pPr marL="85725" lvl="1" algn="ctr">
                <a:lnSpc>
                  <a:spcPts val="1100"/>
                </a:lnSpc>
                <a:defRPr/>
              </a:pPr>
              <a:t>12 de noviembre de 2025</a:t>
            </a:fld>
            <a:r>
              <a:rPr lang="es-CO" altLang="es-CO" sz="1000" b="1" dirty="0">
                <a:latin typeface="Arial Narrow" panose="020B0606020202030204" pitchFamily="34" charset="0"/>
              </a:rPr>
              <a:t> - Hora 11:40 HLC. Fuente: IDEAM</a:t>
            </a:r>
            <a:endParaRPr lang="es-CO" altLang="es-CO" sz="1200" b="1" dirty="0">
              <a:latin typeface="Arial Narrow" panose="020B0606020202030204" pitchFamily="34" charset="0"/>
            </a:endParaRPr>
          </a:p>
        </p:txBody>
      </p:sp>
      <p:pic>
        <p:nvPicPr>
          <p:cNvPr id="12" name="Imagen 11">
            <a:extLst>
              <a:ext uri="{FF2B5EF4-FFF2-40B4-BE49-F238E27FC236}">
                <a16:creationId xmlns:a16="http://schemas.microsoft.com/office/drawing/2014/main" id="{B5B84D9A-BF88-8B7D-1E3B-0FE48DA3D097}"/>
              </a:ext>
            </a:extLst>
          </p:cNvPr>
          <p:cNvPicPr>
            <a:picLocks noChangeAspect="1"/>
          </p:cNvPicPr>
          <p:nvPr/>
        </p:nvPicPr>
        <p:blipFill>
          <a:blip r:embed="rId3"/>
          <a:stretch>
            <a:fillRect/>
          </a:stretch>
        </p:blipFill>
        <p:spPr>
          <a:xfrm>
            <a:off x="368317" y="5349761"/>
            <a:ext cx="4080119" cy="304802"/>
          </a:xfrm>
          <a:prstGeom prst="rect">
            <a:avLst/>
          </a:prstGeom>
        </p:spPr>
      </p:pic>
      <p:pic>
        <p:nvPicPr>
          <p:cNvPr id="8" name="Imagen 7">
            <a:extLst>
              <a:ext uri="{FF2B5EF4-FFF2-40B4-BE49-F238E27FC236}">
                <a16:creationId xmlns:a16="http://schemas.microsoft.com/office/drawing/2014/main" id="{66B746F7-DC6E-B8F9-777D-CC0E28096826}"/>
              </a:ext>
            </a:extLst>
          </p:cNvPr>
          <p:cNvPicPr>
            <a:picLocks noChangeAspect="1"/>
          </p:cNvPicPr>
          <p:nvPr/>
        </p:nvPicPr>
        <p:blipFill>
          <a:blip r:embed="rId4" r:link="rId5" cstate="print">
            <a:extLst>
              <a:ext uri="{28A0092B-C50C-407E-A947-70E740481C1C}">
                <a14:useLocalDpi xmlns:a14="http://schemas.microsoft.com/office/drawing/2010/main" val="0"/>
              </a:ext>
            </a:extLst>
          </a:blip>
          <a:srcRect/>
          <a:stretch>
            <a:fillRect/>
          </a:stretch>
        </p:blipFill>
        <p:spPr>
          <a:xfrm>
            <a:off x="7821164" y="858712"/>
            <a:ext cx="3985265" cy="4795851"/>
          </a:xfrm>
          <a:prstGeom prst="rect">
            <a:avLst/>
          </a:prstGeom>
        </p:spPr>
      </p:pic>
      <p:pic>
        <p:nvPicPr>
          <p:cNvPr id="3" name="Imagen 2">
            <a:extLst>
              <a:ext uri="{FF2B5EF4-FFF2-40B4-BE49-F238E27FC236}">
                <a16:creationId xmlns:a16="http://schemas.microsoft.com/office/drawing/2014/main" id="{98E1CAA6-4B46-89B9-1A72-B11CD3568AA3}"/>
              </a:ext>
            </a:extLst>
          </p:cNvPr>
          <p:cNvPicPr>
            <a:picLocks noChangeAspect="1"/>
          </p:cNvPicPr>
          <p:nvPr/>
        </p:nvPicPr>
        <p:blipFill>
          <a:blip r:embed="rId6"/>
          <a:stretch>
            <a:fillRect/>
          </a:stretch>
        </p:blipFill>
        <p:spPr>
          <a:xfrm>
            <a:off x="368316" y="858378"/>
            <a:ext cx="4080120" cy="4491382"/>
          </a:xfrm>
          <a:prstGeom prst="rect">
            <a:avLst/>
          </a:prstGeom>
        </p:spPr>
      </p:pic>
    </p:spTree>
    <p:extLst>
      <p:ext uri="{BB962C8B-B14F-4D97-AF65-F5344CB8AC3E}">
        <p14:creationId xmlns:p14="http://schemas.microsoft.com/office/powerpoint/2010/main" val="2040611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blob:https://web.whatsapp.com/3a7c61fa-5d28-4979-aef2-d567754a48a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 name="AutoShape 2" descr="blob:https://web.whatsapp.com/e834e4ef-9cf1-402f-99fa-ee88910cb50d"/>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8" name="Imagen 7">
            <a:extLst>
              <a:ext uri="{FF2B5EF4-FFF2-40B4-BE49-F238E27FC236}">
                <a16:creationId xmlns:a16="http://schemas.microsoft.com/office/drawing/2014/main" id="{4ACBEF4E-B7BC-46D0-A4CD-286F1130C41A}"/>
              </a:ext>
            </a:extLst>
          </p:cNvPr>
          <p:cNvPicPr>
            <a:picLocks noChangeAspect="1"/>
          </p:cNvPicPr>
          <p:nvPr/>
        </p:nvPicPr>
        <p:blipFill>
          <a:blip r:embed="rId3"/>
          <a:stretch>
            <a:fillRect/>
          </a:stretch>
        </p:blipFill>
        <p:spPr>
          <a:xfrm>
            <a:off x="6327649" y="5417809"/>
            <a:ext cx="5202935" cy="504895"/>
          </a:xfrm>
          <a:prstGeom prst="rect">
            <a:avLst/>
          </a:prstGeom>
        </p:spPr>
      </p:pic>
      <p:sp>
        <p:nvSpPr>
          <p:cNvPr id="11" name="Rectángulo 10"/>
          <p:cNvSpPr/>
          <p:nvPr/>
        </p:nvSpPr>
        <p:spPr>
          <a:xfrm>
            <a:off x="6327649" y="721897"/>
            <a:ext cx="5202936" cy="5468548"/>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lnSpc>
                <a:spcPct val="107000"/>
              </a:lnSpc>
              <a:spcAft>
                <a:spcPts val="800"/>
              </a:spcAft>
            </a:pPr>
            <a:r>
              <a:rPr lang="es-CO" sz="1370" dirty="0">
                <a:solidFill>
                  <a:schemeClr val="tx1"/>
                </a:solidFill>
                <a:effectLst/>
                <a:latin typeface="Arial Narrow" panose="020B0606020202030204" pitchFamily="34" charset="0"/>
                <a:ea typeface="Arial Narrow" panose="020B0606020202030204" pitchFamily="34" charset="0"/>
                <a:cs typeface="Arial Narrow" panose="020B0606020202030204" pitchFamily="34" charset="0"/>
              </a:rPr>
              <a:t>Durante las próximas horas sobre el territorio nacional se estima abundante nubosidad con probables lluvias de variada intensidad en amplios sectores del país. Especialmente, en las regiones Caribe, Pacífica y Andina.</a:t>
            </a:r>
          </a:p>
          <a:p>
            <a:pPr algn="just">
              <a:lnSpc>
                <a:spcPct val="107000"/>
              </a:lnSpc>
              <a:spcAft>
                <a:spcPts val="800"/>
              </a:spcAft>
            </a:pPr>
            <a:r>
              <a:rPr lang="es-CO" sz="1370" dirty="0">
                <a:solidFill>
                  <a:schemeClr val="tx1"/>
                </a:solidFill>
                <a:effectLst/>
                <a:latin typeface="Arial Narrow" panose="020B0606020202030204" pitchFamily="34" charset="0"/>
                <a:ea typeface="Arial Narrow" panose="020B0606020202030204" pitchFamily="34" charset="0"/>
                <a:cs typeface="Arial Narrow" panose="020B0606020202030204" pitchFamily="34" charset="0"/>
              </a:rPr>
              <a:t>Las lluvias de mayor intensidad con probables tormentas eléctricas sectorizadas se estiman en áreas departamentales al norte y sur de Cesar, Magdalena, Atlántico, Bolívar, Sucre y Córdoba, en Chocó, Valle del Cauca, Cauca y Nariño, norte y occidente de Norte de Santander, en Santander, Antioquia, Caldas, Risaralda y Quindío, norte y oriente de Tolima, centro y norte de Huila, norte y sur de Boyacá, oriente y occidente de Cundinamarca, oriente de Casanare, centro y occidente de Meta, norte de Vichada, Guainía, Guaviare y Vaupés, oriente de Caquetá, occidente de Putumayo y en Amazonas. Correspondientemente, acumulados significativos de precipitación se esperan en inmediaciones de la Sierra Nevada de Santa Marta, las regiones de La Mojana y El Catatumbo, el Eje Cafetero, los valles interandinos del Cauca y Magdalena, el piedemonte Llanero y sobre aguas marítimas y costeras de la bahía de Santa Marta, los golfos de Morrosquillo y Urabá, del mar Caribe y de la cuenca del Pacífico colombiano. Lluvias de menor intensidad se esperan en áreas intermedias de estos departamentos y al Sur de La Guajira.</a:t>
            </a:r>
          </a:p>
          <a:p>
            <a:pPr algn="just">
              <a:lnSpc>
                <a:spcPct val="107000"/>
              </a:lnSpc>
              <a:spcAft>
                <a:spcPts val="800"/>
              </a:spcAft>
            </a:pPr>
            <a:r>
              <a:rPr lang="es-CO" sz="1370" dirty="0">
                <a:solidFill>
                  <a:schemeClr val="tx1"/>
                </a:solidFill>
                <a:effectLst/>
                <a:latin typeface="Arial Narrow" panose="020B0606020202030204" pitchFamily="34" charset="0"/>
                <a:ea typeface="Arial Narrow" panose="020B0606020202030204" pitchFamily="34" charset="0"/>
                <a:cs typeface="Arial Narrow" panose="020B0606020202030204" pitchFamily="34" charset="0"/>
              </a:rPr>
              <a:t>En el archipiélago de San Andrés, Providencia y Santa Catalina se estima cielo entre parcial y mayormente nublado con probables lluvias de variada intensidad con probables tormentas eléctricas sectorizadas. Especialmente, al sur sobre el área insular y marítima.</a:t>
            </a:r>
          </a:p>
        </p:txBody>
      </p:sp>
      <p:pic>
        <p:nvPicPr>
          <p:cNvPr id="1026" name="Picture 2">
            <a:extLst>
              <a:ext uri="{FF2B5EF4-FFF2-40B4-BE49-F238E27FC236}">
                <a16:creationId xmlns:a16="http://schemas.microsoft.com/office/drawing/2014/main" id="{135C24A8-8A6C-461C-A116-B856FA1BB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598" y="785004"/>
            <a:ext cx="5875547" cy="5287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4749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CuadroTexto 21"/>
          <p:cNvSpPr txBox="1"/>
          <p:nvPr/>
        </p:nvSpPr>
        <p:spPr>
          <a:xfrm>
            <a:off x="4083775" y="114381"/>
            <a:ext cx="4143264" cy="461665"/>
          </a:xfrm>
          <a:prstGeom prst="rect">
            <a:avLst/>
          </a:prstGeom>
          <a:solidFill>
            <a:srgbClr val="2E5989"/>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a:ln>
                  <a:noFill/>
                </a:ln>
                <a:solidFill>
                  <a:prstClr val="white"/>
                </a:solidFill>
                <a:effectLst/>
                <a:uLnTx/>
                <a:uFillTx/>
                <a:latin typeface="Calibri" panose="020F0502020204030204"/>
                <a:ea typeface="+mn-ea"/>
                <a:cs typeface="+mn-cs"/>
              </a:rPr>
              <a:t>Estado de los </a:t>
            </a:r>
            <a:r>
              <a:rPr kumimoji="0" lang="es-CO" sz="2400" b="1" i="0" u="none" strike="noStrike" kern="1200" cap="none" spc="0" normalizeH="0" baseline="0" noProof="0" dirty="0">
                <a:ln>
                  <a:noFill/>
                </a:ln>
                <a:solidFill>
                  <a:prstClr val="white"/>
                </a:solidFill>
                <a:effectLst/>
                <a:uLnTx/>
                <a:uFillTx/>
                <a:latin typeface="Calibri" panose="020F0502020204030204"/>
                <a:ea typeface="+mn-ea"/>
                <a:cs typeface="+mn-cs"/>
              </a:rPr>
              <a:t>Embalses</a:t>
            </a:r>
            <a:endParaRPr kumimoji="0" lang="es-E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3" name="Imagen 2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769320"/>
            <a:ext cx="4517679" cy="5974299"/>
          </a:xfrm>
          <a:prstGeom prst="rect">
            <a:avLst/>
          </a:prstGeom>
        </p:spPr>
      </p:pic>
      <p:sp>
        <p:nvSpPr>
          <p:cNvPr id="25" name="CuadroTexto 24"/>
          <p:cNvSpPr txBox="1"/>
          <p:nvPr/>
        </p:nvSpPr>
        <p:spPr>
          <a:xfrm>
            <a:off x="4663440" y="915962"/>
            <a:ext cx="7193280" cy="323165"/>
          </a:xfrm>
          <a:prstGeom prst="rect">
            <a:avLst/>
          </a:prstGeom>
          <a:solidFill>
            <a:schemeClr val="accent1"/>
          </a:solidFill>
        </p:spPr>
        <p:txBody>
          <a:bodyPr wrap="square" lIns="36000" tIns="0" rIns="36000" bIns="0" rtlCol="0" anchor="ctr" anchorCtr="1">
            <a:spAutoFit/>
          </a:bodyPr>
          <a:lstStyle/>
          <a:p>
            <a:pPr marR="28575" lvl="0" algn="just">
              <a:tabLst>
                <a:tab pos="1170305" algn="l"/>
                <a:tab pos="7658100" algn="ctr"/>
                <a:tab pos="7658100" algn="ctr"/>
              </a:tabLst>
              <a:defRPr/>
            </a:pPr>
            <a:r>
              <a:rPr kumimoji="0" lang="es-MX" sz="1050" b="0" i="0" u="none" strike="noStrike" kern="1200" cap="none" spc="0" normalizeH="0" baseline="0" noProof="0" dirty="0">
                <a:ln>
                  <a:noFill/>
                </a:ln>
                <a:solidFill>
                  <a:prstClr val="white"/>
                </a:solidFill>
                <a:effectLst/>
                <a:uLnTx/>
                <a:uFillTx/>
                <a:latin typeface="Arial Narrow" panose="020B0606020202030204" pitchFamily="34" charset="0"/>
                <a:ea typeface="Cambria" panose="02040503050406030204" pitchFamily="18" charset="0"/>
                <a:cs typeface="ArialNarrow"/>
              </a:rPr>
              <a:t>A continuación, se relaciona el volumen útil diario de los principales embalses del país (expresado en porcentaje), de acuerdo con la información reportada por </a:t>
            </a:r>
            <a:r>
              <a:rPr kumimoji="0" lang="es-MX" sz="1050" b="1" i="0" u="none" strike="noStrike" kern="1200" cap="none" spc="0" normalizeH="0" baseline="0" noProof="0" dirty="0">
                <a:ln>
                  <a:noFill/>
                </a:ln>
                <a:solidFill>
                  <a:prstClr val="white"/>
                </a:solidFill>
                <a:effectLst/>
                <a:uLnTx/>
                <a:uFillTx/>
                <a:latin typeface="Arial Narrow" panose="020B0606020202030204" pitchFamily="34" charset="0"/>
                <a:ea typeface="Cambria" panose="02040503050406030204" pitchFamily="18" charset="0"/>
                <a:cs typeface="ArialNarrow"/>
              </a:rPr>
              <a:t>XM S.A. E.S.P</a:t>
            </a:r>
            <a:r>
              <a:rPr kumimoji="0" lang="es-MX" sz="1050" b="0" i="0" u="none" strike="noStrike" kern="1200" cap="none" spc="0" normalizeH="0" baseline="0" noProof="0" dirty="0">
                <a:ln>
                  <a:noFill/>
                </a:ln>
                <a:solidFill>
                  <a:prstClr val="white"/>
                </a:solidFill>
                <a:effectLst/>
                <a:uLnTx/>
                <a:uFillTx/>
                <a:latin typeface="Arial Narrow" panose="020B0606020202030204" pitchFamily="34" charset="0"/>
                <a:ea typeface="Cambria" panose="02040503050406030204" pitchFamily="18" charset="0"/>
                <a:cs typeface="ArialNarrow"/>
              </a:rPr>
              <a:t> en la siguiente dirección electrónica</a:t>
            </a:r>
            <a:r>
              <a:rPr kumimoji="0" lang="es-MX" sz="1050" b="0" i="0" u="none" strike="noStrike" kern="1200" cap="none" spc="0" normalizeH="0" baseline="0" noProof="0" dirty="0">
                <a:ln>
                  <a:noFill/>
                </a:ln>
                <a:solidFill>
                  <a:prstClr val="white"/>
                </a:solidFill>
                <a:effectLst/>
                <a:uLnTx/>
                <a:uFillTx/>
                <a:latin typeface="Arial Narrow" panose="020B0606020202030204" pitchFamily="34" charset="0"/>
                <a:ea typeface="Cambria" panose="02040503050406030204" pitchFamily="18" charset="0"/>
                <a:cs typeface="Verdana" panose="020B0604030504040204" pitchFamily="34" charset="0"/>
              </a:rPr>
              <a:t>: </a:t>
            </a:r>
            <a:r>
              <a:rPr lang="es-MX" sz="1050" dirty="0">
                <a:solidFill>
                  <a:prstClr val="white"/>
                </a:solidFill>
                <a:latin typeface="Arial Narrow" panose="020B0606020202030204" pitchFamily="34" charset="0"/>
                <a:ea typeface="Cambria" panose="02040503050406030204" pitchFamily="18" charset="0"/>
                <a:cs typeface="Verdana" panose="020B0604030504040204" pitchFamily="34" charset="0"/>
              </a:rPr>
              <a:t>https://www.xm.com.co/soluciones/informe-diario-de-operacion</a:t>
            </a:r>
            <a:endParaRPr kumimoji="0" lang="es-CO" sz="1050" b="0" i="0" u="none" strike="noStrike" kern="1200" cap="none" spc="-30" normalizeH="0" baseline="0" noProof="0" dirty="0">
              <a:ln>
                <a:noFill/>
              </a:ln>
              <a:solidFill>
                <a:prstClr val="white"/>
              </a:solidFill>
              <a:effectLst/>
              <a:uLnTx/>
              <a:uFillTx/>
              <a:latin typeface="Calibri" panose="020F0502020204030204"/>
              <a:ea typeface="Cambria" panose="02040503050406030204" pitchFamily="18" charset="0"/>
              <a:cs typeface="Calibri" panose="020F0502020204030204" pitchFamily="34" charset="0"/>
            </a:endParaRPr>
          </a:p>
        </p:txBody>
      </p:sp>
      <p:pic>
        <p:nvPicPr>
          <p:cNvPr id="9" name="Imagen 8">
            <a:extLst>
              <a:ext uri="{FF2B5EF4-FFF2-40B4-BE49-F238E27FC236}">
                <a16:creationId xmlns:a16="http://schemas.microsoft.com/office/drawing/2014/main" id="{4C3DE0F2-DF93-843E-68CF-7064F6EFD634}"/>
              </a:ext>
            </a:extLst>
          </p:cNvPr>
          <p:cNvPicPr>
            <a:picLocks noChangeAspect="1"/>
          </p:cNvPicPr>
          <p:nvPr/>
        </p:nvPicPr>
        <p:blipFill>
          <a:blip r:embed="rId4"/>
          <a:stretch>
            <a:fillRect/>
          </a:stretch>
        </p:blipFill>
        <p:spPr>
          <a:xfrm>
            <a:off x="4663439" y="1515285"/>
            <a:ext cx="7193279" cy="4499720"/>
          </a:xfrm>
          <a:prstGeom prst="rect">
            <a:avLst/>
          </a:prstGeom>
        </p:spPr>
      </p:pic>
    </p:spTree>
    <p:extLst>
      <p:ext uri="{BB962C8B-B14F-4D97-AF65-F5344CB8AC3E}">
        <p14:creationId xmlns:p14="http://schemas.microsoft.com/office/powerpoint/2010/main" val="2363973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1276E-F931-B47A-1729-FFFFF2454B5E}"/>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55BF8939-C249-4CDB-6605-57561AF2644C}"/>
              </a:ext>
            </a:extLst>
          </p:cNvPr>
          <p:cNvSpPr/>
          <p:nvPr/>
        </p:nvSpPr>
        <p:spPr>
          <a:xfrm>
            <a:off x="560717" y="1328468"/>
            <a:ext cx="5158596" cy="539150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18.000	NORTE	0 - 5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24.000	ESTE	10 - 15	18 - 27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30.000	ESTE-SURESTE	30 - 35	55 - 64</a:t>
            </a:r>
          </a:p>
        </p:txBody>
      </p:sp>
      <p:pic>
        <p:nvPicPr>
          <p:cNvPr id="2" name="Imagen 1">
            <a:extLst>
              <a:ext uri="{FF2B5EF4-FFF2-40B4-BE49-F238E27FC236}">
                <a16:creationId xmlns:a16="http://schemas.microsoft.com/office/drawing/2014/main" id="{5C9A0852-8C75-0B6C-2770-23F9E132A195}"/>
              </a:ext>
            </a:extLst>
          </p:cNvPr>
          <p:cNvPicPr>
            <a:picLocks noChangeAspect="1"/>
          </p:cNvPicPr>
          <p:nvPr/>
        </p:nvPicPr>
        <p:blipFill>
          <a:blip r:embed="rId3"/>
          <a:stretch>
            <a:fillRect/>
          </a:stretch>
        </p:blipFill>
        <p:spPr>
          <a:xfrm>
            <a:off x="6305909" y="1171577"/>
            <a:ext cx="5667555" cy="5546785"/>
          </a:xfrm>
          <a:prstGeom prst="rect">
            <a:avLst/>
          </a:prstGeom>
        </p:spPr>
      </p:pic>
      <p:pic>
        <p:nvPicPr>
          <p:cNvPr id="5" name="Imagen 4">
            <a:extLst>
              <a:ext uri="{FF2B5EF4-FFF2-40B4-BE49-F238E27FC236}">
                <a16:creationId xmlns:a16="http://schemas.microsoft.com/office/drawing/2014/main" id="{F19DB6DA-8085-3AFD-3968-CF10F04F4C59}"/>
              </a:ext>
            </a:extLst>
          </p:cNvPr>
          <p:cNvPicPr>
            <a:picLocks noChangeAspect="1"/>
          </p:cNvPicPr>
          <p:nvPr/>
        </p:nvPicPr>
        <p:blipFill>
          <a:blip r:embed="rId4"/>
          <a:stretch>
            <a:fillRect/>
          </a:stretch>
        </p:blipFill>
        <p:spPr>
          <a:xfrm>
            <a:off x="560717" y="1328468"/>
            <a:ext cx="5158596" cy="5389894"/>
          </a:xfrm>
          <a:prstGeom prst="rect">
            <a:avLst/>
          </a:prstGeom>
        </p:spPr>
      </p:pic>
    </p:spTree>
    <p:extLst>
      <p:ext uri="{BB962C8B-B14F-4D97-AF65-F5344CB8AC3E}">
        <p14:creationId xmlns:p14="http://schemas.microsoft.com/office/powerpoint/2010/main" val="3261111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041447" y="1257300"/>
            <a:ext cx="5654221" cy="5600700"/>
          </a:xfrm>
          <a:prstGeom prst="rect">
            <a:avLst/>
          </a:prstGeom>
        </p:spPr>
      </p:pic>
      <p:sp>
        <p:nvSpPr>
          <p:cNvPr id="7" name="Rectángulo 6"/>
          <p:cNvSpPr/>
          <p:nvPr/>
        </p:nvSpPr>
        <p:spPr>
          <a:xfrm>
            <a:off x="487706" y="1514729"/>
            <a:ext cx="5295600" cy="478203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18.000	NORTE	0 - 5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24.000	ESTE	10 - 15	18 - 27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30.000	ESTE-SURESTE	30 - 35	55 - 64</a:t>
            </a:r>
          </a:p>
        </p:txBody>
      </p:sp>
      <p:pic>
        <p:nvPicPr>
          <p:cNvPr id="5" name="Imagen 4">
            <a:extLst>
              <a:ext uri="{FF2B5EF4-FFF2-40B4-BE49-F238E27FC236}">
                <a16:creationId xmlns:a16="http://schemas.microsoft.com/office/drawing/2014/main" id="{80B817BC-762E-9AA4-FFB5-74E8D241C86F}"/>
              </a:ext>
            </a:extLst>
          </p:cNvPr>
          <p:cNvPicPr>
            <a:picLocks noChangeAspect="1"/>
          </p:cNvPicPr>
          <p:nvPr/>
        </p:nvPicPr>
        <p:blipFill>
          <a:blip r:embed="rId4"/>
          <a:stretch>
            <a:fillRect/>
          </a:stretch>
        </p:blipFill>
        <p:spPr>
          <a:xfrm>
            <a:off x="496333" y="1523355"/>
            <a:ext cx="5295600" cy="4782036"/>
          </a:xfrm>
          <a:prstGeom prst="rect">
            <a:avLst/>
          </a:prstGeom>
        </p:spPr>
      </p:pic>
    </p:spTree>
    <p:extLst>
      <p:ext uri="{BB962C8B-B14F-4D97-AF65-F5344CB8AC3E}">
        <p14:creationId xmlns:p14="http://schemas.microsoft.com/office/powerpoint/2010/main" val="1408223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 name="Google Shape;3031;p14">
            <a:extLst>
              <a:ext uri="{FF2B5EF4-FFF2-40B4-BE49-F238E27FC236}">
                <a16:creationId xmlns:a16="http://schemas.microsoft.com/office/drawing/2014/main" id="{FA3CBCED-4642-4E83-CDD3-27E06C27F283}"/>
              </a:ext>
            </a:extLst>
          </p:cNvPr>
          <p:cNvSpPr txBox="1">
            <a:spLocks noGrp="1"/>
          </p:cNvSpPr>
          <p:nvPr>
            <p:ph type="body" idx="1"/>
          </p:nvPr>
        </p:nvSpPr>
        <p:spPr>
          <a:xfrm>
            <a:off x="4994275" y="5484813"/>
            <a:ext cx="6351588" cy="1130300"/>
          </a:xfrm>
        </p:spPr>
        <p:txBody>
          <a:bodyPr>
            <a:normAutofit fontScale="92500" lnSpcReduction="10000"/>
          </a:bodyPr>
          <a:lstStyle/>
          <a:p>
            <a:pPr marL="0" indent="0" algn="just" eaLnBrk="1" fontAlgn="auto" hangingPunct="1">
              <a:lnSpc>
                <a:spcPct val="100000"/>
              </a:lnSpc>
              <a:spcBef>
                <a:spcPts val="0"/>
              </a:spcBef>
              <a:buClr>
                <a:srgbClr val="273D95"/>
              </a:buClr>
              <a:buSzPct val="108107"/>
              <a:buFont typeface="Arial"/>
              <a:buNone/>
              <a:defRPr/>
            </a:pPr>
            <a:r>
              <a:rPr lang="es-CO" b="1" dirty="0"/>
              <a:t>Nota 1: </a:t>
            </a:r>
            <a:r>
              <a:rPr lang="es-CO" dirty="0"/>
              <a:t>Las alertas hidrológicas pueden ser corregidas y/o actualizadas en el futuro. No representa una certificación oficial del IDEAM.</a:t>
            </a:r>
            <a:endParaRPr dirty="0"/>
          </a:p>
          <a:p>
            <a:pPr marL="0" indent="0" algn="just" eaLnBrk="1" fontAlgn="auto" hangingPunct="1">
              <a:lnSpc>
                <a:spcPct val="100000"/>
              </a:lnSpc>
              <a:spcBef>
                <a:spcPts val="0"/>
              </a:spcBef>
              <a:buClr>
                <a:srgbClr val="273D95"/>
              </a:buClr>
              <a:buSzPct val="108107"/>
              <a:buFont typeface="Arial"/>
              <a:buNone/>
              <a:defRPr/>
            </a:pPr>
            <a:r>
              <a:rPr lang="es-CO" b="1" dirty="0"/>
              <a:t>Nota 2: </a:t>
            </a:r>
            <a:r>
              <a:rPr lang="es-CO" dirty="0"/>
              <a:t>Es probable que los eventos hidrológicos reportados en las alertas emitidas no se estén presentando sobre los ríos principales sino sobre sus afluentes.</a:t>
            </a:r>
            <a:endParaRPr dirty="0"/>
          </a:p>
          <a:p>
            <a:pPr marL="0" indent="0" algn="just" eaLnBrk="1" fontAlgn="auto" hangingPunct="1">
              <a:lnSpc>
                <a:spcPct val="100000"/>
              </a:lnSpc>
              <a:spcBef>
                <a:spcPts val="0"/>
              </a:spcBef>
              <a:buClr>
                <a:srgbClr val="273D95"/>
              </a:buClr>
              <a:buSzPct val="108107"/>
              <a:buFont typeface="Arial"/>
              <a:buNone/>
              <a:defRPr/>
            </a:pPr>
            <a:r>
              <a:rPr lang="es-CO" b="1" dirty="0"/>
              <a:t>Nota 3: </a:t>
            </a:r>
            <a:r>
              <a:rPr lang="es-CO" dirty="0"/>
              <a:t>El IDEAM le sugiere a la población ribereña estar muy atentos al comportamiento de los niveles de los ríos y atender las recomendaciones que la Unidad Nacional de Gestión del Riesgo de Desastres (UNGRD) emita para la implementación de medidas de contingencia ante posibles afectaciones por desbordamientos e inundaciones. </a:t>
            </a:r>
            <a:endParaRPr dirty="0"/>
          </a:p>
          <a:p>
            <a:pPr marL="0" indent="0" algn="just" eaLnBrk="1" fontAlgn="auto" hangingPunct="1">
              <a:lnSpc>
                <a:spcPct val="100000"/>
              </a:lnSpc>
              <a:spcBef>
                <a:spcPts val="0"/>
              </a:spcBef>
              <a:buClr>
                <a:srgbClr val="273D95"/>
              </a:buClr>
              <a:buSzPct val="108107"/>
              <a:buFont typeface="Arial"/>
              <a:buNone/>
              <a:defRPr/>
            </a:pPr>
            <a:r>
              <a:rPr lang="es-CO" b="1" dirty="0"/>
              <a:t>Nota 4: </a:t>
            </a:r>
            <a:r>
              <a:rPr lang="es-CO" dirty="0"/>
              <a:t>Dentro de las alertas emitidas no se contemplan aquellas asociadas a desabastecimientos. En caso de requerir información asociada a estos reportes consultar en contactenos@gestiondelriesgo.gov.co </a:t>
            </a:r>
            <a:endParaRPr dirty="0"/>
          </a:p>
        </p:txBody>
      </p:sp>
      <p:sp>
        <p:nvSpPr>
          <p:cNvPr id="3032" name="Google Shape;3032;p14">
            <a:extLst>
              <a:ext uri="{FF2B5EF4-FFF2-40B4-BE49-F238E27FC236}">
                <a16:creationId xmlns:a16="http://schemas.microsoft.com/office/drawing/2014/main" id="{F5A1C31F-6807-2439-85F2-2E148775341F}"/>
              </a:ext>
            </a:extLst>
          </p:cNvPr>
          <p:cNvSpPr txBox="1">
            <a:spLocks noGrp="1"/>
          </p:cNvSpPr>
          <p:nvPr>
            <p:ph type="body" idx="2"/>
          </p:nvPr>
        </p:nvSpPr>
        <p:spPr>
          <a:xfrm>
            <a:off x="5111750" y="4049713"/>
            <a:ext cx="6076950" cy="298450"/>
          </a:xfrm>
        </p:spPr>
        <p:txBody>
          <a:bodyPr>
            <a:normAutofit fontScale="77500" lnSpcReduction="20000"/>
          </a:bodyPr>
          <a:lstStyle/>
          <a:p>
            <a:pPr marL="0" indent="0" eaLnBrk="1" fontAlgn="auto" hangingPunct="1">
              <a:spcBef>
                <a:spcPts val="0"/>
              </a:spcBef>
              <a:buSzPct val="100000"/>
              <a:buFont typeface="Arial"/>
              <a:buNone/>
              <a:defRPr/>
            </a:pPr>
            <a:r>
              <a:rPr lang="es-CO" dirty="0"/>
              <a:t>Caño Cristales el río de los cinco colores, paraíso tropical! (Sierra de La Macarena – Meta, Colombia). – Autor: Mcleods, 19 de Febrero de 1918</a:t>
            </a:r>
            <a:br>
              <a:rPr lang="es-CO" dirty="0"/>
            </a:br>
            <a:r>
              <a:rPr lang="es-CO" dirty="0"/>
              <a:t>Fuente: https://upload.wikimedia.org/wikipedia/commons/3/3e/Flashpacker_Connect_-_Cano_Cristales_.webp </a:t>
            </a:r>
            <a:endParaRPr dirty="0"/>
          </a:p>
        </p:txBody>
      </p:sp>
      <p:pic>
        <p:nvPicPr>
          <p:cNvPr id="433159" name="Google Shape;3034;p14">
            <a:extLst>
              <a:ext uri="{FF2B5EF4-FFF2-40B4-BE49-F238E27FC236}">
                <a16:creationId xmlns:a16="http://schemas.microsoft.com/office/drawing/2014/main" id="{2A40F333-D623-C4EB-F0C5-89618D0018B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1313" y="1130300"/>
            <a:ext cx="5164137"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a:extLst>
              <a:ext uri="{FF2B5EF4-FFF2-40B4-BE49-F238E27FC236}">
                <a16:creationId xmlns:a16="http://schemas.microsoft.com/office/drawing/2014/main" id="{61F45303-BC7F-D6E3-FED6-75F17EF35106}"/>
              </a:ext>
            </a:extLst>
          </p:cNvPr>
          <p:cNvSpPr/>
          <p:nvPr/>
        </p:nvSpPr>
        <p:spPr>
          <a:xfrm>
            <a:off x="225425" y="-1"/>
            <a:ext cx="1912937" cy="8286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Rectángulo 4">
            <a:extLst>
              <a:ext uri="{FF2B5EF4-FFF2-40B4-BE49-F238E27FC236}">
                <a16:creationId xmlns:a16="http://schemas.microsoft.com/office/drawing/2014/main" id="{FC36C17C-FB8A-4CDB-762C-90B46774A01F}"/>
              </a:ext>
            </a:extLst>
          </p:cNvPr>
          <p:cNvSpPr/>
          <p:nvPr/>
        </p:nvSpPr>
        <p:spPr>
          <a:xfrm>
            <a:off x="10194925" y="21207"/>
            <a:ext cx="1997075" cy="952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433162" name="Imagen 3" descr="Logotipo&#10;&#10;Descripción generada automáticamente">
            <a:extLst>
              <a:ext uri="{FF2B5EF4-FFF2-40B4-BE49-F238E27FC236}">
                <a16:creationId xmlns:a16="http://schemas.microsoft.com/office/drawing/2014/main" id="{A0E075DE-66B0-6BAD-9182-4E6F0A2D223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45863" y="123825"/>
            <a:ext cx="70485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030;p14">
            <a:extLst>
              <a:ext uri="{FF2B5EF4-FFF2-40B4-BE49-F238E27FC236}">
                <a16:creationId xmlns:a16="http://schemas.microsoft.com/office/drawing/2014/main" id="{A9B1471F-B3B6-6C17-5C9F-97889C93C204}"/>
              </a:ext>
            </a:extLst>
          </p:cNvPr>
          <p:cNvPicPr preferRelativeResize="0">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225425" y="881063"/>
            <a:ext cx="4467225" cy="578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arcador de texto 7">
            <a:extLst>
              <a:ext uri="{FF2B5EF4-FFF2-40B4-BE49-F238E27FC236}">
                <a16:creationId xmlns:a16="http://schemas.microsoft.com/office/drawing/2014/main" id="{11F9F049-5DF6-92C1-A615-9420C050D4D4}"/>
              </a:ext>
            </a:extLst>
          </p:cNvPr>
          <p:cNvSpPr>
            <a:spLocks noGrp="1"/>
          </p:cNvSpPr>
          <p:nvPr>
            <p:ph type="body" idx="3"/>
          </p:nvPr>
        </p:nvSpPr>
        <p:spPr>
          <a:xfrm>
            <a:off x="7320058" y="4598429"/>
            <a:ext cx="3473448" cy="671512"/>
          </a:xfrm>
        </p:spPr>
        <p:txBody>
          <a:bodyPr>
            <a:normAutofit/>
          </a:bodyPr>
          <a:lstStyle/>
          <a:p>
            <a:pPr lvl="0" eaLnBrk="1" hangingPunct="1">
              <a:lnSpc>
                <a:spcPct val="90000"/>
              </a:lnSpc>
              <a:buClr>
                <a:srgbClr val="7F7F7F"/>
              </a:buClr>
              <a:buSzPts val="800"/>
            </a:pPr>
            <a:r>
              <a:rPr lang="es-MX" sz="800" dirty="0">
                <a:solidFill>
                  <a:srgbClr val="7F7F7F"/>
                </a:solidFill>
                <a:latin typeface="Verdana" panose="020B0604030504040204" pitchFamily="34" charset="0"/>
                <a:ea typeface="Verdana"/>
                <a:cs typeface="Arial" panose="020B0604020202020204" pitchFamily="34" charset="0"/>
                <a:sym typeface="Calibri"/>
              </a:rPr>
              <a:t>Consulte aquí el estado de los niveles en los ríos del país:</a:t>
            </a:r>
          </a:p>
          <a:p>
            <a:pPr marL="0" indent="0" algn="ctr">
              <a:buNone/>
            </a:pPr>
            <a:r>
              <a:rPr lang="es-CO" sz="800" b="1" u="sng" dirty="0">
                <a:solidFill>
                  <a:srgbClr val="0000FF"/>
                </a:solidFill>
                <a:ea typeface="Verdana" panose="020B0604030504040204" pitchFamily="34" charset="0"/>
                <a:cs typeface="Calibri" panose="020F0502020204030204" pitchFamily="34" charset="0"/>
                <a:sym typeface="Calibri"/>
              </a:rPr>
              <a:t>http://fews.ideam.gov.co/</a:t>
            </a:r>
            <a:endParaRPr lang="es-MX" sz="800" b="1" u="sng" dirty="0">
              <a:solidFill>
                <a:srgbClr val="0000FF"/>
              </a:solidFill>
              <a:ea typeface="Verdana" panose="020B0604030504040204" pitchFamily="34" charset="0"/>
              <a:cs typeface="Calibri" panose="020F0502020204030204" pitchFamily="34" charset="0"/>
              <a:sym typeface="Verdana"/>
            </a:endParaRPr>
          </a:p>
          <a:p>
            <a:endParaRPr lang="es-CO" dirty="0"/>
          </a:p>
        </p:txBody>
      </p:sp>
      <p:pic>
        <p:nvPicPr>
          <p:cNvPr id="9" name="Imagen 8">
            <a:extLst>
              <a:ext uri="{FF2B5EF4-FFF2-40B4-BE49-F238E27FC236}">
                <a16:creationId xmlns:a16="http://schemas.microsoft.com/office/drawing/2014/main" id="{6B15D22A-2A1B-6DB1-60A4-024D68EAD492}"/>
              </a:ext>
            </a:extLst>
          </p:cNvPr>
          <p:cNvPicPr>
            <a:picLocks noChangeAspect="1"/>
          </p:cNvPicPr>
          <p:nvPr/>
        </p:nvPicPr>
        <p:blipFill>
          <a:blip r:embed="rId7"/>
          <a:stretch>
            <a:fillRect/>
          </a:stretch>
        </p:blipFill>
        <p:spPr>
          <a:xfrm>
            <a:off x="5623395" y="4504756"/>
            <a:ext cx="1696663" cy="858857"/>
          </a:xfrm>
          <a:prstGeom prst="rect">
            <a:avLst/>
          </a:prstGeom>
        </p:spPr>
      </p:pic>
      <p:sp>
        <p:nvSpPr>
          <p:cNvPr id="6" name="Google Shape;3036;p14">
            <a:extLst>
              <a:ext uri="{FF2B5EF4-FFF2-40B4-BE49-F238E27FC236}">
                <a16:creationId xmlns:a16="http://schemas.microsoft.com/office/drawing/2014/main" id="{8DEF5F37-9503-3749-8927-BCF91FAF4EAA}"/>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endParaRPr>
          </a:p>
        </p:txBody>
      </p:sp>
      <p:sp>
        <p:nvSpPr>
          <p:cNvPr id="3" name="Google Shape;3036;p14">
            <a:extLst>
              <a:ext uri="{FF2B5EF4-FFF2-40B4-BE49-F238E27FC236}">
                <a16:creationId xmlns:a16="http://schemas.microsoft.com/office/drawing/2014/main" id="{7909453F-2BC1-8F2F-94A6-AAB4CDE4C385}"/>
              </a:ext>
            </a:extLst>
          </p:cNvPr>
          <p:cNvSpPr txBox="1">
            <a:spLocks noChangeArrowheads="1"/>
          </p:cNvSpPr>
          <p:nvPr/>
        </p:nvSpPr>
        <p:spPr bwMode="auto">
          <a:xfrm>
            <a:off x="3806051" y="675722"/>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7550;p321">
            <a:extLst>
              <a:ext uri="{FF2B5EF4-FFF2-40B4-BE49-F238E27FC236}">
                <a16:creationId xmlns:a16="http://schemas.microsoft.com/office/drawing/2014/main" id="{F4768548-400C-4C4B-9FAE-5C388715EE33}"/>
              </a:ext>
            </a:extLst>
          </p:cNvPr>
          <p:cNvGraphicFramePr/>
          <p:nvPr/>
        </p:nvGraphicFramePr>
        <p:xfrm>
          <a:off x="627436" y="1019082"/>
          <a:ext cx="10417175" cy="5503862"/>
        </p:xfrm>
        <a:graphic>
          <a:graphicData uri="http://schemas.openxmlformats.org/drawingml/2006/table">
            <a:tbl>
              <a:tblPr firstRow="1" bandRow="1">
                <a:tableStyleId>{5C22544A-7EE6-4342-B048-85BDC9FD1C3A}</a:tableStyleId>
              </a:tblPr>
              <a:tblGrid>
                <a:gridCol w="1444172">
                  <a:extLst>
                    <a:ext uri="{9D8B030D-6E8A-4147-A177-3AD203B41FA5}">
                      <a16:colId xmlns:a16="http://schemas.microsoft.com/office/drawing/2014/main" val="20000"/>
                    </a:ext>
                  </a:extLst>
                </a:gridCol>
                <a:gridCol w="1087873">
                  <a:extLst>
                    <a:ext uri="{9D8B030D-6E8A-4147-A177-3AD203B41FA5}">
                      <a16:colId xmlns:a16="http://schemas.microsoft.com/office/drawing/2014/main" val="20001"/>
                    </a:ext>
                  </a:extLst>
                </a:gridCol>
                <a:gridCol w="7885130">
                  <a:extLst>
                    <a:ext uri="{9D8B030D-6E8A-4147-A177-3AD203B41FA5}">
                      <a16:colId xmlns:a16="http://schemas.microsoft.com/office/drawing/2014/main" val="20002"/>
                    </a:ext>
                  </a:extLst>
                </a:gridCol>
              </a:tblGrid>
              <a:tr h="646576">
                <a:tc gridSpan="3">
                  <a:txBody>
                    <a:bodyPr/>
                    <a:lstStyle/>
                    <a:p>
                      <a:pPr marL="0" marR="0" lvl="0" indent="0" algn="ctr" rtl="0">
                        <a:lnSpc>
                          <a:spcPct val="100000"/>
                        </a:lnSpc>
                        <a:spcBef>
                          <a:spcPts val="0"/>
                        </a:spcBef>
                        <a:spcAft>
                          <a:spcPts val="0"/>
                        </a:spcAft>
                        <a:buClr>
                          <a:srgbClr val="273D95"/>
                        </a:buClr>
                        <a:buSzPts val="1400"/>
                        <a:buFont typeface="Arial Narrow"/>
                        <a:buNone/>
                      </a:pPr>
                      <a:r>
                        <a:rPr lang="es-CO" sz="1100" dirty="0">
                          <a:latin typeface="Verdana" panose="020B0604030504040204" pitchFamily="34" charset="0"/>
                          <a:ea typeface="Verdana" panose="020B0604030504040204" pitchFamily="34" charset="0"/>
                          <a:sym typeface="Arial Narrow"/>
                        </a:rPr>
                        <a:t>CONVENCIONES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00"/>
                  </a:ext>
                </a:extLst>
              </a:tr>
              <a:tr h="693898">
                <a:tc>
                  <a:txBody>
                    <a:bodyPr/>
                    <a:lstStyle/>
                    <a:p>
                      <a:pPr marL="0" marR="0" lvl="0" indent="0" algn="l" rtl="0">
                        <a:spcBef>
                          <a:spcPts val="0"/>
                        </a:spcBef>
                        <a:spcAft>
                          <a:spcPts val="0"/>
                        </a:spcAft>
                        <a:buNone/>
                      </a:pPr>
                      <a:endParaRPr sz="140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Lluvias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Lluvias antecedentes intensas o continuas y/o pronóstico de las mismas, las cuales pueden generar crecientes súbitas en los ríos principales y sus afluentes.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1"/>
                  </a:ext>
                </a:extLst>
              </a:tr>
              <a:tr h="693898">
                <a:tc>
                  <a:txBody>
                    <a:bodyPr/>
                    <a:lstStyle/>
                    <a:p>
                      <a:pPr marL="0" marR="0" lvl="0" indent="0" algn="l" rtl="0">
                        <a:spcBef>
                          <a:spcPts val="0"/>
                        </a:spcBef>
                        <a:spcAft>
                          <a:spcPts val="0"/>
                        </a:spcAft>
                        <a:buNone/>
                      </a:pPr>
                      <a:endParaRPr sz="140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Niveles bajos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Nivel de referencia del río cuyos valores iguales o inferiores pueden generar restricciones para navegabilidad, captación de agua para acueductos, actividades de pesca entre otros sectores que pudieran verse afectados por la disminución de los caudales.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2"/>
                  </a:ext>
                </a:extLst>
              </a:tr>
              <a:tr h="693898">
                <a:tc>
                  <a:txBody>
                    <a:bodyPr/>
                    <a:lstStyle/>
                    <a:p>
                      <a:pPr marL="0" marR="0" lvl="0" indent="0" algn="l" rtl="0">
                        <a:spcBef>
                          <a:spcPts val="0"/>
                        </a:spcBef>
                        <a:spcAft>
                          <a:spcPts val="0"/>
                        </a:spcAft>
                        <a:buNone/>
                      </a:pPr>
                      <a:endParaRPr sz="140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Niveles altos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Nivel de referencia del río cuyos valores iguales o superiores pueden generar afectaciones en las zonas ribereñas.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3"/>
                  </a:ext>
                </a:extLst>
              </a:tr>
              <a:tr h="693898">
                <a:tc>
                  <a:txBody>
                    <a:bodyPr/>
                    <a:lstStyle/>
                    <a:p>
                      <a:pPr marL="0" marR="0" lvl="0" indent="0" algn="l" rtl="0">
                        <a:spcBef>
                          <a:spcPts val="0"/>
                        </a:spcBef>
                        <a:spcAft>
                          <a:spcPts val="0"/>
                        </a:spcAft>
                        <a:buNone/>
                      </a:pPr>
                      <a:endParaRPr sz="140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Creciente súbita</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Fenómeno natural que se presenta en los ríos de montaña como consecuencia de la ocurrencia de lluvias intensas o torrenciales en zonas de alta pendiente del cauce principal y sus afluentes.</a:t>
                      </a:r>
                      <a:endParaRPr sz="1100" dirty="0">
                        <a:latin typeface="Verdana" panose="020B0604030504040204" pitchFamily="34" charset="0"/>
                        <a:ea typeface="Verdana" panose="020B0604030504040204" pitchFamily="34" charset="0"/>
                      </a:endParaRPr>
                    </a:p>
                  </a:txBody>
                  <a:tcPr marL="91456" marR="91456" marT="45728" marB="45728" anchor="ctr"/>
                </a:tc>
                <a:extLst>
                  <a:ext uri="{0D108BD9-81ED-4DB2-BD59-A6C34878D82A}">
                    <a16:rowId xmlns:a16="http://schemas.microsoft.com/office/drawing/2014/main" val="10004"/>
                  </a:ext>
                </a:extLst>
              </a:tr>
              <a:tr h="693898">
                <a:tc>
                  <a:txBody>
                    <a:bodyPr/>
                    <a:lstStyle/>
                    <a:p>
                      <a:pPr marL="0" marR="0" lvl="0" indent="0" algn="l" rtl="0">
                        <a:spcBef>
                          <a:spcPts val="0"/>
                        </a:spcBef>
                        <a:spcAft>
                          <a:spcPts val="0"/>
                        </a:spcAft>
                        <a:buNone/>
                      </a:pPr>
                      <a:endParaRPr sz="140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Tránsito de crecientes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Es el desplazamiento de una onda de creciente de aguas arriba hacia aguas abajo de la corriente.</a:t>
                      </a:r>
                      <a:endParaRPr sz="1100" dirty="0">
                        <a:latin typeface="Verdana" panose="020B0604030504040204" pitchFamily="34" charset="0"/>
                        <a:ea typeface="Verdana" panose="020B0604030504040204" pitchFamily="34" charset="0"/>
                      </a:endParaRPr>
                    </a:p>
                  </a:txBody>
                  <a:tcPr marL="91456" marR="91456" marT="45728" marB="45728" anchor="ctr"/>
                </a:tc>
                <a:extLst>
                  <a:ext uri="{0D108BD9-81ED-4DB2-BD59-A6C34878D82A}">
                    <a16:rowId xmlns:a16="http://schemas.microsoft.com/office/drawing/2014/main" val="10005"/>
                  </a:ext>
                </a:extLst>
              </a:tr>
              <a:tr h="693898">
                <a:tc>
                  <a:txBody>
                    <a:bodyPr/>
                    <a:lstStyle/>
                    <a:p>
                      <a:pPr marL="0" marR="0" lvl="0" indent="0" algn="l" rtl="0">
                        <a:spcBef>
                          <a:spcPts val="0"/>
                        </a:spcBef>
                        <a:spcAft>
                          <a:spcPts val="0"/>
                        </a:spcAft>
                        <a:buNone/>
                      </a:pPr>
                      <a:endParaRPr sz="140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Creciente por desembalse</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Proceso de tránsito del flujo de agua por descarga controlada desde un embalse.</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6"/>
                  </a:ext>
                </a:extLst>
              </a:tr>
              <a:tr h="693898">
                <a:tc>
                  <a:txBody>
                    <a:bodyPr/>
                    <a:lstStyle/>
                    <a:p>
                      <a:pPr marL="0" marR="0" lvl="0" indent="0" algn="l" rtl="0">
                        <a:spcBef>
                          <a:spcPts val="0"/>
                        </a:spcBef>
                        <a:spcAft>
                          <a:spcPts val="0"/>
                        </a:spcAft>
                        <a:buNone/>
                      </a:pPr>
                      <a:endParaRPr sz="140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Inundación</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Aumento en los niveles y/o caudales de los ríos que superan la capacidad máxima de transporte o modificación de la sección transversal que la reduce, ocasionando el desbordamiento e inundación en zonas aledañas al cauce principal.</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7"/>
                  </a:ext>
                </a:extLst>
              </a:tr>
            </a:tbl>
          </a:graphicData>
        </a:graphic>
      </p:graphicFrame>
      <p:sp>
        <p:nvSpPr>
          <p:cNvPr id="435242" name="Google Shape;7554;p321" descr="Recurso 37.png">
            <a:extLst>
              <a:ext uri="{FF2B5EF4-FFF2-40B4-BE49-F238E27FC236}">
                <a16:creationId xmlns:a16="http://schemas.microsoft.com/office/drawing/2014/main" id="{204C9D4E-6210-5796-E02A-B77EAC776C11}"/>
              </a:ext>
            </a:extLst>
          </p:cNvPr>
          <p:cNvSpPr>
            <a:spLocks noChangeAspect="1" noChangeArrowheads="1"/>
          </p:cNvSpPr>
          <p:nvPr/>
        </p:nvSpPr>
        <p:spPr bwMode="auto">
          <a:xfrm>
            <a:off x="-643747" y="1749423"/>
            <a:ext cx="432144" cy="441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pSp>
        <p:nvGrpSpPr>
          <p:cNvPr id="19" name="Grupo 18">
            <a:extLst>
              <a:ext uri="{FF2B5EF4-FFF2-40B4-BE49-F238E27FC236}">
                <a16:creationId xmlns:a16="http://schemas.microsoft.com/office/drawing/2014/main" id="{5493ACFE-19FE-F3AD-9778-B2AD773BC34E}"/>
              </a:ext>
            </a:extLst>
          </p:cNvPr>
          <p:cNvGrpSpPr/>
          <p:nvPr/>
        </p:nvGrpSpPr>
        <p:grpSpPr>
          <a:xfrm>
            <a:off x="1086017" y="1806841"/>
            <a:ext cx="519045" cy="4593661"/>
            <a:chOff x="1408745" y="1792387"/>
            <a:chExt cx="519045" cy="4593661"/>
          </a:xfrm>
        </p:grpSpPr>
        <p:grpSp>
          <p:nvGrpSpPr>
            <p:cNvPr id="18" name="Grupo 17">
              <a:extLst>
                <a:ext uri="{FF2B5EF4-FFF2-40B4-BE49-F238E27FC236}">
                  <a16:creationId xmlns:a16="http://schemas.microsoft.com/office/drawing/2014/main" id="{F28F1F37-4875-E1B5-CF21-1E4E59707476}"/>
                </a:ext>
              </a:extLst>
            </p:cNvPr>
            <p:cNvGrpSpPr/>
            <p:nvPr/>
          </p:nvGrpSpPr>
          <p:grpSpPr>
            <a:xfrm>
              <a:off x="1452563" y="1792387"/>
              <a:ext cx="472848" cy="2509596"/>
              <a:chOff x="1452563" y="1792387"/>
              <a:chExt cx="472848" cy="2509596"/>
            </a:xfrm>
          </p:grpSpPr>
          <p:grpSp>
            <p:nvGrpSpPr>
              <p:cNvPr id="14" name="Grupo 13">
                <a:extLst>
                  <a:ext uri="{FF2B5EF4-FFF2-40B4-BE49-F238E27FC236}">
                    <a16:creationId xmlns:a16="http://schemas.microsoft.com/office/drawing/2014/main" id="{4546FDF2-7321-00D2-B1C9-BA4C2F7ECD63}"/>
                  </a:ext>
                </a:extLst>
              </p:cNvPr>
              <p:cNvGrpSpPr/>
              <p:nvPr/>
            </p:nvGrpSpPr>
            <p:grpSpPr>
              <a:xfrm>
                <a:off x="1452563" y="1792387"/>
                <a:ext cx="454519" cy="1121418"/>
                <a:chOff x="1452563" y="1792387"/>
                <a:chExt cx="454519" cy="1121418"/>
              </a:xfrm>
            </p:grpSpPr>
            <p:pic>
              <p:nvPicPr>
                <p:cNvPr id="435239" name="Google Shape;7554;p321" descr="Recurso 37.png">
                  <a:extLst>
                    <a:ext uri="{FF2B5EF4-FFF2-40B4-BE49-F238E27FC236}">
                      <a16:creationId xmlns:a16="http://schemas.microsoft.com/office/drawing/2014/main" id="{FBD6009C-BD76-1E66-9B27-F80CD941B511}"/>
                    </a:ext>
                  </a:extLst>
                </p:cNvPr>
                <p:cNvPicPr preferRelativeResize="0">
                  <a:picLocks noChangeAspect="1" noChangeArrowheads="1"/>
                </p:cNvPicPr>
                <p:nvPr/>
              </p:nvPicPr>
              <p:blipFill>
                <a:blip r:embed="rId2" cstate="print">
                  <a:extLst>
                    <a:ext uri="{28A0092B-C50C-407E-A947-70E740481C1C}">
                      <a14:useLocalDpi xmlns:a14="http://schemas.microsoft.com/office/drawing/2010/main" val="0"/>
                    </a:ext>
                  </a:extLst>
                </a:blip>
                <a:srcRect b="18539"/>
                <a:stretch>
                  <a:fillRect/>
                </a:stretch>
              </p:blipFill>
              <p:spPr bwMode="auto">
                <a:xfrm>
                  <a:off x="1452563" y="1792387"/>
                  <a:ext cx="4318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7552;p321">
                  <a:extLst>
                    <a:ext uri="{FF2B5EF4-FFF2-40B4-BE49-F238E27FC236}">
                      <a16:creationId xmlns:a16="http://schemas.microsoft.com/office/drawing/2014/main" id="{806D5382-CF8E-0E2E-9F29-59C4B1279D33}"/>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2563" y="2486152"/>
                  <a:ext cx="454519" cy="427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 name="Grupo 14">
                <a:extLst>
                  <a:ext uri="{FF2B5EF4-FFF2-40B4-BE49-F238E27FC236}">
                    <a16:creationId xmlns:a16="http://schemas.microsoft.com/office/drawing/2014/main" id="{6D1EB506-3923-B986-45B5-684FE45B12CF}"/>
                  </a:ext>
                </a:extLst>
              </p:cNvPr>
              <p:cNvGrpSpPr/>
              <p:nvPr/>
            </p:nvGrpSpPr>
            <p:grpSpPr>
              <a:xfrm>
                <a:off x="1452563" y="3189075"/>
                <a:ext cx="472848" cy="1112908"/>
                <a:chOff x="1452563" y="3189075"/>
                <a:chExt cx="472848" cy="1112908"/>
              </a:xfrm>
            </p:grpSpPr>
            <p:pic>
              <p:nvPicPr>
                <p:cNvPr id="4" name="Google Shape;7553;p321">
                  <a:extLst>
                    <a:ext uri="{FF2B5EF4-FFF2-40B4-BE49-F238E27FC236}">
                      <a16:creationId xmlns:a16="http://schemas.microsoft.com/office/drawing/2014/main" id="{6001AAB8-B74E-4476-C06E-79C173436F75}"/>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2735" y="3189075"/>
                  <a:ext cx="434347" cy="425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7557;p321" descr="Recurso 31.png">
                  <a:extLst>
                    <a:ext uri="{FF2B5EF4-FFF2-40B4-BE49-F238E27FC236}">
                      <a16:creationId xmlns:a16="http://schemas.microsoft.com/office/drawing/2014/main" id="{4134E7BE-EFB0-7690-1526-302DBA2A565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l="11145" r="26974"/>
                <a:stretch>
                  <a:fillRect/>
                </a:stretch>
              </p:blipFill>
              <p:spPr bwMode="auto">
                <a:xfrm>
                  <a:off x="1452563" y="3873976"/>
                  <a:ext cx="472848" cy="428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6" name="Grupo 15">
              <a:extLst>
                <a:ext uri="{FF2B5EF4-FFF2-40B4-BE49-F238E27FC236}">
                  <a16:creationId xmlns:a16="http://schemas.microsoft.com/office/drawing/2014/main" id="{48AC0614-3E18-4682-15C3-3FADE03BFBE4}"/>
                </a:ext>
              </a:extLst>
            </p:cNvPr>
            <p:cNvGrpSpPr/>
            <p:nvPr/>
          </p:nvGrpSpPr>
          <p:grpSpPr>
            <a:xfrm>
              <a:off x="1408745" y="4579684"/>
              <a:ext cx="519045" cy="1806364"/>
              <a:chOff x="1408745" y="4579684"/>
              <a:chExt cx="519045" cy="1806364"/>
            </a:xfrm>
          </p:grpSpPr>
          <p:pic>
            <p:nvPicPr>
              <p:cNvPr id="7" name="Google Shape;7555;p321" descr="Recurso 32.png">
                <a:extLst>
                  <a:ext uri="{FF2B5EF4-FFF2-40B4-BE49-F238E27FC236}">
                    <a16:creationId xmlns:a16="http://schemas.microsoft.com/office/drawing/2014/main" id="{303F5BF0-45C7-34DE-FFC3-86C85EBFE9B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1422611" y="5253587"/>
                <a:ext cx="491704" cy="426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7556;p321">
                <a:extLst>
                  <a:ext uri="{FF2B5EF4-FFF2-40B4-BE49-F238E27FC236}">
                    <a16:creationId xmlns:a16="http://schemas.microsoft.com/office/drawing/2014/main" id="{5B6E5F63-665A-2D64-4A4B-222C3C29E481}"/>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08745" y="5960404"/>
                <a:ext cx="516666" cy="425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7558;p321">
                <a:extLst>
                  <a:ext uri="{FF2B5EF4-FFF2-40B4-BE49-F238E27FC236}">
                    <a16:creationId xmlns:a16="http://schemas.microsoft.com/office/drawing/2014/main" id="{DA62808D-B1CD-B468-1675-3D5FCBDC6382}"/>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1464799" y="4579684"/>
                <a:ext cx="462991" cy="447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10E190-E027-5F5F-7751-1D47000974E7}"/>
              </a:ext>
            </a:extLst>
          </p:cNvPr>
          <p:cNvSpPr>
            <a:spLocks noGrp="1"/>
          </p:cNvSpPr>
          <p:nvPr>
            <p:ph type="body" sz="quarter" idx="4294967295"/>
          </p:nvPr>
        </p:nvSpPr>
        <p:spPr>
          <a:xfrm>
            <a:off x="4691065" y="5721358"/>
            <a:ext cx="4979987" cy="742951"/>
          </a:xfrm>
        </p:spPr>
        <p:txBody>
          <a:bodyPr rtlCol="0">
            <a:noAutofit/>
          </a:bodyPr>
          <a:lstStyle/>
          <a:p>
            <a:pPr marL="0" indent="0" defTabSz="913606">
              <a:spcBef>
                <a:spcPts val="0"/>
              </a:spcBef>
              <a:buSzPts val="900"/>
              <a:buNone/>
              <a:defRPr/>
            </a:pPr>
            <a:r>
              <a:rPr lang="es-ES" sz="600" b="1" dirty="0">
                <a:solidFill>
                  <a:schemeClr val="tx2">
                    <a:lumMod val="50000"/>
                  </a:schemeClr>
                </a:solidFill>
              </a:rPr>
              <a:t>Nota 1: Las alertas hidrológicas pueden ser corregidas y/o actualizadas en el futuro. No representa una certificación oficial del IDEAM.</a:t>
            </a:r>
          </a:p>
          <a:p>
            <a:pPr marL="0" indent="0" defTabSz="913606">
              <a:spcBef>
                <a:spcPts val="0"/>
              </a:spcBef>
              <a:buSzPts val="900"/>
              <a:buNone/>
              <a:defRPr/>
            </a:pPr>
            <a:r>
              <a:rPr lang="es-ES" sz="600" b="1" dirty="0">
                <a:solidFill>
                  <a:schemeClr val="tx2">
                    <a:lumMod val="50000"/>
                  </a:schemeClr>
                </a:solidFill>
              </a:rPr>
              <a:t>Nota 2: Es probable que los eventos hidrológicos reportados en las alertas emitidas no se estén presentando sobre los ríos principales sino sobre sus afluentes.</a:t>
            </a:r>
          </a:p>
          <a:p>
            <a:pPr marL="0" indent="0" defTabSz="913606">
              <a:spcBef>
                <a:spcPts val="0"/>
              </a:spcBef>
              <a:buSzPts val="900"/>
              <a:buNone/>
              <a:defRPr/>
            </a:pPr>
            <a:r>
              <a:rPr lang="es-ES" sz="600" b="1" dirty="0">
                <a:solidFill>
                  <a:schemeClr val="tx2">
                    <a:lumMod val="50000"/>
                  </a:schemeClr>
                </a:solidFill>
              </a:rPr>
              <a:t>Nota 3: El IDEAM le sugiere a la población ribereña estar muy atentos al comportamiento de los niveles de los ríos y atender las recomendaciones que la Unidad Nacional de Gestión del Riesgo de Desastres (UNGRD) emita para la implementación de medidas de contingencia ante posibles afectaciones por desbordamientos e inundaciones. </a:t>
            </a:r>
          </a:p>
          <a:p>
            <a:pPr marL="0" indent="0" defTabSz="913606">
              <a:spcBef>
                <a:spcPts val="0"/>
              </a:spcBef>
              <a:buSzPts val="900"/>
              <a:buNone/>
              <a:defRPr/>
            </a:pPr>
            <a:r>
              <a:rPr lang="es-ES" altLang="es-CO" sz="600" b="1" dirty="0">
                <a:solidFill>
                  <a:schemeClr val="tx2">
                    <a:lumMod val="50000"/>
                  </a:schemeClr>
                </a:solidFill>
              </a:rPr>
              <a:t>Nota 4: Dentro de las alertas emitidas no se contemplan aquellas asociadas a desabastecimientos. En caso de requerir información asociada a estos reportes consultar en contactenos@gestiondelriesgo.gov.co </a:t>
            </a:r>
            <a:endParaRPr lang="es-CO" altLang="es-CO" sz="600" b="1" dirty="0">
              <a:solidFill>
                <a:schemeClr val="tx2">
                  <a:lumMod val="50000"/>
                </a:schemeClr>
              </a:solidFill>
            </a:endParaRPr>
          </a:p>
          <a:p>
            <a:pPr marL="228413" indent="-228413" defTabSz="913606">
              <a:spcBef>
                <a:spcPts val="0"/>
              </a:spcBef>
              <a:buClr>
                <a:srgbClr val="273D95"/>
              </a:buClr>
              <a:buSzPts val="900"/>
              <a:defRPr/>
            </a:pPr>
            <a:endParaRPr lang="es-ES" sz="500" b="1" dirty="0">
              <a:solidFill>
                <a:schemeClr val="tx2"/>
              </a:solidFill>
            </a:endParaRPr>
          </a:p>
        </p:txBody>
      </p:sp>
      <p:sp>
        <p:nvSpPr>
          <p:cNvPr id="33795" name="Google Shape;347;p9" descr="Recurso 25.png">
            <a:extLst>
              <a:ext uri="{FF2B5EF4-FFF2-40B4-BE49-F238E27FC236}">
                <a16:creationId xmlns:a16="http://schemas.microsoft.com/office/drawing/2014/main" id="{0D23D9BE-0D1A-9725-5634-6704E06EC482}"/>
              </a:ext>
            </a:extLst>
          </p:cNvPr>
          <p:cNvSpPr>
            <a:spLocks noChangeAspect="1" noChangeArrowheads="1"/>
          </p:cNvSpPr>
          <p:nvPr/>
        </p:nvSpPr>
        <p:spPr bwMode="auto">
          <a:xfrm>
            <a:off x="-617539" y="4735522"/>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892"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3808" name="Google Shape;201;p3">
            <a:extLst>
              <a:ext uri="{FF2B5EF4-FFF2-40B4-BE49-F238E27FC236}">
                <a16:creationId xmlns:a16="http://schemas.microsoft.com/office/drawing/2014/main" id="{63E5171F-8114-D61B-259B-0393EB36F823}"/>
              </a:ext>
            </a:extLst>
          </p:cNvPr>
          <p:cNvSpPr txBox="1">
            <a:spLocks noChangeArrowheads="1"/>
          </p:cNvSpPr>
          <p:nvPr/>
        </p:nvSpPr>
        <p:spPr bwMode="auto">
          <a:xfrm>
            <a:off x="7505701" y="6961188"/>
            <a:ext cx="3270251" cy="276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892"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es-CO" altLang="es-CO" sz="1200" b="1" i="0" u="none" strike="noStrike" kern="1200" cap="none" spc="0" normalizeH="0" baseline="0" noProof="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rPr>
              <a:t>http://fews.ideam.gov.co/colombia/imagenH/</a:t>
            </a:r>
            <a:endParaRPr kumimoji="0" lang="es-CO" altLang="es-CO" sz="1200" b="0" i="0" u="none" strike="noStrike" kern="1200" cap="none" spc="0" normalizeH="0" baseline="0" noProof="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sp>
        <p:nvSpPr>
          <p:cNvPr id="33809" name="AutoShape 2">
            <a:extLst>
              <a:ext uri="{FF2B5EF4-FFF2-40B4-BE49-F238E27FC236}">
                <a16:creationId xmlns:a16="http://schemas.microsoft.com/office/drawing/2014/main" id="{DC53D0C4-3940-815C-628D-53FD769BE1DE}"/>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892"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cxnSp>
        <p:nvCxnSpPr>
          <p:cNvPr id="19" name="Conector recto 18">
            <a:extLst>
              <a:ext uri="{FF2B5EF4-FFF2-40B4-BE49-F238E27FC236}">
                <a16:creationId xmlns:a16="http://schemas.microsoft.com/office/drawing/2014/main" id="{C8926105-00F9-C6CA-9200-924A411CAE4E}"/>
              </a:ext>
            </a:extLst>
          </p:cNvPr>
          <p:cNvCxnSpPr>
            <a:cxnSpLocks/>
          </p:cNvCxnSpPr>
          <p:nvPr/>
        </p:nvCxnSpPr>
        <p:spPr>
          <a:xfrm>
            <a:off x="4816477" y="3592522"/>
            <a:ext cx="6750051" cy="22225"/>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837" name="AutoShape 2">
            <a:extLst>
              <a:ext uri="{FF2B5EF4-FFF2-40B4-BE49-F238E27FC236}">
                <a16:creationId xmlns:a16="http://schemas.microsoft.com/office/drawing/2014/main" id="{8023F6B6-2FF8-ECAE-BDDA-27532ED7549C}"/>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963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963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96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96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9480"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33838" name="AutoShape 2">
            <a:extLst>
              <a:ext uri="{FF2B5EF4-FFF2-40B4-BE49-F238E27FC236}">
                <a16:creationId xmlns:a16="http://schemas.microsoft.com/office/drawing/2014/main" id="{F69D6ED0-36F9-ACCA-0640-CA9099E97A09}"/>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892"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12" name="Marcador de texto 1">
            <a:extLst>
              <a:ext uri="{FF2B5EF4-FFF2-40B4-BE49-F238E27FC236}">
                <a16:creationId xmlns:a16="http://schemas.microsoft.com/office/drawing/2014/main" id="{148D74D8-BB93-8685-E8F6-2BF613706973}"/>
              </a:ext>
            </a:extLst>
          </p:cNvPr>
          <p:cNvSpPr txBox="1">
            <a:spLocks/>
          </p:cNvSpPr>
          <p:nvPr/>
        </p:nvSpPr>
        <p:spPr>
          <a:xfrm>
            <a:off x="4791077" y="1095383"/>
            <a:ext cx="6115051"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34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POR PROBABILIDAD DE CRECIENTES SÚBITAS Y/O INUNDACIONES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3" name="Marcador de texto 1">
            <a:extLst>
              <a:ext uri="{FF2B5EF4-FFF2-40B4-BE49-F238E27FC236}">
                <a16:creationId xmlns:a16="http://schemas.microsoft.com/office/drawing/2014/main" id="{B3696B46-B9C3-ADA2-8D15-A189B9361D04}"/>
              </a:ext>
            </a:extLst>
          </p:cNvPr>
          <p:cNvSpPr txBox="1">
            <a:spLocks/>
          </p:cNvSpPr>
          <p:nvPr/>
        </p:nvSpPr>
        <p:spPr>
          <a:xfrm>
            <a:off x="5386397" y="3694116"/>
            <a:ext cx="2867025" cy="376237"/>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34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INUNDACIONES Y/O </a:t>
            </a:r>
          </a:p>
          <a:p>
            <a:pPr marL="0" marR="0" lvl="0" indent="0" algn="ctr" defTabSz="121734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CRECIENTE SÚBITAS</a:t>
            </a:r>
            <a:endParaRPr kumimoji="0" lang="es-MX" sz="1067" b="1" i="0" u="none" strike="noStrike" kern="1200" cap="none" spc="0" normalizeH="0" baseline="0" noProof="0">
              <a:ln>
                <a:noFill/>
              </a:ln>
              <a:solidFill>
                <a:srgbClr val="0070C0"/>
              </a:solidFill>
              <a:effectLst/>
              <a:uLnTx/>
              <a:uFillTx/>
              <a:latin typeface="Arial Narrow" panose="020B0606020202030204" pitchFamily="34" charset="0"/>
              <a:cs typeface="Arial"/>
              <a:sym typeface="Arial"/>
            </a:endParaRPr>
          </a:p>
        </p:txBody>
      </p:sp>
      <p:sp>
        <p:nvSpPr>
          <p:cNvPr id="14" name="Marcador de texto 1">
            <a:extLst>
              <a:ext uri="{FF2B5EF4-FFF2-40B4-BE49-F238E27FC236}">
                <a16:creationId xmlns:a16="http://schemas.microsoft.com/office/drawing/2014/main" id="{D91D18B7-EB59-E9D1-A776-A3B739E76B0F}"/>
              </a:ext>
            </a:extLst>
          </p:cNvPr>
          <p:cNvSpPr txBox="1">
            <a:spLocks/>
          </p:cNvSpPr>
          <p:nvPr/>
        </p:nvSpPr>
        <p:spPr>
          <a:xfrm>
            <a:off x="8685222" y="3692534"/>
            <a:ext cx="2420937"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34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sz="1067" b="1" i="0" u="none" strike="noStrike" kern="1200" cap="none" spc="0" normalizeH="0" baseline="0" noProof="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NIVELES BAJOS</a:t>
            </a:r>
            <a:endParaRPr kumimoji="0" lang="es-MX" sz="1067" b="1" i="0" u="none" strike="noStrike" kern="1200" cap="none" spc="0" normalizeH="0" baseline="0" noProof="0">
              <a:ln>
                <a:noFill/>
              </a:ln>
              <a:solidFill>
                <a:srgbClr val="0070C0"/>
              </a:solidFill>
              <a:effectLst/>
              <a:uLnTx/>
              <a:uFillTx/>
              <a:latin typeface="Arial Narrow" panose="020B0606020202030204" pitchFamily="34" charset="0"/>
              <a:cs typeface="Arial"/>
              <a:sym typeface="Arial"/>
            </a:endParaRPr>
          </a:p>
        </p:txBody>
      </p:sp>
      <p:pic>
        <p:nvPicPr>
          <p:cNvPr id="33842" name="Imagen 49">
            <a:extLst>
              <a:ext uri="{FF2B5EF4-FFF2-40B4-BE49-F238E27FC236}">
                <a16:creationId xmlns:a16="http://schemas.microsoft.com/office/drawing/2014/main" id="{A7064137-9B34-E475-D051-C16FF9DEDA85}"/>
              </a:ext>
            </a:extLst>
          </p:cNvPr>
          <p:cNvPicPr>
            <a:picLocks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5681351" y="4078104"/>
            <a:ext cx="2277116" cy="854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4" name="Google Shape;3085;p17">
            <a:extLst>
              <a:ext uri="{FF2B5EF4-FFF2-40B4-BE49-F238E27FC236}">
                <a16:creationId xmlns:a16="http://schemas.microsoft.com/office/drawing/2014/main" id="{211ABEF3-6393-ECCF-12AC-848CF44E1A70}"/>
              </a:ext>
            </a:extLst>
          </p:cNvPr>
          <p:cNvPicPr preferRelativeResize="0">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135030" y="963613"/>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45" name="Google Shape;6137;p257">
            <a:extLst>
              <a:ext uri="{FF2B5EF4-FFF2-40B4-BE49-F238E27FC236}">
                <a16:creationId xmlns:a16="http://schemas.microsoft.com/office/drawing/2014/main" id="{6FF71F0B-1164-3331-2AA2-E368B446CC9A}"/>
              </a:ext>
            </a:extLst>
          </p:cNvPr>
          <p:cNvSpPr>
            <a:spLocks noChangeAspect="1" noChangeArrowheads="1"/>
          </p:cNvSpPr>
          <p:nvPr/>
        </p:nvSpPr>
        <p:spPr bwMode="auto">
          <a:xfrm>
            <a:off x="1524009" y="2624146"/>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51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213518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213518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2134815"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3846" name="Imagen 16">
            <a:extLst>
              <a:ext uri="{FF2B5EF4-FFF2-40B4-BE49-F238E27FC236}">
                <a16:creationId xmlns:a16="http://schemas.microsoft.com/office/drawing/2014/main" id="{833DBD51-B697-8ABA-4C63-845B4D0D76FE}"/>
              </a:ext>
            </a:extLst>
          </p:cNvPr>
          <p:cNvPicPr>
            <a:picLocks noChangeAspect="1" noChangeArrowheads="1"/>
          </p:cNvPicPr>
          <p:nvPr/>
        </p:nvPicPr>
        <p:blipFill>
          <a:blip r:embed="rId7" r:link="rId8" cstate="print">
            <a:extLst>
              <a:ext uri="{28A0092B-C50C-407E-A947-70E740481C1C}">
                <a14:useLocalDpi xmlns:a14="http://schemas.microsoft.com/office/drawing/2010/main" val="0"/>
              </a:ext>
            </a:extLst>
          </a:blip>
          <a:srcRect t="68382" b="-2"/>
          <a:stretch>
            <a:fillRect/>
          </a:stretch>
        </p:blipFill>
        <p:spPr bwMode="auto">
          <a:xfrm>
            <a:off x="6373822" y="3181352"/>
            <a:ext cx="327977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7" name="Imagen 6" descr="Interfaz de usuario gráfica, Texto, Aplicación&#10;&#10;Descripción generada automáticamente">
            <a:extLst>
              <a:ext uri="{FF2B5EF4-FFF2-40B4-BE49-F238E27FC236}">
                <a16:creationId xmlns:a16="http://schemas.microsoft.com/office/drawing/2014/main" id="{3C795F92-1B7B-A4DC-4888-6FDD023BC809}"/>
              </a:ext>
            </a:extLst>
          </p:cNvPr>
          <p:cNvPicPr>
            <a:picLocks noChangeArrowheads="1"/>
          </p:cNvPicPr>
          <p:nvPr/>
        </p:nvPicPr>
        <p:blipFill>
          <a:blip r:embed="rId9" r:link="rId10" cstate="print">
            <a:extLst>
              <a:ext uri="{28A0092B-C50C-407E-A947-70E740481C1C}">
                <a14:useLocalDpi xmlns:a14="http://schemas.microsoft.com/office/drawing/2010/main" val="0"/>
              </a:ext>
            </a:extLst>
          </a:blip>
          <a:srcRect/>
          <a:stretch>
            <a:fillRect/>
          </a:stretch>
        </p:blipFill>
        <p:spPr bwMode="auto">
          <a:xfrm>
            <a:off x="4655721" y="1365739"/>
            <a:ext cx="2166939" cy="1204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8" name="Imagen 10" descr="Interfaz de usuario gráfica, Texto, Aplicación&#10;&#10;Descripción generada automáticamente">
            <a:extLst>
              <a:ext uri="{FF2B5EF4-FFF2-40B4-BE49-F238E27FC236}">
                <a16:creationId xmlns:a16="http://schemas.microsoft.com/office/drawing/2014/main" id="{5D8159D6-1F90-E6BF-7AE6-6DBC1E2035DE}"/>
              </a:ext>
            </a:extLst>
          </p:cNvPr>
          <p:cNvPicPr>
            <a:picLocks noChangeAspect="1" noChangeArrowheads="1"/>
          </p:cNvPicPr>
          <p:nvPr/>
        </p:nvPicPr>
        <p:blipFill>
          <a:blip r:embed="rId11" r:link="rId12" cstate="print">
            <a:extLst>
              <a:ext uri="{28A0092B-C50C-407E-A947-70E740481C1C}">
                <a14:useLocalDpi xmlns:a14="http://schemas.microsoft.com/office/drawing/2010/main" val="0"/>
              </a:ext>
            </a:extLst>
          </a:blip>
          <a:srcRect/>
          <a:stretch>
            <a:fillRect/>
          </a:stretch>
        </p:blipFill>
        <p:spPr bwMode="auto">
          <a:xfrm>
            <a:off x="8812485" y="4102449"/>
            <a:ext cx="2166937" cy="497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9" name="Imagen 15" descr="Tabla&#10;&#10;Descripción generada automáticamente">
            <a:extLst>
              <a:ext uri="{FF2B5EF4-FFF2-40B4-BE49-F238E27FC236}">
                <a16:creationId xmlns:a16="http://schemas.microsoft.com/office/drawing/2014/main" id="{E5B40D20-AC20-D39C-D2FD-AECBAEDD1A4F}"/>
              </a:ext>
            </a:extLst>
          </p:cNvPr>
          <p:cNvPicPr>
            <a:picLocks noChangeArrowheads="1"/>
          </p:cNvPicPr>
          <p:nvPr/>
        </p:nvPicPr>
        <p:blipFill>
          <a:blip r:embed="rId13" r:link="rId14" cstate="print">
            <a:extLst>
              <a:ext uri="{28A0092B-C50C-407E-A947-70E740481C1C}">
                <a14:useLocalDpi xmlns:a14="http://schemas.microsoft.com/office/drawing/2010/main" val="0"/>
              </a:ext>
            </a:extLst>
          </a:blip>
          <a:srcRect/>
          <a:stretch>
            <a:fillRect/>
          </a:stretch>
        </p:blipFill>
        <p:spPr bwMode="auto">
          <a:xfrm>
            <a:off x="9260309" y="1365739"/>
            <a:ext cx="2167200" cy="1615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50" name="Imagen 38">
            <a:extLst>
              <a:ext uri="{FF2B5EF4-FFF2-40B4-BE49-F238E27FC236}">
                <a16:creationId xmlns:a16="http://schemas.microsoft.com/office/drawing/2014/main" id="{90F41F79-4978-7DDB-1E18-C08CC7256D70}"/>
              </a:ext>
            </a:extLst>
          </p:cNvPr>
          <p:cNvPicPr>
            <a:picLocks noChangeArrowheads="1"/>
          </p:cNvPicPr>
          <p:nvPr/>
        </p:nvPicPr>
        <p:blipFill>
          <a:blip r:embed="rId15" r:link="rId16" cstate="print">
            <a:extLst>
              <a:ext uri="{28A0092B-C50C-407E-A947-70E740481C1C}">
                <a14:useLocalDpi xmlns:a14="http://schemas.microsoft.com/office/drawing/2010/main" val="0"/>
              </a:ext>
            </a:extLst>
          </a:blip>
          <a:srcRect/>
          <a:stretch>
            <a:fillRect/>
          </a:stretch>
        </p:blipFill>
        <p:spPr bwMode="auto">
          <a:xfrm>
            <a:off x="6958016" y="1365739"/>
            <a:ext cx="2166937" cy="1402870"/>
          </a:xfrm>
          <a:prstGeom prst="rect">
            <a:avLst/>
          </a:prstGeom>
          <a:solidFill>
            <a:schemeClr val="accent2"/>
          </a:solidFill>
          <a:ln>
            <a:noFill/>
          </a:ln>
        </p:spPr>
      </p:pic>
      <p:grpSp>
        <p:nvGrpSpPr>
          <p:cNvPr id="33851" name="Grupo 20">
            <a:extLst>
              <a:ext uri="{FF2B5EF4-FFF2-40B4-BE49-F238E27FC236}">
                <a16:creationId xmlns:a16="http://schemas.microsoft.com/office/drawing/2014/main" id="{13FC8B5B-34C5-FF32-4880-BEF6B0175188}"/>
              </a:ext>
            </a:extLst>
          </p:cNvPr>
          <p:cNvGrpSpPr>
            <a:grpSpLocks/>
          </p:cNvGrpSpPr>
          <p:nvPr/>
        </p:nvGrpSpPr>
        <p:grpSpPr bwMode="auto">
          <a:xfrm>
            <a:off x="9731375" y="5519748"/>
            <a:ext cx="2171700" cy="1100137"/>
            <a:chOff x="9731381" y="5519942"/>
            <a:chExt cx="2172003" cy="1099589"/>
          </a:xfrm>
        </p:grpSpPr>
        <p:sp>
          <p:nvSpPr>
            <p:cNvPr id="10" name="Rectángulo redondeado 29">
              <a:extLst>
                <a:ext uri="{FF2B5EF4-FFF2-40B4-BE49-F238E27FC236}">
                  <a16:creationId xmlns:a16="http://schemas.microsoft.com/office/drawing/2014/main" id="{30450AF5-E74F-B606-83F6-946FE8D08798}"/>
                </a:ext>
              </a:extLst>
            </p:cNvPr>
            <p:cNvSpPr/>
            <p:nvPr/>
          </p:nvSpPr>
          <p:spPr>
            <a:xfrm>
              <a:off x="9731381" y="5519942"/>
              <a:ext cx="2172003" cy="1099589"/>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3017" rtl="0" eaLnBrk="0" fontAlgn="base" latinLnBrk="0" hangingPunct="0">
                <a:lnSpc>
                  <a:spcPct val="100000"/>
                </a:lnSpc>
                <a:spcBef>
                  <a:spcPct val="0"/>
                </a:spcBef>
                <a:spcAft>
                  <a:spcPct val="0"/>
                </a:spcAft>
                <a:buClrTx/>
                <a:buSzTx/>
                <a:buFontTx/>
                <a:buNone/>
                <a:tabLst/>
                <a:defRPr/>
              </a:pPr>
              <a:endParaRPr kumimoji="0" lang="es-MX" sz="1400" b="0" i="0" u="none" strike="noStrike" kern="1200" cap="none" spc="0" normalizeH="0" baseline="0" noProof="0">
                <a:ln>
                  <a:noFill/>
                </a:ln>
                <a:solidFill>
                  <a:prstClr val="white"/>
                </a:solidFill>
                <a:effectLst/>
                <a:uLnTx/>
                <a:uFillTx/>
                <a:latin typeface="Calibri" panose="020F0502020204030204"/>
                <a:ea typeface="+mn-ea"/>
                <a:cs typeface="+mn-cs"/>
                <a:sym typeface="Arial" panose="020B0604020202020204" pitchFamily="34" charset="0"/>
              </a:endParaRPr>
            </a:p>
          </p:txBody>
        </p:sp>
        <p:pic>
          <p:nvPicPr>
            <p:cNvPr id="33856" name="Imagen 17">
              <a:extLst>
                <a:ext uri="{FF2B5EF4-FFF2-40B4-BE49-F238E27FC236}">
                  <a16:creationId xmlns:a16="http://schemas.microsoft.com/office/drawing/2014/main" id="{3C45C81E-85C9-B78E-9DC8-B80D29D4D10F}"/>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0211343" y="5548995"/>
              <a:ext cx="1209184" cy="61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Marcador de texto 3">
            <a:extLst>
              <a:ext uri="{FF2B5EF4-FFF2-40B4-BE49-F238E27FC236}">
                <a16:creationId xmlns:a16="http://schemas.microsoft.com/office/drawing/2014/main" id="{69C32B4A-013D-9474-FD18-9792E7AC38AA}"/>
              </a:ext>
            </a:extLst>
          </p:cNvPr>
          <p:cNvSpPr txBox="1">
            <a:spLocks/>
          </p:cNvSpPr>
          <p:nvPr/>
        </p:nvSpPr>
        <p:spPr bwMode="auto">
          <a:xfrm>
            <a:off x="9731375" y="6173788"/>
            <a:ext cx="2249488" cy="279400"/>
          </a:xfrm>
          <a:prstGeom prst="rect">
            <a:avLst/>
          </a:prstGeom>
          <a:noFill/>
          <a:ln>
            <a:noFill/>
          </a:ln>
        </p:spPr>
        <p:txBody>
          <a:bodyPr>
            <a:norm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3606" rtl="0" eaLnBrk="0" fontAlgn="base" latinLnBrk="0" hangingPunct="0">
              <a:lnSpc>
                <a:spcPct val="90000"/>
              </a:lnSpc>
              <a:spcBef>
                <a:spcPts val="0"/>
              </a:spcBef>
              <a:spcAft>
                <a:spcPct val="0"/>
              </a:spcAft>
              <a:buClrTx/>
              <a:buSzTx/>
              <a:buFont typeface="Arial" panose="020B0604020202020204" pitchFamily="34" charset="0"/>
              <a:buNone/>
              <a:tabLst/>
              <a:defRPr/>
            </a:pPr>
            <a:r>
              <a:rPr kumimoji="0" lang="es-MX" sz="533"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sym typeface="Calibri"/>
              </a:rPr>
              <a:t>Consulte aquí el estado de los niveles en los ríos del país: </a:t>
            </a:r>
            <a:r>
              <a:rPr kumimoji="0" lang="es-CO" sz="700" b="0" i="0" u="none" strike="noStrike" kern="1200" cap="none" spc="0" normalizeH="0" baseline="0" noProof="0">
                <a:ln>
                  <a:noFill/>
                </a:ln>
                <a:solidFill>
                  <a:prstClr val="black"/>
                </a:solidFill>
                <a:effectLst/>
                <a:uLnTx/>
                <a:uFillTx/>
                <a:latin typeface="Calibri" panose="020F0502020204030204"/>
                <a:ea typeface="+mn-ea"/>
                <a:cs typeface="+mn-cs"/>
                <a:hlinkClick r:id="rId18"/>
              </a:rPr>
              <a:t>https://fews.ideam.gov.co/visorfews/nacional/estacion</a:t>
            </a:r>
            <a:endParaRPr kumimoji="0" lang="es-MX" sz="133"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33853" name="Google Shape;698;p13" descr="Recurso 24.png">
            <a:extLst>
              <a:ext uri="{FF2B5EF4-FFF2-40B4-BE49-F238E27FC236}">
                <a16:creationId xmlns:a16="http://schemas.microsoft.com/office/drawing/2014/main" id="{3B06342A-18EE-5DE7-46FE-79451BBBCED6}"/>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1139488" y="6389688"/>
            <a:ext cx="19843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47B1D848-ED65-EAEF-8511-8E8923DBC9F6}"/>
              </a:ext>
            </a:extLst>
          </p:cNvPr>
          <p:cNvSpPr txBox="1">
            <a:spLocks noChangeArrowheads="1"/>
          </p:cNvSpPr>
          <p:nvPr/>
        </p:nvSpPr>
        <p:spPr bwMode="auto">
          <a:xfrm>
            <a:off x="3806052" y="819161"/>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33"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p:txBody>
      </p:sp>
    </p:spTree>
  </p:cSld>
  <p:clrMapOvr>
    <a:masterClrMapping/>
  </p:clrMapOvr>
  <p:transition spd="slow" advTm="2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BE7DD-6C29-F0A1-06FC-1D7DB68D8516}"/>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B7A96C92-5D82-4F0C-DE8E-DB5E7F5C5194}"/>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27372" y="1014425"/>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A1B3C35A-4B38-45D8-19A4-791D93E12FF7}"/>
              </a:ext>
            </a:extLst>
          </p:cNvPr>
          <p:cNvSpPr>
            <a:spLocks noChangeAspect="1" noChangeArrowheads="1"/>
          </p:cNvSpPr>
          <p:nvPr/>
        </p:nvSpPr>
        <p:spPr bwMode="auto">
          <a:xfrm>
            <a:off x="-617539" y="473552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60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20ECFAEE-0D74-2A51-541E-4E112C7AEB4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6C52C9B8-AA4B-1833-EFDD-AF0E8A7B3311}"/>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1927A1E1-2CBA-0CC9-19E5-A71BBA9C3D28}"/>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8348F5BB-B042-C62B-4598-EB4D91E931B5}"/>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FA38097A-136E-1F92-62B8-8465B20AD0BD}"/>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4987"/>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312769D3-E202-556A-F6D4-2426FFAF9ED1}"/>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0864" y="1323987"/>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8CC7C9C4-7D6E-D2CE-3F7E-4284BBE9262E}"/>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7850" y="2366974"/>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oogle Shape;3099;p17">
            <a:extLst>
              <a:ext uri="{FF2B5EF4-FFF2-40B4-BE49-F238E27FC236}">
                <a16:creationId xmlns:a16="http://schemas.microsoft.com/office/drawing/2014/main" id="{1770CF31-7938-8221-661B-FA641603897F}"/>
              </a:ext>
            </a:extLst>
          </p:cNvPr>
          <p:cNvGraphicFramePr>
            <a:graphicFrameLocks noGrp="1"/>
          </p:cNvGraphicFramePr>
          <p:nvPr/>
        </p:nvGraphicFramePr>
        <p:xfrm>
          <a:off x="4415292" y="1254265"/>
          <a:ext cx="7628346" cy="5073626"/>
        </p:xfrm>
        <a:graphic>
          <a:graphicData uri="http://schemas.openxmlformats.org/drawingml/2006/table">
            <a:tbl>
              <a:tblPr/>
              <a:tblGrid>
                <a:gridCol w="1264475">
                  <a:extLst>
                    <a:ext uri="{9D8B030D-6E8A-4147-A177-3AD203B41FA5}">
                      <a16:colId xmlns:a16="http://schemas.microsoft.com/office/drawing/2014/main" val="20000"/>
                    </a:ext>
                  </a:extLst>
                </a:gridCol>
                <a:gridCol w="6363871">
                  <a:extLst>
                    <a:ext uri="{9D8B030D-6E8A-4147-A177-3AD203B41FA5}">
                      <a16:colId xmlns:a16="http://schemas.microsoft.com/office/drawing/2014/main" val="20001"/>
                    </a:ext>
                  </a:extLst>
                </a:gridCol>
              </a:tblGrid>
              <a:tr h="255022">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10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 </a:t>
                      </a:r>
                      <a:endParaRPr kumimoji="0" lang="es-CO" altLang="es-CO" sz="10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10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2758010">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0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Caribe</a:t>
                      </a:r>
                    </a:p>
                  </a:txBody>
                  <a:tcPr marL="21725" marR="21725" marT="10660" marB="1066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alta del río Atrato y sus afluentes, se recomienda especial atención en los municipios de El Carmen de Atrato, Lloró, Bagadó, Cértegui, Quibdó y Unión Panamericana (Animas).</a:t>
                      </a:r>
                      <a:r>
                        <a:rPr lang="es-CO" sz="1000" b="1" u="none" strike="noStrike" cap="none" dirty="0">
                          <a:latin typeface="Verdana" panose="020B0604030504040204" pitchFamily="34" charset="0"/>
                          <a:ea typeface="Verdana" panose="020B0604030504040204" pitchFamily="34" charset="0"/>
                          <a:cs typeface="Arial Narrow"/>
                          <a:sym typeface="Arial Narrow"/>
                        </a:rPr>
                        <a:t> 1)</a:t>
                      </a:r>
                      <a:r>
                        <a:rPr lang="es-CO" sz="1000" b="0" u="none" strike="noStrike" cap="none" dirty="0">
                          <a:latin typeface="Verdana" panose="020B0604030504040204" pitchFamily="34" charset="0"/>
                          <a:ea typeface="Verdana" panose="020B0604030504040204" pitchFamily="34" charset="0"/>
                          <a:cs typeface="Arial Narrow"/>
                          <a:sym typeface="Arial Narrow"/>
                        </a:rPr>
                        <a:t> Inundaciones por el desbordamiento del río Atrato, generando afectaciones </a:t>
                      </a:r>
                      <a:r>
                        <a:rPr lang="es-CO" sz="1000" u="none" strike="noStrike" cap="none" dirty="0">
                          <a:latin typeface="Verdana" panose="020B0604030504040204" pitchFamily="34" charset="0"/>
                          <a:ea typeface="Verdana" panose="020B0604030504040204" pitchFamily="34" charset="0"/>
                          <a:cs typeface="Arial Narrow"/>
                          <a:sym typeface="Arial Narrow"/>
                        </a:rPr>
                        <a:t>en el municipio de Lloró – Chocó (27/10/2025). </a:t>
                      </a:r>
                      <a:r>
                        <a:rPr lang="es-CO" sz="1000" b="1" u="none" strike="noStrike" cap="none" dirty="0">
                          <a:latin typeface="Verdana" panose="020B0604030504040204" pitchFamily="34" charset="0"/>
                          <a:ea typeface="Verdana" panose="020B0604030504040204" pitchFamily="34" charset="0"/>
                          <a:cs typeface="Arial Narrow"/>
                          <a:sym typeface="Arial Narrow"/>
                        </a:rPr>
                        <a:t>2)</a:t>
                      </a:r>
                      <a:r>
                        <a:rPr lang="es-CO" sz="1000" u="none" strike="noStrike" cap="none" dirty="0">
                          <a:latin typeface="Verdana" panose="020B0604030504040204" pitchFamily="34" charset="0"/>
                          <a:ea typeface="Verdana" panose="020B0604030504040204" pitchFamily="34" charset="0"/>
                          <a:cs typeface="Arial Narrow"/>
                          <a:sym typeface="Arial Narrow"/>
                        </a:rPr>
                        <a:t> Se reporta inundaciones del río Icho afectado las comunicades de Icho y </a:t>
                      </a:r>
                      <a:r>
                        <a:rPr lang="es-CO" sz="1000" u="none" strike="noStrike" cap="none" dirty="0" err="1">
                          <a:latin typeface="Verdana" panose="020B0604030504040204" pitchFamily="34" charset="0"/>
                          <a:ea typeface="Verdana" panose="020B0604030504040204" pitchFamily="34" charset="0"/>
                          <a:cs typeface="Arial Narrow"/>
                          <a:sym typeface="Arial Narrow"/>
                        </a:rPr>
                        <a:t>Pacurita</a:t>
                      </a:r>
                      <a:r>
                        <a:rPr lang="es-CO" sz="1000" u="none" strike="noStrike" cap="none" dirty="0">
                          <a:latin typeface="Verdana" panose="020B0604030504040204" pitchFamily="34" charset="0"/>
                          <a:ea typeface="Verdana" panose="020B0604030504040204" pitchFamily="34" charset="0"/>
                          <a:cs typeface="Arial Narrow"/>
                          <a:sym typeface="Arial Narrow"/>
                        </a:rPr>
                        <a:t> (1/11/2025)</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Andágueda y sus aportantes. Se recomienda especial atención en los municipios de Bagadó y Cértegui (Chocó). Notas: 1) Se reportan afectaciones por inundaciones en el municipio de Bagadó – Chocó (27/10/2025). 2) Inundaciones por el desbordamiento del río </a:t>
                      </a:r>
                      <a:r>
                        <a:rPr lang="es-CO" sz="10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Andagueda</a:t>
                      </a: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generando afectaciones en el municipio de Lloró – Chocó (27/10/2025).</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Quito. Especial atención en los municipios de Cantón de San Pablo, Unión Panamericana, Cértegui, Río Quito y Atrato (Chocó). </a:t>
                      </a:r>
                      <a:r>
                        <a:rPr lang="es-CO" sz="1000" b="1" u="none" strike="noStrike" cap="none" dirty="0">
                          <a:latin typeface="Verdana" panose="020B0604030504040204" pitchFamily="34" charset="0"/>
                          <a:ea typeface="Verdana" panose="020B0604030504040204" pitchFamily="34" charset="0"/>
                          <a:cs typeface="Arial Narrow"/>
                          <a:sym typeface="Arial Narrow"/>
                        </a:rPr>
                        <a:t>Nota</a:t>
                      </a:r>
                      <a:r>
                        <a:rPr lang="es-CO" sz="1000" u="none" strike="noStrike" cap="none" dirty="0">
                          <a:latin typeface="Verdana" panose="020B0604030504040204" pitchFamily="34" charset="0"/>
                          <a:ea typeface="Verdana" panose="020B0604030504040204" pitchFamily="34" charset="0"/>
                          <a:cs typeface="Arial Narrow"/>
                          <a:sym typeface="Arial Narrow"/>
                        </a:rPr>
                        <a:t>: Inundación por el desbordamiento del río Atrato, generando afectaciones en las comunidades de la Soledad, </a:t>
                      </a:r>
                      <a:r>
                        <a:rPr lang="es-CO" sz="1000" u="none" strike="noStrike" cap="none" dirty="0" err="1">
                          <a:latin typeface="Verdana" panose="020B0604030504040204" pitchFamily="34" charset="0"/>
                          <a:ea typeface="Verdana" panose="020B0604030504040204" pitchFamily="34" charset="0"/>
                          <a:cs typeface="Arial Narrow"/>
                          <a:sym typeface="Arial Narrow"/>
                        </a:rPr>
                        <a:t>Guayabalito</a:t>
                      </a:r>
                      <a:r>
                        <a:rPr lang="es-CO" sz="1000" u="none" strike="noStrike" cap="none" dirty="0">
                          <a:latin typeface="Verdana" panose="020B0604030504040204" pitchFamily="34" charset="0"/>
                          <a:ea typeface="Verdana" panose="020B0604030504040204" pitchFamily="34" charset="0"/>
                          <a:cs typeface="Arial Narrow"/>
                          <a:sym typeface="Arial Narrow"/>
                        </a:rPr>
                        <a:t> y Calle Larga del municipio de río Quito, Choco (27/10/2025).</a:t>
                      </a:r>
                      <a:endParaRPr lang="es-CO" sz="1000" b="0" u="none" strike="noStrike" cap="none" dirty="0">
                        <a:latin typeface="Verdana" panose="020B0604030504040204" pitchFamily="34" charset="0"/>
                        <a:ea typeface="Verdana" panose="020B0604030504040204" pitchFamily="34" charset="0"/>
                        <a:cs typeface="Arial Narrow"/>
                        <a:sym typeface="Arial Narrow"/>
                      </a:endParaRP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Bebaramá y otros Directos</a:t>
                      </a:r>
                      <a:r>
                        <a:rPr lang="es-CO" sz="1000" b="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Atrato (</a:t>
                      </a:r>
                      <a:r>
                        <a:rPr lang="es-CO" sz="1000" b="0" u="none" strike="noStrike" cap="none" baseline="0"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1000" b="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a:t>
                      </a: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al municipio de Medio Atrato y su cabecera municipal </a:t>
                      </a:r>
                      <a:r>
                        <a:rPr lang="es-CO" sz="10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Beté</a:t>
                      </a: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(Chocó). </a:t>
                      </a:r>
                      <a:r>
                        <a:rPr lang="es-CO" sz="1000" b="1"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a:t>
                      </a: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reportaron inundaciones en comunidades del río Bebaramá del municipio del Medio Atrato, Chocó (24/10/2025).</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SZH Directos al Atrato entre los ríos Quito y Bojayá (mi), especialmente los ríos </a:t>
                      </a:r>
                      <a:r>
                        <a:rPr lang="es-CO" sz="1000" b="0" u="none" strike="noStrike" cap="none" dirty="0" err="1">
                          <a:latin typeface="Verdana" panose="020B0604030504040204" pitchFamily="34" charset="0"/>
                          <a:ea typeface="Verdana" panose="020B0604030504040204" pitchFamily="34" charset="0"/>
                          <a:cs typeface="Arial Narrow"/>
                          <a:sym typeface="Arial Narrow"/>
                        </a:rPr>
                        <a:t>Beté</a:t>
                      </a:r>
                      <a:r>
                        <a:rPr lang="es-CO" sz="1000" b="0" u="none" strike="noStrike" cap="none" dirty="0">
                          <a:latin typeface="Verdana" panose="020B0604030504040204" pitchFamily="34" charset="0"/>
                          <a:ea typeface="Verdana" panose="020B0604030504040204" pitchFamily="34" charset="0"/>
                          <a:cs typeface="Arial Narrow"/>
                          <a:sym typeface="Arial Narrow"/>
                        </a:rPr>
                        <a:t> y </a:t>
                      </a:r>
                      <a:r>
                        <a:rPr lang="es-CO" sz="1000" b="0" u="none" strike="noStrike" cap="none" dirty="0" err="1">
                          <a:latin typeface="Verdana" panose="020B0604030504040204" pitchFamily="34" charset="0"/>
                          <a:ea typeface="Verdana" panose="020B0604030504040204" pitchFamily="34" charset="0"/>
                          <a:cs typeface="Arial Narrow"/>
                          <a:sym typeface="Arial Narrow"/>
                        </a:rPr>
                        <a:t>Tanguí</a:t>
                      </a:r>
                      <a:r>
                        <a:rPr lang="es-CO" sz="1000" b="0" u="none" strike="noStrike" cap="none" dirty="0">
                          <a:latin typeface="Verdana" panose="020B0604030504040204" pitchFamily="34" charset="0"/>
                          <a:ea typeface="Verdana" panose="020B0604030504040204" pitchFamily="34" charset="0"/>
                          <a:cs typeface="Arial Narrow"/>
                          <a:sym typeface="Arial Narrow"/>
                        </a:rPr>
                        <a:t>, en la zona rural del municipio Medio Atrato</a:t>
                      </a: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en el río Atrato a la altura de Vigía de Fuerte (Antioquia). </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 los afluentes directos al Atrato, entre Bebaramá y Murrí (</a:t>
                      </a:r>
                      <a:r>
                        <a:rPr lang="es-CO" sz="10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en el municipio de Vigía del Fuerte y sus centros poblados (Antioquia). </a:t>
                      </a:r>
                      <a:r>
                        <a:rPr lang="es-CO" sz="1000" b="1" u="none" strike="noStrike" dirty="0">
                          <a:solidFill>
                            <a:schemeClr val="dk1"/>
                          </a:solidFill>
                          <a:latin typeface="Verdana" panose="020B0604030504040204" pitchFamily="34" charset="0"/>
                          <a:ea typeface="Verdana" panose="020B0604030504040204" pitchFamily="34" charset="0"/>
                          <a:cs typeface="Arial Narrow"/>
                          <a:sym typeface="Arial Narrow"/>
                        </a:rPr>
                        <a:t>Nota</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inundaciones en comunidades localizadas en zonas ribereñas de los ríos: Atrato, Murrí y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Arquía</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del municipio de Vigía del Fuerte, Antioquía (03/11/2025).</a:t>
                      </a:r>
                      <a:endParaRPr lang="es-ES"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del río Murrí y sus afluentes, especialmente el </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Ocaidó</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10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entre otros directos a la parte media del río Atrato. </a:t>
                      </a: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recomienda especial atención </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en el municipio de Urrao y Vigía del Fuerte (Antioquia). </a:t>
                      </a:r>
                      <a:r>
                        <a:rPr lang="es-CO" sz="1000" b="1" u="none" strike="noStrike" dirty="0">
                          <a:solidFill>
                            <a:schemeClr val="dk1"/>
                          </a:solidFill>
                          <a:latin typeface="Verdana" panose="020B0604030504040204" pitchFamily="34" charset="0"/>
                          <a:ea typeface="Verdana" panose="020B0604030504040204" pitchFamily="34" charset="0"/>
                          <a:cs typeface="Arial Narrow"/>
                          <a:sym typeface="Arial Narrow"/>
                        </a:rPr>
                        <a:t>Nota</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inundaciones en comunidades localizadas en zonas ribereñas de los ríos: Atrato, Murrí y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Arquía</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del municipio de Vigía del Fuerte, Antioquía (03/11/2025).</a:t>
                      </a:r>
                    </a:p>
                  </a:txBody>
                  <a:tcPr marL="28951" marR="28951" marT="14209" marB="14209"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3656338751"/>
                  </a:ext>
                </a:extLst>
              </a:tr>
            </a:tbl>
          </a:graphicData>
        </a:graphic>
      </p:graphicFrame>
      <p:pic>
        <p:nvPicPr>
          <p:cNvPr id="7" name="Google Shape;719;p10" descr="Recurso 37.png">
            <a:extLst>
              <a:ext uri="{FF2B5EF4-FFF2-40B4-BE49-F238E27FC236}">
                <a16:creationId xmlns:a16="http://schemas.microsoft.com/office/drawing/2014/main" id="{C99C38EE-0EDE-762F-33AF-F58D28ABD6F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552450" y="1050937"/>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AAE53E33-416A-12D9-E370-882AC5809AB4}"/>
              </a:ext>
            </a:extLst>
          </p:cNvPr>
          <p:cNvSpPr txBox="1">
            <a:spLocks noChangeArrowheads="1"/>
          </p:cNvSpPr>
          <p:nvPr/>
        </p:nvSpPr>
        <p:spPr bwMode="auto">
          <a:xfrm>
            <a:off x="3806052" y="819161"/>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33"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p:txBody>
      </p:sp>
      <p:pic>
        <p:nvPicPr>
          <p:cNvPr id="2" name="Google Shape;742;p15">
            <a:extLst>
              <a:ext uri="{FF2B5EF4-FFF2-40B4-BE49-F238E27FC236}">
                <a16:creationId xmlns:a16="http://schemas.microsoft.com/office/drawing/2014/main" id="{2527829E-2118-75A6-A045-F2B1E97D79A5}"/>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7573" y="2671134"/>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4;p9" descr="Recurso 31.png">
            <a:extLst>
              <a:ext uri="{FF2B5EF4-FFF2-40B4-BE49-F238E27FC236}">
                <a16:creationId xmlns:a16="http://schemas.microsoft.com/office/drawing/2014/main" id="{0F537F72-0A72-A5DC-E1F5-AB3471260AEC}"/>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47926" y="2057235"/>
            <a:ext cx="158987"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0;p9">
            <a:extLst>
              <a:ext uri="{FF2B5EF4-FFF2-40B4-BE49-F238E27FC236}">
                <a16:creationId xmlns:a16="http://schemas.microsoft.com/office/drawing/2014/main" id="{4529C3F2-9FB6-A544-1E43-5252551C74CA}"/>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719;p10" descr="Recurso 37.png">
            <a:extLst>
              <a:ext uri="{FF2B5EF4-FFF2-40B4-BE49-F238E27FC236}">
                <a16:creationId xmlns:a16="http://schemas.microsoft.com/office/drawing/2014/main" id="{4E104DC1-51B7-6388-4113-6B5B45285277}"/>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1095086" y="3174071"/>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719;p10" descr="Recurso 37.png">
            <a:extLst>
              <a:ext uri="{FF2B5EF4-FFF2-40B4-BE49-F238E27FC236}">
                <a16:creationId xmlns:a16="http://schemas.microsoft.com/office/drawing/2014/main" id="{AA48902F-04C3-B47D-F61E-4D06863799C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1236362" y="3152025"/>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742;p15">
            <a:extLst>
              <a:ext uri="{FF2B5EF4-FFF2-40B4-BE49-F238E27FC236}">
                <a16:creationId xmlns:a16="http://schemas.microsoft.com/office/drawing/2014/main" id="{535B3256-9673-8B9D-16E5-B660CCB91ADE}"/>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191387" y="3021523"/>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741;p15">
            <a:extLst>
              <a:ext uri="{FF2B5EF4-FFF2-40B4-BE49-F238E27FC236}">
                <a16:creationId xmlns:a16="http://schemas.microsoft.com/office/drawing/2014/main" id="{A161DAB3-8040-B5EB-D106-1715BB65EA56}"/>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190242" y="3296488"/>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3410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p:cNvCxnSpPr/>
          <p:nvPr/>
        </p:nvCxnSpPr>
        <p:spPr>
          <a:xfrm flipH="1">
            <a:off x="4078224" y="1090580"/>
            <a:ext cx="31552" cy="472315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AutoShape 2" descr="blob:https://web.whatsapp.com/8798452e-e9a2-4d7f-a9d8-6b96b6efe37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AutoShape 2" descr="blob:https://web.whatsapp.com/2849b5c8-6676-4244-8d4e-4217d2414748"/>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CuadroTexto 7"/>
          <p:cNvSpPr txBox="1">
            <a:spLocks noChangeArrowheads="1"/>
          </p:cNvSpPr>
          <p:nvPr/>
        </p:nvSpPr>
        <p:spPr bwMode="auto">
          <a:xfrm>
            <a:off x="37351" y="5771365"/>
            <a:ext cx="4003864" cy="616002"/>
          </a:xfrm>
          <a:prstGeom prst="rect">
            <a:avLst/>
          </a:prstGeom>
          <a:noFill/>
          <a:ln w="9525">
            <a:noFill/>
            <a:miter lim="800000"/>
            <a:headEnd/>
            <a:tailEnd/>
          </a:ln>
        </p:spPr>
        <p:txBody>
          <a:bodyPr wrap="square">
            <a:spAutoFit/>
          </a:bodyPr>
          <a:lstStyle/>
          <a:p>
            <a:pPr marL="85725" marR="0" lvl="1" indent="0" algn="ctr" defTabSz="914400" rtl="0" eaLnBrk="1" fontAlgn="auto" latinLnBrk="0" hangingPunct="1">
              <a:lnSpc>
                <a:spcPts val="1400"/>
              </a:lnSpc>
              <a:spcBef>
                <a:spcPts val="0"/>
              </a:spcBef>
              <a:spcAft>
                <a:spcPts val="0"/>
              </a:spcAft>
              <a:buClrTx/>
              <a:buSzTx/>
              <a:buFontTx/>
              <a:buNone/>
              <a:tabLst/>
              <a:defRPr/>
            </a:pPr>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Precipitación diaria desde las 07:00 HLC del martes </a:t>
            </a:r>
            <a:r>
              <a:rPr lang="es-CO" altLang="es-CO" sz="1050" dirty="0">
                <a:solidFill>
                  <a:prstClr val="black"/>
                </a:solidFill>
                <a:latin typeface="Arial Narrow" panose="020B0606020202030204" pitchFamily="34" charset="0"/>
              </a:rPr>
              <a:t>11, </a:t>
            </a:r>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hasta las 07:00 HLC del </a:t>
            </a:r>
            <a:fld id="{F3A4B0C4-7B9A-43A6-81A7-2A4CF2512AAA}" type="datetime2">
              <a:rPr kumimoji="0" lang="es-CO" altLang="es-CO" sz="1050" b="0" i="0" u="none" strike="noStrike" kern="1200" cap="none" spc="0" normalizeH="0" baseline="0" noProof="0" smtClean="0">
                <a:ln>
                  <a:noFill/>
                </a:ln>
                <a:solidFill>
                  <a:prstClr val="black"/>
                </a:solidFill>
                <a:effectLst/>
                <a:uLnTx/>
                <a:uFillTx/>
                <a:latin typeface="Arial Narrow" panose="020B0606020202030204" pitchFamily="34" charset="0"/>
                <a:ea typeface="+mn-ea"/>
                <a:cs typeface="+mn-cs"/>
              </a:rPr>
              <a:pPr marL="85725" marR="0" lvl="1" indent="0" algn="ctr" defTabSz="914400" rtl="0" eaLnBrk="1" fontAlgn="auto" latinLnBrk="0" hangingPunct="1">
                <a:lnSpc>
                  <a:spcPts val="1400"/>
                </a:lnSpc>
                <a:spcBef>
                  <a:spcPts val="0"/>
                </a:spcBef>
                <a:spcAft>
                  <a:spcPts val="0"/>
                </a:spcAft>
                <a:buClrTx/>
                <a:buSzTx/>
                <a:buFontTx/>
                <a:buNone/>
                <a:tabLst/>
                <a:defRPr/>
              </a:pPr>
              <a:t>miércoles, 12 de noviembre de 2025</a:t>
            </a:fld>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85725" marR="0" lvl="1" indent="0" algn="ctr" defTabSz="914400" rtl="0" eaLnBrk="1" fontAlgn="auto" latinLnBrk="0" hangingPunct="1">
              <a:lnSpc>
                <a:spcPts val="1400"/>
              </a:lnSpc>
              <a:spcBef>
                <a:spcPts val="0"/>
              </a:spcBef>
              <a:spcAft>
                <a:spcPts val="0"/>
              </a:spcAft>
              <a:buClrTx/>
              <a:buSzTx/>
              <a:buFontTx/>
              <a:buNone/>
              <a:tabLst/>
              <a:defRPr/>
            </a:pPr>
            <a:r>
              <a:rPr kumimoji="0" lang="es-CO" altLang="es-CO" sz="10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Fuente:</a:t>
            </a:r>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r>
              <a:rPr lang="es-CO" altLang="es-CO" sz="1050" b="1" dirty="0">
                <a:solidFill>
                  <a:prstClr val="black"/>
                </a:solidFill>
                <a:latin typeface="Arial Narrow" panose="020B0606020202030204" pitchFamily="34" charset="0"/>
              </a:rPr>
              <a:t>IDE</a:t>
            </a:r>
            <a:r>
              <a:rPr kumimoji="0" lang="es-CO" altLang="es-CO" sz="10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AM</a:t>
            </a:r>
          </a:p>
        </p:txBody>
      </p:sp>
      <p:sp>
        <p:nvSpPr>
          <p:cNvPr id="18" name="CuadroTexto 7"/>
          <p:cNvSpPr txBox="1">
            <a:spLocks noChangeArrowheads="1"/>
          </p:cNvSpPr>
          <p:nvPr/>
        </p:nvSpPr>
        <p:spPr bwMode="auto">
          <a:xfrm>
            <a:off x="4018602" y="5776097"/>
            <a:ext cx="4003864" cy="615810"/>
          </a:xfrm>
          <a:prstGeom prst="rect">
            <a:avLst/>
          </a:prstGeom>
          <a:noFill/>
          <a:ln w="9525">
            <a:noFill/>
            <a:miter lim="800000"/>
            <a:headEnd/>
            <a:tailEnd/>
          </a:ln>
        </p:spPr>
        <p:txBody>
          <a:bodyPr wrap="square">
            <a:spAutoFit/>
          </a:bodyPr>
          <a:lstStyle/>
          <a:p>
            <a:pPr marL="85725" lvl="1" algn="ctr">
              <a:lnSpc>
                <a:spcPts val="1400"/>
              </a:lnSpc>
              <a:defRPr/>
            </a:pPr>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Precipitación últimas 72 horas desde las 07:00 HLC del domingo</a:t>
            </a:r>
            <a:r>
              <a:rPr lang="es-CO" altLang="es-CO" sz="1050" dirty="0">
                <a:solidFill>
                  <a:prstClr val="black"/>
                </a:solidFill>
                <a:latin typeface="Arial Narrow" panose="020B0606020202030204" pitchFamily="34" charset="0"/>
              </a:rPr>
              <a:t> 9</a:t>
            </a:r>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hasta las 07:00 HLC del </a:t>
            </a:r>
            <a:fld id="{576A5BB2-8AEA-46ED-8E47-251F4C00E611}" type="datetime2">
              <a:rPr kumimoji="0" lang="es-CO" altLang="es-CO" sz="1050" b="0" i="0" u="none" strike="noStrike" kern="1200" cap="none" spc="0" normalizeH="0" baseline="0" noProof="0" smtClean="0">
                <a:ln>
                  <a:noFill/>
                </a:ln>
                <a:solidFill>
                  <a:prstClr val="black"/>
                </a:solidFill>
                <a:effectLst/>
                <a:uLnTx/>
                <a:uFillTx/>
                <a:latin typeface="Arial Narrow" panose="020B0606020202030204" pitchFamily="34" charset="0"/>
                <a:ea typeface="+mn-ea"/>
                <a:cs typeface="+mn-cs"/>
              </a:rPr>
              <a:pPr marL="85725" lvl="1" algn="ctr">
                <a:lnSpc>
                  <a:spcPts val="1400"/>
                </a:lnSpc>
                <a:defRPr/>
              </a:pPr>
              <a:t>miércoles, 12 de noviembre de 2025</a:t>
            </a:fld>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85725" marR="0" lvl="1" indent="0" algn="ctr" defTabSz="914400" rtl="0" eaLnBrk="1" fontAlgn="auto" latinLnBrk="0" hangingPunct="1">
              <a:lnSpc>
                <a:spcPts val="1400"/>
              </a:lnSpc>
              <a:spcBef>
                <a:spcPts val="0"/>
              </a:spcBef>
              <a:spcAft>
                <a:spcPts val="0"/>
              </a:spcAft>
              <a:buClrTx/>
              <a:buSzTx/>
              <a:buFontTx/>
              <a:buNone/>
              <a:tabLst/>
              <a:defRPr/>
            </a:pPr>
            <a:r>
              <a:rPr kumimoji="0" lang="es-CO" altLang="es-CO" sz="10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Fuente:  I</a:t>
            </a:r>
            <a:r>
              <a:rPr lang="es-CO" altLang="es-CO" sz="1050" b="1" dirty="0">
                <a:solidFill>
                  <a:prstClr val="black"/>
                </a:solidFill>
                <a:latin typeface="Arial Narrow" panose="020B0606020202030204" pitchFamily="34" charset="0"/>
              </a:rPr>
              <a:t>DE</a:t>
            </a:r>
            <a:r>
              <a:rPr kumimoji="0" lang="es-CO" altLang="es-CO" sz="10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AM</a:t>
            </a:r>
          </a:p>
        </p:txBody>
      </p:sp>
      <p:sp>
        <p:nvSpPr>
          <p:cNvPr id="20" name="Google Shape;1184;p2"/>
          <p:cNvSpPr txBox="1"/>
          <p:nvPr/>
        </p:nvSpPr>
        <p:spPr>
          <a:xfrm>
            <a:off x="8135214" y="3480402"/>
            <a:ext cx="4017172" cy="2873094"/>
          </a:xfrm>
          <a:prstGeom prst="rect">
            <a:avLst/>
          </a:prstGeom>
          <a:noFill/>
          <a:ln w="9525" cap="flat" cmpd="sng">
            <a:solidFill>
              <a:schemeClr val="tx1"/>
            </a:solidFill>
            <a:prstDash val="solid"/>
            <a:round/>
            <a:headEnd type="none" w="sm" len="sm"/>
            <a:tailEnd type="none" w="sm" len="sm"/>
          </a:ln>
        </p:spPr>
        <p:txBody>
          <a:bodyPr spcFirstLastPara="1" wrap="square" lIns="36000" tIns="0" rIns="36000" bIns="0" anchor="t" anchorCtr="0">
            <a:spAutoFit/>
          </a:bodyPr>
          <a:lstStyle/>
          <a:p>
            <a:pPr marL="171450" indent="-171450" algn="just">
              <a:spcAft>
                <a:spcPts val="300"/>
              </a:spcAft>
              <a:buClr>
                <a:schemeClr val="dk1"/>
              </a:buClr>
              <a:buSzPts val="1000"/>
              <a:buFont typeface="Arial" panose="020B0604020202020204" pitchFamily="34" charset="0"/>
              <a:buChar char="•"/>
            </a:pPr>
            <a:endParaRPr lang="es-ES" sz="940" dirty="0">
              <a:solidFill>
                <a:srgbClr val="FF0000"/>
              </a:solidFill>
              <a:highlight>
                <a:srgbClr val="FFFF00"/>
              </a:highlight>
              <a:latin typeface="Arial Narrow" panose="020B0606020202030204" pitchFamily="34" charset="0"/>
              <a:ea typeface="Verdana" panose="020B0604030504040204" pitchFamily="34" charset="0"/>
              <a:cs typeface="Arial Narrow"/>
              <a:sym typeface="Arial Narrow"/>
            </a:endParaRPr>
          </a:p>
          <a:p>
            <a:pPr marL="171450" indent="-171450" algn="just">
              <a:spcAft>
                <a:spcPts val="300"/>
              </a:spcAft>
              <a:buClr>
                <a:schemeClr val="dk1"/>
              </a:buClr>
              <a:buSzPts val="1000"/>
              <a:buFont typeface="Arial" panose="020B0604020202020204" pitchFamily="34" charset="0"/>
              <a:buChar char="•"/>
            </a:pPr>
            <a:endParaRPr lang="es-ES" sz="940" dirty="0">
              <a:solidFill>
                <a:srgbClr val="FF0000"/>
              </a:solidFill>
              <a:highlight>
                <a:srgbClr val="FFFF00"/>
              </a:highlight>
              <a:latin typeface="Arial Narrow" panose="020B0606020202030204" pitchFamily="34" charset="0"/>
              <a:ea typeface="Verdana" panose="020B0604030504040204" pitchFamily="34" charset="0"/>
              <a:cs typeface="Arial Narrow"/>
              <a:sym typeface="Arial Narrow"/>
            </a:endParaRPr>
          </a:p>
          <a:p>
            <a:pPr marL="171450" indent="-171450" algn="just">
              <a:spcAft>
                <a:spcPts val="300"/>
              </a:spcAft>
              <a:buClr>
                <a:schemeClr val="dk1"/>
              </a:buClr>
              <a:buSzPts val="1000"/>
              <a:buFont typeface="Arial" panose="020B0604020202020204" pitchFamily="34" charset="0"/>
              <a:buChar char="•"/>
            </a:pPr>
            <a:r>
              <a:rPr lang="es-ES" sz="940" dirty="0">
                <a:latin typeface="Arial Narrow" panose="020B0606020202030204" pitchFamily="34" charset="0"/>
                <a:ea typeface="Verdana" panose="020B0604030504040204" pitchFamily="34" charset="0"/>
                <a:cs typeface="Arial Narrow"/>
                <a:sym typeface="Arial Narrow"/>
              </a:rPr>
              <a:t>Por moderada probabilidad de crecientes súbitas o niveles altos en las cuencas de los ríos que comprenden las zonas </a:t>
            </a:r>
            <a:r>
              <a:rPr lang="es-MX" sz="940" dirty="0">
                <a:latin typeface="Arial Narrow" panose="020B0606020202030204" pitchFamily="34" charset="0"/>
                <a:ea typeface="Verdana" panose="020B0604030504040204" pitchFamily="34" charset="0"/>
                <a:cs typeface="Arial Narrow"/>
                <a:sym typeface="Arial Narrow"/>
              </a:rPr>
              <a:t>Atrato - Darién, Caribe - Litoral, Sinú, Catatumbo, Medio Magdalena, Sogamoso, Bajo Magdalena- Cauca -San Jorge, Cauca, Nechí, Cesar, Bajo Magdalena, Inírida, Guaviare, Vichada, Meta, Orinoco Directos, Caquetá, Putumayo, Patía, </a:t>
            </a:r>
            <a:r>
              <a:rPr lang="es-MX" sz="940" dirty="0" err="1">
                <a:latin typeface="Arial Narrow" panose="020B0606020202030204" pitchFamily="34" charset="0"/>
                <a:ea typeface="Verdana" panose="020B0604030504040204" pitchFamily="34" charset="0"/>
                <a:cs typeface="Arial Narrow"/>
                <a:sym typeface="Arial Narrow"/>
              </a:rPr>
              <a:t>Tapaje</a:t>
            </a:r>
            <a:r>
              <a:rPr lang="es-MX" sz="940" dirty="0">
                <a:latin typeface="Arial Narrow" panose="020B0606020202030204" pitchFamily="34" charset="0"/>
                <a:ea typeface="Verdana" panose="020B0604030504040204" pitchFamily="34" charset="0"/>
                <a:cs typeface="Arial Narrow"/>
                <a:sym typeface="Arial Narrow"/>
              </a:rPr>
              <a:t> - Dagua - Directos, San Juan, Baudó - Directos Pacifico, Pacífico - Directos.</a:t>
            </a:r>
          </a:p>
          <a:p>
            <a:pPr marL="171450" indent="-171450" algn="just">
              <a:spcAft>
                <a:spcPts val="300"/>
              </a:spcAft>
              <a:buClr>
                <a:schemeClr val="dk1"/>
              </a:buClr>
              <a:buSzPts val="1000"/>
              <a:buFont typeface="Arial" panose="020B0604020202020204" pitchFamily="34" charset="0"/>
              <a:buChar char="•"/>
            </a:pPr>
            <a:r>
              <a:rPr lang="es-ES" sz="940" dirty="0">
                <a:latin typeface="Arial Narrow" panose="020B0606020202030204" pitchFamily="34" charset="0"/>
                <a:ea typeface="Verdana" panose="020B0604030504040204" pitchFamily="34" charset="0"/>
                <a:cs typeface="Arial Narrow"/>
                <a:sym typeface="Arial Narrow"/>
              </a:rPr>
              <a:t>Por moderada probabilidad de ocurrencia de deslizamientos de tierra en algunos municipios de los departamentos de </a:t>
            </a:r>
            <a:r>
              <a:rPr lang="es-ES" sz="940" kern="0" dirty="0">
                <a:latin typeface="Arial Narrow" panose="020B0606020202030204" pitchFamily="34" charset="0"/>
                <a:ea typeface="Verdana" panose="020B0604030504040204" pitchFamily="34" charset="0"/>
                <a:cs typeface="Arial Narrow"/>
                <a:sym typeface="Arial Narrow"/>
              </a:rPr>
              <a:t>Antioquia, Arauca, Atlántico, Bolívar, Caldas, Caquetá, Cauca, Cesar, Chocó, Cundinamarca, Córdoba, Huila, La Guajira, Meta, Nariño, Norte de Santander, Putumayo, Quindío, Risaralda, Santander y Valle del Cauca.</a:t>
            </a:r>
          </a:p>
          <a:p>
            <a:pPr marL="171450" indent="-171450" algn="just">
              <a:spcAft>
                <a:spcPts val="300"/>
              </a:spcAft>
              <a:buClr>
                <a:schemeClr val="dk1"/>
              </a:buClr>
              <a:buSzPts val="1000"/>
              <a:buFont typeface="Arial" panose="020B0604020202020204" pitchFamily="34" charset="0"/>
              <a:buChar char="•"/>
            </a:pPr>
            <a:r>
              <a:rPr lang="es-MX" sz="940" kern="0" dirty="0">
                <a:latin typeface="Arial Narrow" panose="020B0606020202030204" pitchFamily="34" charset="0"/>
                <a:ea typeface="Verdana" panose="020B0604030504040204" pitchFamily="34" charset="0"/>
                <a:cs typeface="Arial Narrow"/>
                <a:sym typeface="Arial Narrow"/>
              </a:rPr>
              <a:t>Por moderada probabilidad de ocurrencia de incendios de la cobertura vegetal en algunos municipios de los departamentos de La Guajira y Boyacá.</a:t>
            </a:r>
            <a:endParaRPr lang="es-CO" sz="940" kern="0" dirty="0">
              <a:latin typeface="Arial Narrow" panose="020B0606020202030204" pitchFamily="34" charset="0"/>
              <a:ea typeface="Verdana" panose="020B0604030504040204" pitchFamily="34" charset="0"/>
              <a:cs typeface="Arial Narrow"/>
              <a:sym typeface="Arial Narrow"/>
            </a:endParaRPr>
          </a:p>
          <a:p>
            <a:pPr marL="171450" indent="-171450" algn="just">
              <a:spcAft>
                <a:spcPts val="300"/>
              </a:spcAft>
              <a:buClr>
                <a:schemeClr val="dk1"/>
              </a:buClr>
              <a:buSzPts val="1000"/>
              <a:buFont typeface="Arial" panose="020B0604020202020204" pitchFamily="34" charset="0"/>
              <a:buChar char="•"/>
            </a:pPr>
            <a:r>
              <a:rPr lang="es-CO" sz="940" kern="0" dirty="0">
                <a:latin typeface="Arial Narrow" panose="020B0606020202030204" pitchFamily="34" charset="0"/>
                <a:ea typeface="Verdana" panose="020B0604030504040204" pitchFamily="34" charset="0"/>
                <a:cs typeface="Arial Narrow"/>
                <a:sym typeface="Arial Narrow"/>
              </a:rPr>
              <a:t>Por moderada probabilidad de tiempo lluvioso al occidente y viento y oleaje en el mar Caribe central.</a:t>
            </a:r>
          </a:p>
          <a:p>
            <a:pPr marL="171450" indent="-171450" algn="just">
              <a:spcAft>
                <a:spcPts val="300"/>
              </a:spcAft>
              <a:buClr>
                <a:schemeClr val="dk1"/>
              </a:buClr>
              <a:buSzPts val="1000"/>
              <a:buFont typeface="Arial" panose="020B0604020202020204" pitchFamily="34" charset="0"/>
              <a:buChar char="•"/>
            </a:pPr>
            <a:r>
              <a:rPr lang="es-CO" sz="940" kern="0" dirty="0">
                <a:latin typeface="Arial Narrow" panose="020B0606020202030204" pitchFamily="34" charset="0"/>
                <a:ea typeface="Verdana" panose="020B0604030504040204" pitchFamily="34" charset="0"/>
                <a:cs typeface="Arial Narrow"/>
                <a:sym typeface="Arial Narrow"/>
              </a:rPr>
              <a:t>Por moderada probabilidad de tiempo lluvioso en el océano Pacífico.</a:t>
            </a:r>
          </a:p>
        </p:txBody>
      </p:sp>
      <p:sp>
        <p:nvSpPr>
          <p:cNvPr id="21" name="Google Shape;1185;p2"/>
          <p:cNvSpPr/>
          <p:nvPr/>
        </p:nvSpPr>
        <p:spPr>
          <a:xfrm>
            <a:off x="8135214" y="1969407"/>
            <a:ext cx="4017172" cy="1466555"/>
          </a:xfrm>
          <a:prstGeom prst="rect">
            <a:avLst/>
          </a:prstGeom>
          <a:noFill/>
          <a:ln w="9525" cap="flat" cmpd="sng">
            <a:solidFill>
              <a:schemeClr val="tx1"/>
            </a:solidFill>
            <a:prstDash val="solid"/>
            <a:round/>
            <a:headEnd type="none" w="sm" len="sm"/>
            <a:tailEnd type="none" w="sm" len="sm"/>
          </a:ln>
        </p:spPr>
        <p:txBody>
          <a:bodyPr spcFirstLastPara="1" wrap="square" lIns="36000" tIns="0" rIns="36000" bIns="0" anchor="t" anchorCtr="0">
            <a:spAutoFit/>
          </a:bodyPr>
          <a:lstStyle/>
          <a:p>
            <a:pPr algn="just">
              <a:spcAft>
                <a:spcPts val="300"/>
              </a:spcAft>
              <a:buClr>
                <a:schemeClr val="dk1"/>
              </a:buClr>
              <a:buSzPts val="1000"/>
            </a:pPr>
            <a:endParaRPr lang="es-ES" sz="940" dirty="0">
              <a:solidFill>
                <a:srgbClr val="FF0000"/>
              </a:solidFill>
              <a:highlight>
                <a:srgbClr val="FFFF00"/>
              </a:highlight>
              <a:latin typeface="Arial Narrow" panose="020B0606020202030204" pitchFamily="34" charset="0"/>
              <a:ea typeface="Verdana" panose="020B0604030504040204" pitchFamily="34" charset="0"/>
              <a:cs typeface="Arial Narrow"/>
              <a:sym typeface="Arial Narrow"/>
            </a:endParaRPr>
          </a:p>
          <a:p>
            <a:pPr algn="just">
              <a:spcAft>
                <a:spcPts val="300"/>
              </a:spcAft>
              <a:buClr>
                <a:schemeClr val="dk1"/>
              </a:buClr>
              <a:buSzPts val="1000"/>
            </a:pPr>
            <a:endParaRPr lang="es-MX" sz="940" dirty="0">
              <a:solidFill>
                <a:srgbClr val="FF0000"/>
              </a:solidFill>
              <a:highlight>
                <a:srgbClr val="FFFF00"/>
              </a:highlight>
              <a:latin typeface="Arial Narrow" panose="020B0606020202030204" pitchFamily="34" charset="0"/>
              <a:ea typeface="Verdana" panose="020B0604030504040204" pitchFamily="34" charset="0"/>
              <a:cs typeface="Arial Narrow"/>
              <a:sym typeface="Arial Narrow"/>
            </a:endParaRPr>
          </a:p>
          <a:p>
            <a:pPr marL="171450" indent="-171450" algn="just">
              <a:spcAft>
                <a:spcPts val="300"/>
              </a:spcAft>
              <a:buClr>
                <a:schemeClr val="dk1"/>
              </a:buClr>
              <a:buSzPts val="1000"/>
              <a:buFont typeface="Arial"/>
              <a:buChar char="•"/>
            </a:pPr>
            <a:r>
              <a:rPr lang="es-MX" sz="800" dirty="0">
                <a:latin typeface="Arial Narrow" panose="020B0606020202030204" pitchFamily="34" charset="0"/>
                <a:ea typeface="Verdana" panose="020B0604030504040204" pitchFamily="34" charset="0"/>
                <a:cs typeface="Arial Narrow"/>
                <a:sym typeface="Arial Narrow"/>
              </a:rPr>
              <a:t>Por alta probabilidad de crecientes súbitas o niveles altos en las cuencas de los ríos que comprenden las zonas de Medio Magdalena, Bajo Magdalena- Cauca -San Jorge, Cauca, Nechí, Inírida, Guaviare, Meta, Orinoco Directos, Baudó - Directos Pacifico.</a:t>
            </a:r>
          </a:p>
          <a:p>
            <a:pPr marL="171450" indent="-171450" algn="just">
              <a:spcAft>
                <a:spcPts val="300"/>
              </a:spcAft>
              <a:buClr>
                <a:schemeClr val="dk1"/>
              </a:buClr>
              <a:buSzPts val="1000"/>
              <a:buFont typeface="Arial"/>
              <a:buChar char="•"/>
            </a:pPr>
            <a:r>
              <a:rPr lang="es-MX" sz="800" dirty="0">
                <a:latin typeface="Arial Narrow" panose="020B0606020202030204" pitchFamily="34" charset="0"/>
                <a:ea typeface="Verdana" panose="020B0604030504040204" pitchFamily="34" charset="0"/>
                <a:cs typeface="Arial Narrow"/>
                <a:sym typeface="Arial Narrow"/>
              </a:rPr>
              <a:t>Por alta probabilidad de ocurrencia de deslizamientos de tierra en algunos municipios de los departamentos de Antioquia, Bolívar, Boyacá, Cauca, Cesar, Chocó, Cundinamarca, Huila, Magdalena, Meta, Nariño, Norte de Santander, Putumayo, Santander y Valle del Cauca.</a:t>
            </a:r>
          </a:p>
          <a:p>
            <a:pPr marL="171450" indent="-171450" algn="just">
              <a:spcAft>
                <a:spcPts val="300"/>
              </a:spcAft>
              <a:buClr>
                <a:schemeClr val="dk1"/>
              </a:buClr>
              <a:buSzPts val="1000"/>
              <a:buFont typeface="Arial"/>
              <a:buChar char="•"/>
            </a:pPr>
            <a:r>
              <a:rPr lang="es-MX" sz="800" kern="0" dirty="0">
                <a:latin typeface="Arial Narrow" panose="020B0606020202030204" pitchFamily="34" charset="0"/>
                <a:ea typeface="Verdana" panose="020B0604030504040204" pitchFamily="34" charset="0"/>
                <a:cs typeface="Arial Narrow"/>
                <a:sym typeface="Arial Narrow"/>
              </a:rPr>
              <a:t>Por alta probabilidad de ocurrencia de incendios de la cobertura vegetal en algunos municipios de los departamentos de Cesar y La Guajira.</a:t>
            </a:r>
          </a:p>
        </p:txBody>
      </p:sp>
      <p:pic>
        <p:nvPicPr>
          <p:cNvPr id="23" name="Google Shape;1187;p2" descr="AN.png"/>
          <p:cNvPicPr preferRelativeResize="0"/>
          <p:nvPr/>
        </p:nvPicPr>
        <p:blipFill rotWithShape="1">
          <a:blip r:embed="rId3" cstate="print">
            <a:alphaModFix/>
            <a:extLst>
              <a:ext uri="{28A0092B-C50C-407E-A947-70E740481C1C}">
                <a14:useLocalDpi xmlns:a14="http://schemas.microsoft.com/office/drawing/2010/main" val="0"/>
              </a:ext>
            </a:extLst>
          </a:blip>
          <a:srcRect/>
          <a:stretch/>
        </p:blipFill>
        <p:spPr>
          <a:xfrm>
            <a:off x="9775264" y="3550390"/>
            <a:ext cx="649475" cy="291262"/>
          </a:xfrm>
          <a:prstGeom prst="rect">
            <a:avLst/>
          </a:prstGeom>
          <a:noFill/>
          <a:ln>
            <a:noFill/>
          </a:ln>
        </p:spPr>
      </p:pic>
      <p:pic>
        <p:nvPicPr>
          <p:cNvPr id="24" name="Google Shape;1188;p2"/>
          <p:cNvPicPr preferRelativeResize="0"/>
          <p:nvPr/>
        </p:nvPicPr>
        <p:blipFill rotWithShape="1">
          <a:blip r:embed="rId4" cstate="print">
            <a:alphaModFix/>
            <a:extLst>
              <a:ext uri="{28A0092B-C50C-407E-A947-70E740481C1C}">
                <a14:useLocalDpi xmlns:a14="http://schemas.microsoft.com/office/drawing/2010/main" val="0"/>
              </a:ext>
            </a:extLst>
          </a:blip>
          <a:srcRect/>
          <a:stretch/>
        </p:blipFill>
        <p:spPr>
          <a:xfrm>
            <a:off x="9821314" y="2046109"/>
            <a:ext cx="557375" cy="267475"/>
          </a:xfrm>
          <a:prstGeom prst="rect">
            <a:avLst/>
          </a:prstGeom>
          <a:noFill/>
          <a:ln>
            <a:noFill/>
          </a:ln>
        </p:spPr>
      </p:pic>
      <p:sp>
        <p:nvSpPr>
          <p:cNvPr id="9" name="CuadroTexto 8">
            <a:extLst>
              <a:ext uri="{FF2B5EF4-FFF2-40B4-BE49-F238E27FC236}">
                <a16:creationId xmlns:a16="http://schemas.microsoft.com/office/drawing/2014/main" id="{DF981D43-FA67-CE19-5FB7-A56E997A39C8}"/>
              </a:ext>
            </a:extLst>
          </p:cNvPr>
          <p:cNvSpPr txBox="1"/>
          <p:nvPr/>
        </p:nvSpPr>
        <p:spPr>
          <a:xfrm>
            <a:off x="8135214" y="1115061"/>
            <a:ext cx="4017172" cy="815608"/>
          </a:xfrm>
          <a:prstGeom prst="rect">
            <a:avLst/>
          </a:prstGeom>
          <a:noFill/>
          <a:ln>
            <a:solidFill>
              <a:schemeClr val="tx1"/>
            </a:solidFill>
            <a:prstDash val="solid"/>
          </a:ln>
        </p:spPr>
        <p:txBody>
          <a:bodyPr wrap="square">
            <a:spAutoFit/>
          </a:bodyPr>
          <a:lstStyle/>
          <a:p>
            <a:pPr algn="just"/>
            <a:r>
              <a:rPr lang="es-MX" sz="940" dirty="0">
                <a:latin typeface="Arial Narrow" panose="020B0606020202030204" pitchFamily="34" charset="0"/>
                <a:ea typeface="Verdana" panose="020B0604030504040204" pitchFamily="34" charset="0"/>
              </a:rPr>
              <a:t>Se registró un </a:t>
            </a:r>
            <a:r>
              <a:rPr lang="es-MX" sz="940" b="1" dirty="0">
                <a:latin typeface="Arial Narrow" panose="020B0606020202030204" pitchFamily="34" charset="0"/>
                <a:ea typeface="Verdana" panose="020B0604030504040204" pitchFamily="34" charset="0"/>
              </a:rPr>
              <a:t>aumento del 14 %</a:t>
            </a:r>
            <a:r>
              <a:rPr lang="es-MX" sz="940" dirty="0">
                <a:latin typeface="Arial Narrow" panose="020B0606020202030204" pitchFamily="34" charset="0"/>
                <a:ea typeface="Verdana" panose="020B0604030504040204" pitchFamily="34" charset="0"/>
              </a:rPr>
              <a:t> en los volúmenes de precipitación con respecto al día anterior. Las lluvias más intensas se han concentrado en varios municipios de los departamentos </a:t>
            </a:r>
            <a:r>
              <a:rPr lang="es-CO" sz="940" b="1" noProof="0" dirty="0">
                <a:latin typeface="Arial Narrow" panose="020B0606020202030204" pitchFamily="34" charset="0"/>
                <a:ea typeface="Verdana" panose="020B0604030504040204" pitchFamily="34" charset="0"/>
              </a:rPr>
              <a:t>Antioquia, Boyacá, Cauca, Chocó, Meta, Nariño y Santander</a:t>
            </a:r>
            <a:r>
              <a:rPr lang="es-MX" sz="940" dirty="0">
                <a:latin typeface="Arial Narrow" panose="020B0606020202030204" pitchFamily="34" charset="0"/>
                <a:ea typeface="Verdana" panose="020B0604030504040204" pitchFamily="34" charset="0"/>
              </a:rPr>
              <a:t>. El valor </a:t>
            </a:r>
            <a:r>
              <a:rPr lang="es-MX" sz="940" b="1" dirty="0">
                <a:latin typeface="Arial Narrow" panose="020B0606020202030204" pitchFamily="34" charset="0"/>
                <a:ea typeface="Verdana" panose="020B0604030504040204" pitchFamily="34" charset="0"/>
              </a:rPr>
              <a:t>más alto</a:t>
            </a:r>
            <a:r>
              <a:rPr lang="es-MX" sz="940" dirty="0">
                <a:latin typeface="Arial Narrow" panose="020B0606020202030204" pitchFamily="34" charset="0"/>
                <a:ea typeface="Verdana" panose="020B0604030504040204" pitchFamily="34" charset="0"/>
              </a:rPr>
              <a:t> de precipitación en un periodo </a:t>
            </a:r>
            <a:r>
              <a:rPr lang="es-MX" sz="940" b="1" dirty="0">
                <a:latin typeface="Arial Narrow" panose="020B0606020202030204" pitchFamily="34" charset="0"/>
                <a:ea typeface="Verdana" panose="020B0604030504040204" pitchFamily="34" charset="0"/>
              </a:rPr>
              <a:t>de 24 horas </a:t>
            </a:r>
            <a:r>
              <a:rPr lang="es-MX" sz="940" dirty="0">
                <a:latin typeface="Arial Narrow" panose="020B0606020202030204" pitchFamily="34" charset="0"/>
                <a:ea typeface="Verdana" panose="020B0604030504040204" pitchFamily="34" charset="0"/>
              </a:rPr>
              <a:t>se reportó en el municipio de </a:t>
            </a:r>
            <a:r>
              <a:rPr lang="es-MX" sz="940" b="1" dirty="0">
                <a:latin typeface="Arial Narrow" panose="020B0606020202030204" pitchFamily="34" charset="0"/>
                <a:ea typeface="Verdana" panose="020B0604030504040204" pitchFamily="34" charset="0"/>
              </a:rPr>
              <a:t>López de Micay</a:t>
            </a:r>
            <a:r>
              <a:rPr lang="es-MX" sz="940" dirty="0">
                <a:latin typeface="Arial Narrow" panose="020B0606020202030204" pitchFamily="34" charset="0"/>
                <a:ea typeface="Verdana" panose="020B0604030504040204" pitchFamily="34" charset="0"/>
              </a:rPr>
              <a:t>, departamento del </a:t>
            </a:r>
            <a:r>
              <a:rPr lang="es-MX" sz="940" b="1" dirty="0">
                <a:latin typeface="Arial Narrow" panose="020B0606020202030204" pitchFamily="34" charset="0"/>
                <a:ea typeface="Verdana" panose="020B0604030504040204" pitchFamily="34" charset="0"/>
              </a:rPr>
              <a:t>Cauca</a:t>
            </a:r>
            <a:r>
              <a:rPr lang="es-MX" sz="940" dirty="0">
                <a:latin typeface="Arial Narrow" panose="020B0606020202030204" pitchFamily="34" charset="0"/>
                <a:ea typeface="Verdana" panose="020B0604030504040204" pitchFamily="34" charset="0"/>
              </a:rPr>
              <a:t>, con </a:t>
            </a:r>
            <a:r>
              <a:rPr lang="es-MX" sz="940" b="1" dirty="0">
                <a:latin typeface="Arial Narrow" panose="020B0606020202030204" pitchFamily="34" charset="0"/>
                <a:ea typeface="Verdana" panose="020B0604030504040204" pitchFamily="34" charset="0"/>
              </a:rPr>
              <a:t>116,0 milímetros de precipitación</a:t>
            </a:r>
            <a:r>
              <a:rPr lang="es-MX" sz="940" dirty="0">
                <a:latin typeface="Arial Narrow" panose="020B0606020202030204" pitchFamily="34" charset="0"/>
                <a:ea typeface="Verdana" panose="020B0604030504040204" pitchFamily="34" charset="0"/>
              </a:rPr>
              <a:t>.</a:t>
            </a:r>
            <a:endParaRPr lang="es-CO" sz="940" b="1" dirty="0">
              <a:latin typeface="Arial Narrow" panose="020B0606020202030204" pitchFamily="34" charset="0"/>
              <a:ea typeface="Verdana" panose="020B0604030504040204" pitchFamily="34" charset="0"/>
            </a:endParaRPr>
          </a:p>
        </p:txBody>
      </p:sp>
      <p:pic>
        <p:nvPicPr>
          <p:cNvPr id="2" name="Imagen 1">
            <a:extLst>
              <a:ext uri="{FF2B5EF4-FFF2-40B4-BE49-F238E27FC236}">
                <a16:creationId xmlns:a16="http://schemas.microsoft.com/office/drawing/2014/main" id="{02B76927-4B1D-A7CF-3F26-B5B24EA8FC92}"/>
              </a:ext>
            </a:extLst>
          </p:cNvPr>
          <p:cNvPicPr>
            <a:picLocks noChangeAspect="1"/>
          </p:cNvPicPr>
          <p:nvPr/>
        </p:nvPicPr>
        <p:blipFill>
          <a:blip r:embed="rId5" r:link="rId6" cstate="print">
            <a:extLst>
              <a:ext uri="{28A0092B-C50C-407E-A947-70E740481C1C}">
                <a14:useLocalDpi xmlns:a14="http://schemas.microsoft.com/office/drawing/2010/main" val="0"/>
              </a:ext>
            </a:extLst>
          </a:blip>
          <a:srcRect/>
          <a:stretch>
            <a:fillRect/>
          </a:stretch>
        </p:blipFill>
        <p:spPr>
          <a:xfrm>
            <a:off x="10652" y="1096655"/>
            <a:ext cx="4089726" cy="4674710"/>
          </a:xfrm>
          <a:prstGeom prst="rect">
            <a:avLst/>
          </a:prstGeom>
        </p:spPr>
      </p:pic>
      <p:pic>
        <p:nvPicPr>
          <p:cNvPr id="12" name="Imagen 11">
            <a:extLst>
              <a:ext uri="{FF2B5EF4-FFF2-40B4-BE49-F238E27FC236}">
                <a16:creationId xmlns:a16="http://schemas.microsoft.com/office/drawing/2014/main" id="{578AFE80-74B0-4116-ED27-5C155CDCA772}"/>
              </a:ext>
            </a:extLst>
          </p:cNvPr>
          <p:cNvPicPr>
            <a:picLocks noChangeAspect="1"/>
          </p:cNvPicPr>
          <p:nvPr/>
        </p:nvPicPr>
        <p:blipFill>
          <a:blip r:embed="rId7" r:link="rId8" cstate="print">
            <a:extLst>
              <a:ext uri="{28A0092B-C50C-407E-A947-70E740481C1C}">
                <a14:useLocalDpi xmlns:a14="http://schemas.microsoft.com/office/drawing/2010/main" val="0"/>
              </a:ext>
            </a:extLst>
          </a:blip>
          <a:srcRect/>
          <a:stretch>
            <a:fillRect/>
          </a:stretch>
        </p:blipFill>
        <p:spPr>
          <a:xfrm>
            <a:off x="4101150" y="1099206"/>
            <a:ext cx="3972311" cy="4668213"/>
          </a:xfrm>
          <a:prstGeom prst="rect">
            <a:avLst/>
          </a:prstGeom>
        </p:spPr>
      </p:pic>
    </p:spTree>
    <p:extLst>
      <p:ext uri="{BB962C8B-B14F-4D97-AF65-F5344CB8AC3E}">
        <p14:creationId xmlns:p14="http://schemas.microsoft.com/office/powerpoint/2010/main" val="1855707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27C54-738D-56A8-ADDF-2BA66C616219}"/>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07642682-5C71-47E3-53EB-B244AB3E4E12}"/>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27372" y="1014425"/>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88B0D0AC-BC17-A7F4-3A59-399E239F5686}"/>
              </a:ext>
            </a:extLst>
          </p:cNvPr>
          <p:cNvSpPr>
            <a:spLocks noChangeAspect="1" noChangeArrowheads="1"/>
          </p:cNvSpPr>
          <p:nvPr/>
        </p:nvSpPr>
        <p:spPr bwMode="auto">
          <a:xfrm>
            <a:off x="-617539" y="473552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60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AF98B70C-1C02-483A-3A30-B25F25039A0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0E8BFEF7-4E0E-9C61-4B1E-058CDEADDC2D}"/>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23B92089-31EE-98B4-4FB1-0B33AE2F47F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65E7073B-D988-828A-BB09-77AD3CB34902}"/>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5EB92F79-3CF0-692C-EA2E-7D2D39CE649B}"/>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4987"/>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137D97C2-278E-7B55-D6EB-546339B71BEC}"/>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0864" y="1323987"/>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7CEBE39D-417B-C2E1-D522-9A92F2315DC1}"/>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7850" y="2366974"/>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oogle Shape;3099;p17">
            <a:extLst>
              <a:ext uri="{FF2B5EF4-FFF2-40B4-BE49-F238E27FC236}">
                <a16:creationId xmlns:a16="http://schemas.microsoft.com/office/drawing/2014/main" id="{90E2F8FD-F884-1C8F-5825-8E3EFABCD313}"/>
              </a:ext>
            </a:extLst>
          </p:cNvPr>
          <p:cNvGraphicFramePr>
            <a:graphicFrameLocks noGrp="1"/>
          </p:cNvGraphicFramePr>
          <p:nvPr/>
        </p:nvGraphicFramePr>
        <p:xfrm>
          <a:off x="4397746" y="1222399"/>
          <a:ext cx="7628346" cy="5073626"/>
        </p:xfrm>
        <a:graphic>
          <a:graphicData uri="http://schemas.openxmlformats.org/drawingml/2006/table">
            <a:tbl>
              <a:tblPr/>
              <a:tblGrid>
                <a:gridCol w="1264475">
                  <a:extLst>
                    <a:ext uri="{9D8B030D-6E8A-4147-A177-3AD203B41FA5}">
                      <a16:colId xmlns:a16="http://schemas.microsoft.com/office/drawing/2014/main" val="20000"/>
                    </a:ext>
                  </a:extLst>
                </a:gridCol>
                <a:gridCol w="6363871">
                  <a:extLst>
                    <a:ext uri="{9D8B030D-6E8A-4147-A177-3AD203B41FA5}">
                      <a16:colId xmlns:a16="http://schemas.microsoft.com/office/drawing/2014/main" val="20001"/>
                    </a:ext>
                  </a:extLst>
                </a:gridCol>
              </a:tblGrid>
              <a:tr h="192435">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10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 </a:t>
                      </a:r>
                      <a:endParaRPr kumimoji="0" lang="es-CO" altLang="es-CO" sz="10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10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1757640">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0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Caribe</a:t>
                      </a:r>
                    </a:p>
                  </a:txBody>
                  <a:tcPr marL="21725" marR="21725" marT="10660" marB="1066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Bojayá </a:t>
                      </a:r>
                      <a:r>
                        <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y sus afluentes</a:t>
                      </a: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Especial atención en el municipio de Bojayá (Chocó). </a:t>
                      </a:r>
                      <a:r>
                        <a:rPr lang="es-CO" sz="1000" b="1"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 </a:t>
                      </a: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reportan afectaciones por crecientes súbita en los ríos </a:t>
                      </a:r>
                      <a:r>
                        <a:rPr lang="es-CO" sz="10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Buchado</a:t>
                      </a: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Bojayá en el municipio de Bojayá – Chocó (28/10/2025).</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ES" sz="10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a:t>
                      </a:r>
                      <a:r>
                        <a:rPr lang="es-ES"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Napipí – río Opogadó </a:t>
                      </a:r>
                      <a:r>
                        <a:rPr lang="es-ES" sz="1000" u="none" strike="noStrike" cap="none" dirty="0">
                          <a:latin typeface="Verdana" panose="020B0604030504040204" pitchFamily="34" charset="0"/>
                          <a:ea typeface="Verdana" panose="020B0604030504040204" pitchFamily="34" charset="0"/>
                          <a:cs typeface="Arial Narrow"/>
                          <a:sym typeface="Arial Narrow"/>
                        </a:rPr>
                        <a:t>y sus aportantes.</a:t>
                      </a: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1000" b="1"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 </a:t>
                      </a: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reportan afectaciones por crecientes súbita en los ríos </a:t>
                      </a:r>
                      <a:r>
                        <a:rPr lang="es-ES"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Napipí y Opogadó </a:t>
                      </a: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 el municipio de Bojayá – Chocó (28/10/2025).</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kern="1200" dirty="0">
                          <a:solidFill>
                            <a:srgbClr val="000000"/>
                          </a:solidFill>
                          <a:latin typeface="Verdana" panose="020B0604030504040204" pitchFamily="34" charset="0"/>
                          <a:ea typeface="Verdana" panose="020B0604030504040204" pitchFamily="34" charset="0"/>
                          <a:cs typeface="Arial Narrow"/>
                          <a:sym typeface="Arial Narrow"/>
                        </a:rPr>
                        <a:t>Probabilidad de crecientes súbitas del río Murindó y sus afluentes. Especial atención en los municipios de Murindó, Vigía del Fuerte (Antioquia) y Carmen del Darién (Chocó). </a:t>
                      </a:r>
                      <a:r>
                        <a:rPr lang="es-CO" sz="1000" b="1" kern="1200" dirty="0">
                          <a:solidFill>
                            <a:srgbClr val="000000"/>
                          </a:solidFill>
                          <a:latin typeface="Verdana" panose="020B0604030504040204" pitchFamily="34" charset="0"/>
                          <a:ea typeface="Verdana" panose="020B0604030504040204" pitchFamily="34" charset="0"/>
                          <a:cs typeface="Arial Narrow"/>
                          <a:sym typeface="Arial Narrow"/>
                        </a:rPr>
                        <a:t>Notas: 1)</a:t>
                      </a:r>
                      <a:r>
                        <a:rPr lang="es-CO" sz="1000" b="1" kern="1200" dirty="0">
                          <a:solidFill>
                            <a:srgbClr val="000000"/>
                          </a:solidFill>
                          <a:latin typeface="Verdana" panose="020B0604030504040204" pitchFamily="34" charset="0"/>
                          <a:ea typeface="Verdana" panose="020B0604030504040204" pitchFamily="34" charset="0"/>
                          <a:cs typeface="+mn-cs"/>
                          <a:sym typeface="Arial Narrow"/>
                        </a:rPr>
                        <a:t> </a:t>
                      </a:r>
                      <a:r>
                        <a:rPr lang="es-CO" sz="1000" kern="1200" dirty="0">
                          <a:solidFill>
                            <a:srgbClr val="000000"/>
                          </a:solidFill>
                          <a:latin typeface="Verdana" panose="020B0604030504040204" pitchFamily="34" charset="0"/>
                          <a:ea typeface="Verdana" panose="020B0604030504040204" pitchFamily="34" charset="0"/>
                          <a:cs typeface="+mn-cs"/>
                        </a:rPr>
                        <a:t>Desbordamiento de los ríos Atrato y Murindó, generando afectaciones en las comunidades: </a:t>
                      </a:r>
                      <a:r>
                        <a:rPr lang="es-CO" sz="1000" kern="1200" dirty="0" err="1">
                          <a:solidFill>
                            <a:srgbClr val="000000"/>
                          </a:solidFill>
                          <a:latin typeface="Verdana" panose="020B0604030504040204" pitchFamily="34" charset="0"/>
                          <a:ea typeface="Verdana" panose="020B0604030504040204" pitchFamily="34" charset="0"/>
                          <a:cs typeface="+mn-cs"/>
                        </a:rPr>
                        <a:t>Coredo</a:t>
                      </a:r>
                      <a:r>
                        <a:rPr lang="es-CO" sz="1000" kern="1200" dirty="0">
                          <a:solidFill>
                            <a:srgbClr val="000000"/>
                          </a:solidFill>
                          <a:latin typeface="Verdana" panose="020B0604030504040204" pitchFamily="34" charset="0"/>
                          <a:ea typeface="Verdana" panose="020B0604030504040204" pitchFamily="34" charset="0"/>
                          <a:cs typeface="+mn-cs"/>
                        </a:rPr>
                        <a:t>, Guagua, Isla,  No Hay Como Dios, </a:t>
                      </a:r>
                      <a:r>
                        <a:rPr lang="es-CO" sz="1000" kern="1200" dirty="0" err="1">
                          <a:solidFill>
                            <a:srgbClr val="000000"/>
                          </a:solidFill>
                          <a:latin typeface="Verdana" panose="020B0604030504040204" pitchFamily="34" charset="0"/>
                          <a:ea typeface="Verdana" panose="020B0604030504040204" pitchFamily="34" charset="0"/>
                          <a:cs typeface="+mn-cs"/>
                        </a:rPr>
                        <a:t>Legiada</a:t>
                      </a:r>
                      <a:r>
                        <a:rPr lang="es-CO" sz="1000" kern="1200" dirty="0">
                          <a:solidFill>
                            <a:srgbClr val="000000"/>
                          </a:solidFill>
                          <a:latin typeface="Verdana" panose="020B0604030504040204" pitchFamily="34" charset="0"/>
                          <a:ea typeface="Verdana" panose="020B0604030504040204" pitchFamily="34" charset="0"/>
                          <a:cs typeface="+mn-cs"/>
                        </a:rPr>
                        <a:t>, </a:t>
                      </a:r>
                      <a:r>
                        <a:rPr lang="es-CO" sz="1000" kern="1200" dirty="0" err="1">
                          <a:solidFill>
                            <a:srgbClr val="000000"/>
                          </a:solidFill>
                          <a:latin typeface="Verdana" panose="020B0604030504040204" pitchFamily="34" charset="0"/>
                          <a:ea typeface="Verdana" panose="020B0604030504040204" pitchFamily="34" charset="0"/>
                          <a:cs typeface="+mn-cs"/>
                        </a:rPr>
                        <a:t>Ñarague</a:t>
                      </a:r>
                      <a:r>
                        <a:rPr lang="es-CO" sz="1000" kern="1200" dirty="0">
                          <a:solidFill>
                            <a:srgbClr val="000000"/>
                          </a:solidFill>
                          <a:latin typeface="Verdana" panose="020B0604030504040204" pitchFamily="34" charset="0"/>
                          <a:ea typeface="Verdana" panose="020B0604030504040204" pitchFamily="34" charset="0"/>
                          <a:cs typeface="+mn-cs"/>
                        </a:rPr>
                        <a:t>, </a:t>
                      </a:r>
                      <a:r>
                        <a:rPr lang="es-CO" sz="1000" kern="1200" dirty="0" err="1">
                          <a:solidFill>
                            <a:srgbClr val="000000"/>
                          </a:solidFill>
                          <a:latin typeface="Verdana" panose="020B0604030504040204" pitchFamily="34" charset="0"/>
                          <a:ea typeface="Verdana" panose="020B0604030504040204" pitchFamily="34" charset="0"/>
                          <a:cs typeface="+mn-cs"/>
                        </a:rPr>
                        <a:t>Chimiado</a:t>
                      </a:r>
                      <a:r>
                        <a:rPr lang="es-CO" sz="1000" kern="1200" dirty="0">
                          <a:solidFill>
                            <a:srgbClr val="000000"/>
                          </a:solidFill>
                          <a:latin typeface="Verdana" panose="020B0604030504040204" pitchFamily="34" charset="0"/>
                          <a:ea typeface="Verdana" panose="020B0604030504040204" pitchFamily="34" charset="0"/>
                          <a:cs typeface="+mn-cs"/>
                        </a:rPr>
                        <a:t>,  </a:t>
                      </a:r>
                      <a:r>
                        <a:rPr lang="es-CO" sz="1000" kern="1200" dirty="0" err="1">
                          <a:solidFill>
                            <a:srgbClr val="000000"/>
                          </a:solidFill>
                          <a:latin typeface="Verdana" panose="020B0604030504040204" pitchFamily="34" charset="0"/>
                          <a:ea typeface="Verdana" panose="020B0604030504040204" pitchFamily="34" charset="0"/>
                          <a:cs typeface="+mn-cs"/>
                        </a:rPr>
                        <a:t>Opogado</a:t>
                      </a:r>
                      <a:r>
                        <a:rPr lang="es-CO" sz="1000" kern="1200" dirty="0">
                          <a:solidFill>
                            <a:srgbClr val="000000"/>
                          </a:solidFill>
                          <a:latin typeface="Verdana" panose="020B0604030504040204" pitchFamily="34" charset="0"/>
                          <a:ea typeface="Verdana" panose="020B0604030504040204" pitchFamily="34" charset="0"/>
                          <a:cs typeface="+mn-cs"/>
                        </a:rPr>
                        <a:t>, Casco Urbano- Campo Alegre, Bella Luz, </a:t>
                      </a:r>
                      <a:r>
                        <a:rPr lang="es-CO" sz="1000" kern="1200" dirty="0" err="1">
                          <a:solidFill>
                            <a:srgbClr val="000000"/>
                          </a:solidFill>
                          <a:latin typeface="Verdana" panose="020B0604030504040204" pitchFamily="34" charset="0"/>
                          <a:ea typeface="Verdana" panose="020B0604030504040204" pitchFamily="34" charset="0"/>
                          <a:cs typeface="+mn-cs"/>
                        </a:rPr>
                        <a:t>Jedega</a:t>
                      </a:r>
                      <a:r>
                        <a:rPr lang="es-CO" sz="1000" kern="1200" dirty="0">
                          <a:solidFill>
                            <a:srgbClr val="000000"/>
                          </a:solidFill>
                          <a:latin typeface="Verdana" panose="020B0604030504040204" pitchFamily="34" charset="0"/>
                          <a:ea typeface="Verdana" panose="020B0604030504040204" pitchFamily="34" charset="0"/>
                          <a:cs typeface="+mn-cs"/>
                        </a:rPr>
                        <a:t>, </a:t>
                      </a:r>
                      <a:r>
                        <a:rPr lang="es-CO" sz="1000" kern="1200" dirty="0" err="1">
                          <a:solidFill>
                            <a:srgbClr val="000000"/>
                          </a:solidFill>
                          <a:latin typeface="Verdana" panose="020B0604030504040204" pitchFamily="34" charset="0"/>
                          <a:ea typeface="Verdana" panose="020B0604030504040204" pitchFamily="34" charset="0"/>
                          <a:cs typeface="+mn-cs"/>
                        </a:rPr>
                        <a:t>Bebarameño</a:t>
                      </a:r>
                      <a:r>
                        <a:rPr lang="es-CO" sz="1000" kern="1200" dirty="0">
                          <a:solidFill>
                            <a:srgbClr val="000000"/>
                          </a:solidFill>
                          <a:latin typeface="Verdana" panose="020B0604030504040204" pitchFamily="34" charset="0"/>
                          <a:ea typeface="Verdana" panose="020B0604030504040204" pitchFamily="34" charset="0"/>
                          <a:cs typeface="+mn-cs"/>
                        </a:rPr>
                        <a:t>, Canal y Pital, Bartolo, Marina, Loma Cruce, Murindó Viejo, </a:t>
                      </a:r>
                      <a:r>
                        <a:rPr lang="es-CO" sz="1000" kern="1200" dirty="0" err="1">
                          <a:solidFill>
                            <a:srgbClr val="000000"/>
                          </a:solidFill>
                          <a:latin typeface="Verdana" panose="020B0604030504040204" pitchFamily="34" charset="0"/>
                          <a:ea typeface="Verdana" panose="020B0604030504040204" pitchFamily="34" charset="0"/>
                          <a:cs typeface="+mn-cs"/>
                        </a:rPr>
                        <a:t>Chagerado</a:t>
                      </a:r>
                      <a:r>
                        <a:rPr lang="es-CO" sz="1000" kern="1200" dirty="0">
                          <a:solidFill>
                            <a:srgbClr val="000000"/>
                          </a:solidFill>
                          <a:latin typeface="Verdana" panose="020B0604030504040204" pitchFamily="34" charset="0"/>
                          <a:ea typeface="Verdana" panose="020B0604030504040204" pitchFamily="34" charset="0"/>
                          <a:cs typeface="+mn-cs"/>
                        </a:rPr>
                        <a:t>, </a:t>
                      </a:r>
                      <a:r>
                        <a:rPr lang="es-CO" sz="1000" kern="1200" dirty="0" err="1">
                          <a:solidFill>
                            <a:srgbClr val="000000"/>
                          </a:solidFill>
                          <a:latin typeface="Verdana" panose="020B0604030504040204" pitchFamily="34" charset="0"/>
                          <a:ea typeface="Verdana" panose="020B0604030504040204" pitchFamily="34" charset="0"/>
                          <a:cs typeface="+mn-cs"/>
                        </a:rPr>
                        <a:t>Chibugado</a:t>
                      </a:r>
                      <a:r>
                        <a:rPr lang="es-CO" sz="1000" kern="1200" dirty="0">
                          <a:solidFill>
                            <a:srgbClr val="000000"/>
                          </a:solidFill>
                          <a:latin typeface="Verdana" panose="020B0604030504040204" pitchFamily="34" charset="0"/>
                          <a:ea typeface="Verdana" panose="020B0604030504040204" pitchFamily="34" charset="0"/>
                          <a:cs typeface="+mn-cs"/>
                        </a:rPr>
                        <a:t>, </a:t>
                      </a:r>
                      <a:r>
                        <a:rPr lang="es-CO" sz="1000" kern="1200" dirty="0" err="1">
                          <a:solidFill>
                            <a:srgbClr val="000000"/>
                          </a:solidFill>
                          <a:latin typeface="Verdana" panose="020B0604030504040204" pitchFamily="34" charset="0"/>
                          <a:ea typeface="Verdana" panose="020B0604030504040204" pitchFamily="34" charset="0"/>
                          <a:cs typeface="+mn-cs"/>
                        </a:rPr>
                        <a:t>Bachidubi</a:t>
                      </a:r>
                      <a:r>
                        <a:rPr lang="es-CO" sz="1000" kern="1200" dirty="0">
                          <a:solidFill>
                            <a:srgbClr val="000000"/>
                          </a:solidFill>
                          <a:latin typeface="Verdana" panose="020B0604030504040204" pitchFamily="34" charset="0"/>
                          <a:ea typeface="Verdana" panose="020B0604030504040204" pitchFamily="34" charset="0"/>
                          <a:cs typeface="+mn-cs"/>
                        </a:rPr>
                        <a:t> y </a:t>
                      </a:r>
                      <a:r>
                        <a:rPr lang="es-CO" sz="1000" kern="1200" dirty="0" err="1">
                          <a:solidFill>
                            <a:srgbClr val="000000"/>
                          </a:solidFill>
                          <a:latin typeface="Verdana" panose="020B0604030504040204" pitchFamily="34" charset="0"/>
                          <a:ea typeface="Verdana" panose="020B0604030504040204" pitchFamily="34" charset="0"/>
                          <a:cs typeface="+mn-cs"/>
                        </a:rPr>
                        <a:t>Chado</a:t>
                      </a:r>
                      <a:r>
                        <a:rPr lang="es-CO" sz="1000" kern="1200" dirty="0">
                          <a:solidFill>
                            <a:srgbClr val="000000"/>
                          </a:solidFill>
                          <a:latin typeface="Verdana" panose="020B0604030504040204" pitchFamily="34" charset="0"/>
                          <a:ea typeface="Verdana" panose="020B0604030504040204" pitchFamily="34" charset="0"/>
                          <a:cs typeface="+mn-cs"/>
                        </a:rPr>
                        <a:t> del municipio de Murindó, Antioquía (6/11/2025). </a:t>
                      </a:r>
                      <a:r>
                        <a:rPr lang="es-CO" sz="1000" b="1" kern="1200" dirty="0">
                          <a:solidFill>
                            <a:srgbClr val="000000"/>
                          </a:solidFill>
                          <a:latin typeface="Verdana" panose="020B0604030504040204" pitchFamily="34" charset="0"/>
                          <a:ea typeface="Verdana" panose="020B0604030504040204" pitchFamily="34" charset="0"/>
                          <a:cs typeface="Arial Narrow"/>
                          <a:sym typeface="Arial Narrow"/>
                        </a:rPr>
                        <a:t>2)</a:t>
                      </a:r>
                      <a:r>
                        <a:rPr lang="es-CO" sz="1000" kern="1200" dirty="0">
                          <a:solidFill>
                            <a:srgbClr val="000000"/>
                          </a:solidFill>
                          <a:latin typeface="Verdana" panose="020B0604030504040204" pitchFamily="34" charset="0"/>
                          <a:ea typeface="Verdana" panose="020B0604030504040204" pitchFamily="34" charset="0"/>
                          <a:cs typeface="Arial Narrow"/>
                          <a:sym typeface="Arial Narrow"/>
                        </a:rPr>
                        <a:t> Se reportan inundaciones en las comunidades de Campo alegre del municipio de Murindó – Chocó (08/11/2025).</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b="1" dirty="0">
                          <a:solidFill>
                            <a:srgbClr val="000000"/>
                          </a:solidFill>
                          <a:latin typeface="Verdana" panose="020B0604030504040204" pitchFamily="34" charset="0"/>
                          <a:ea typeface="Verdana" panose="020B0604030504040204" pitchFamily="34" charset="0"/>
                          <a:cs typeface="Arial Narrow"/>
                          <a:sym typeface="Arial Narrow"/>
                        </a:rPr>
                        <a:t>Alerta puntual</a:t>
                      </a:r>
                      <a:r>
                        <a:rPr lang="es-CO" sz="1000" b="0" dirty="0">
                          <a:solidFill>
                            <a:srgbClr val="000000"/>
                          </a:solidFill>
                          <a:latin typeface="Verdana" panose="020B0604030504040204" pitchFamily="34" charset="0"/>
                          <a:ea typeface="Verdana" panose="020B0604030504040204" pitchFamily="34" charset="0"/>
                          <a:cs typeface="Arial Narrow"/>
                          <a:sym typeface="Arial Narrow"/>
                        </a:rPr>
                        <a:t>: Desbordamiento por niveles altos de los ríos: Atrato, </a:t>
                      </a:r>
                      <a:r>
                        <a:rPr lang="es-CO" sz="1000" b="0" dirty="0" err="1">
                          <a:solidFill>
                            <a:srgbClr val="000000"/>
                          </a:solidFill>
                          <a:latin typeface="Verdana" panose="020B0604030504040204" pitchFamily="34" charset="0"/>
                          <a:ea typeface="Verdana" panose="020B0604030504040204" pitchFamily="34" charset="0"/>
                          <a:cs typeface="Arial Narrow"/>
                          <a:sym typeface="Arial Narrow"/>
                        </a:rPr>
                        <a:t>Salaquí</a:t>
                      </a:r>
                      <a:r>
                        <a:rPr lang="es-CO" sz="1000" b="0" dirty="0">
                          <a:solidFill>
                            <a:srgbClr val="000000"/>
                          </a:solidFill>
                          <a:latin typeface="Verdana" panose="020B0604030504040204" pitchFamily="34" charset="0"/>
                          <a:ea typeface="Verdana" panose="020B0604030504040204" pitchFamily="34" charset="0"/>
                          <a:cs typeface="Arial Narrow"/>
                          <a:sym typeface="Arial Narrow"/>
                        </a:rPr>
                        <a:t> afectando el casco urbano y la zona rural del municipio de Riosucio, Chocó (05/11/2025).</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ES" sz="1000" dirty="0">
                          <a:solidFill>
                            <a:srgbClr val="000000"/>
                          </a:solidFill>
                          <a:latin typeface="Verdana" panose="020B0604030504040204" pitchFamily="34" charset="0"/>
                          <a:ea typeface="Verdana" panose="020B0604030504040204" pitchFamily="34" charset="0"/>
                          <a:cs typeface="Arial Narrow"/>
                          <a:sym typeface="Arial Narrow"/>
                        </a:rPr>
                        <a:t>Niveles altos del río Atrato entre el municipio de Carmen del Darién y el municipio de Riosucio (Chocó).</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1000" u="none" strike="noStrike" cap="none" dirty="0" err="1">
                          <a:latin typeface="Verdana" panose="020B0604030504040204" pitchFamily="34" charset="0"/>
                          <a:ea typeface="Verdana" panose="020B0604030504040204" pitchFamily="34" charset="0"/>
                          <a:cs typeface="Arial Narrow"/>
                          <a:sym typeface="Arial Narrow"/>
                        </a:rPr>
                        <a:t>Salaquí</a:t>
                      </a:r>
                      <a:r>
                        <a:rPr lang="es-CO" sz="1000" u="none" strike="noStrike" cap="none" dirty="0">
                          <a:latin typeface="Verdana" panose="020B0604030504040204" pitchFamily="34" charset="0"/>
                          <a:ea typeface="Verdana" panose="020B0604030504040204" pitchFamily="34" charset="0"/>
                          <a:cs typeface="Arial Narrow"/>
                          <a:sym typeface="Arial Narrow"/>
                        </a:rPr>
                        <a:t> y </a:t>
                      </a:r>
                      <a:r>
                        <a:rPr lang="es-CO" sz="1000" b="0" u="none" strike="noStrike" cap="none" dirty="0" err="1">
                          <a:latin typeface="Verdana" panose="020B0604030504040204" pitchFamily="34" charset="0"/>
                          <a:ea typeface="Verdana" panose="020B0604030504040204" pitchFamily="34" charset="0"/>
                          <a:cs typeface="Arial Narrow"/>
                          <a:sym typeface="Arial Narrow"/>
                        </a:rPr>
                        <a:t>Truandó</a:t>
                      </a:r>
                      <a:r>
                        <a:rPr lang="es-CO" sz="1000" b="0" u="none" strike="noStrike" cap="none" dirty="0">
                          <a:latin typeface="Verdana" panose="020B0604030504040204" pitchFamily="34" charset="0"/>
                          <a:ea typeface="Verdana" panose="020B0604030504040204" pitchFamily="34" charset="0"/>
                          <a:cs typeface="Arial Narrow"/>
                          <a:sym typeface="Arial Narrow"/>
                        </a:rPr>
                        <a:t>, y </a:t>
                      </a:r>
                      <a:r>
                        <a:rPr lang="es-CO" sz="1000" u="none" strike="noStrike" cap="none" dirty="0">
                          <a:latin typeface="Verdana" panose="020B0604030504040204" pitchFamily="34" charset="0"/>
                          <a:ea typeface="Verdana" panose="020B0604030504040204" pitchFamily="34" charset="0"/>
                          <a:cs typeface="Arial Narrow"/>
                          <a:sym typeface="Arial Narrow"/>
                        </a:rPr>
                        <a:t>sus aportantes a la cuenca baja del río Atrato, espacialmente el río </a:t>
                      </a:r>
                      <a:r>
                        <a:rPr lang="es-CO" sz="1000" u="none" strike="noStrike" cap="none" dirty="0" err="1">
                          <a:latin typeface="Verdana" panose="020B0604030504040204" pitchFamily="34" charset="0"/>
                          <a:ea typeface="Verdana" panose="020B0604030504040204" pitchFamily="34" charset="0"/>
                          <a:cs typeface="Arial Narrow"/>
                          <a:sym typeface="Arial Narrow"/>
                        </a:rPr>
                        <a:t>Truandó</a:t>
                      </a:r>
                      <a:r>
                        <a:rPr lang="es-CO" sz="1000" u="none" strike="noStrike" cap="none" dirty="0">
                          <a:latin typeface="Verdana" panose="020B0604030504040204" pitchFamily="34" charset="0"/>
                          <a:ea typeface="Verdana" panose="020B0604030504040204" pitchFamily="34" charset="0"/>
                          <a:cs typeface="Arial Narrow"/>
                          <a:sym typeface="Arial Narrow"/>
                        </a:rPr>
                        <a:t> en el municipio de Riosucio (Chocó). </a:t>
                      </a:r>
                      <a:r>
                        <a:rPr lang="es-CO" sz="1000" b="1" u="none" strike="noStrike" cap="none" dirty="0">
                          <a:latin typeface="Verdana" panose="020B0604030504040204" pitchFamily="34" charset="0"/>
                          <a:ea typeface="Verdana" panose="020B0604030504040204" pitchFamily="34" charset="0"/>
                          <a:cs typeface="Arial Narrow"/>
                          <a:sym typeface="Arial Narrow"/>
                        </a:rPr>
                        <a:t>Nota: </a:t>
                      </a:r>
                      <a:r>
                        <a:rPr lang="es-CO" sz="1000" b="0" u="none" strike="noStrike" cap="none" dirty="0">
                          <a:latin typeface="Verdana" panose="020B0604030504040204" pitchFamily="34" charset="0"/>
                          <a:ea typeface="Verdana" panose="020B0604030504040204" pitchFamily="34" charset="0"/>
                          <a:cs typeface="Arial Narrow"/>
                          <a:sym typeface="Arial Narrow"/>
                        </a:rPr>
                        <a:t>Desbordamiento por niveles altos de los ríos: Atrato, </a:t>
                      </a:r>
                      <a:r>
                        <a:rPr lang="es-CO" sz="1000" b="0" u="none" strike="noStrike" cap="none" dirty="0" err="1">
                          <a:latin typeface="Verdana" panose="020B0604030504040204" pitchFamily="34" charset="0"/>
                          <a:ea typeface="Verdana" panose="020B0604030504040204" pitchFamily="34" charset="0"/>
                          <a:cs typeface="Arial Narrow"/>
                          <a:sym typeface="Arial Narrow"/>
                        </a:rPr>
                        <a:t>Salaquí</a:t>
                      </a:r>
                      <a:r>
                        <a:rPr lang="es-CO" sz="1000" b="0" u="none" strike="noStrike" cap="none" dirty="0">
                          <a:latin typeface="Verdana" panose="020B0604030504040204" pitchFamily="34" charset="0"/>
                          <a:ea typeface="Verdana" panose="020B0604030504040204" pitchFamily="34" charset="0"/>
                          <a:cs typeface="Arial Narrow"/>
                          <a:sym typeface="Arial Narrow"/>
                        </a:rPr>
                        <a:t> afectando el casco urbano y la zona rural del municipio de Riosucio, Chocó (05/11/2025). </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ES" sz="10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el nivel del</a:t>
                      </a:r>
                      <a:r>
                        <a:rPr lang="es-ES" sz="1000" u="none" strike="noStrike" cap="none" dirty="0">
                          <a:latin typeface="Verdana" panose="020B0604030504040204" pitchFamily="34" charset="0"/>
                          <a:ea typeface="Verdana" panose="020B0604030504040204" pitchFamily="34" charset="0"/>
                          <a:cs typeface="Arial Narrow"/>
                          <a:sym typeface="Arial Narrow"/>
                        </a:rPr>
                        <a:t> río </a:t>
                      </a:r>
                      <a:r>
                        <a:rPr lang="es-CO" sz="1000" u="none" strike="noStrike" cap="none" dirty="0">
                          <a:latin typeface="Verdana" panose="020B0604030504040204" pitchFamily="34" charset="0"/>
                          <a:ea typeface="Verdana" panose="020B0604030504040204" pitchFamily="34" charset="0"/>
                          <a:cs typeface="Arial Narrow"/>
                          <a:sym typeface="Arial Narrow"/>
                        </a:rPr>
                        <a:t>Perancho</a:t>
                      </a:r>
                      <a:r>
                        <a:rPr lang="es-ES" sz="1000" u="none" strike="noStrike" cap="none" dirty="0">
                          <a:latin typeface="Verdana" panose="020B0604030504040204" pitchFamily="34" charset="0"/>
                          <a:ea typeface="Verdana" panose="020B0604030504040204" pitchFamily="34" charset="0"/>
                          <a:cs typeface="Arial Narrow"/>
                          <a:sym typeface="Arial Narrow"/>
                        </a:rPr>
                        <a:t> y sus afluentes, especialmente en el río </a:t>
                      </a:r>
                      <a:r>
                        <a:rPr lang="es-ES" sz="1000" u="none" strike="noStrike" cap="none" dirty="0" err="1">
                          <a:latin typeface="Verdana" panose="020B0604030504040204" pitchFamily="34" charset="0"/>
                          <a:ea typeface="Verdana" panose="020B0604030504040204" pitchFamily="34" charset="0"/>
                          <a:cs typeface="Arial Narrow"/>
                          <a:sym typeface="Arial Narrow"/>
                        </a:rPr>
                        <a:t>Domingodó</a:t>
                      </a:r>
                      <a:r>
                        <a:rPr lang="es-ES" sz="1000" u="none" strike="noStrike" cap="none" baseline="0" dirty="0">
                          <a:latin typeface="Verdana" panose="020B0604030504040204" pitchFamily="34" charset="0"/>
                          <a:ea typeface="Verdana" panose="020B0604030504040204" pitchFamily="34" charset="0"/>
                          <a:cs typeface="Arial Narrow"/>
                          <a:sym typeface="Arial Narrow"/>
                        </a:rPr>
                        <a:t>, aportante a la cuenca baja del río Atrato. Especial atención en los municipios Carmen de Darién y </a:t>
                      </a:r>
                      <a:r>
                        <a:rPr lang="es-ES" sz="1000" u="none" strike="noStrike" cap="none" dirty="0">
                          <a:latin typeface="Verdana" panose="020B0604030504040204" pitchFamily="34" charset="0"/>
                          <a:ea typeface="Verdana" panose="020B0604030504040204" pitchFamily="34" charset="0"/>
                          <a:cs typeface="Arial Narrow"/>
                          <a:sym typeface="Arial Narrow"/>
                        </a:rPr>
                        <a:t>Riosucio (Chocó).</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a:t>
                      </a:r>
                      <a:r>
                        <a:rPr lang="es-CO" sz="1000" u="none" strike="noStrike" cap="none" dirty="0">
                          <a:latin typeface="Verdana" panose="020B0604030504040204" pitchFamily="34" charset="0"/>
                          <a:ea typeface="Verdana" panose="020B0604030504040204" pitchFamily="34" charset="0"/>
                          <a:cs typeface="Arial Narrow"/>
                          <a:sym typeface="Arial Narrow"/>
                        </a:rPr>
                        <a:t>la SZH Directos al Bajo Atrato entre río Sucio y Desembocadura al Mar Caribe</a:t>
                      </a:r>
                      <a:r>
                        <a:rPr lang="es-ES" sz="1000" dirty="0">
                          <a:solidFill>
                            <a:srgbClr val="000000"/>
                          </a:solidFill>
                          <a:latin typeface="Verdana" panose="020B0604030504040204" pitchFamily="34" charset="0"/>
                          <a:ea typeface="Verdana" panose="020B0604030504040204" pitchFamily="34" charset="0"/>
                          <a:cs typeface="Arial Narrow"/>
                          <a:sym typeface="Arial Narrow"/>
                        </a:rPr>
                        <a:t>.  Especial atención en los municipios de Riosucio, Unguía (Chocó) y Turbo (Antioquia).</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u="none" strike="noStrike" kern="1200" dirty="0">
                          <a:solidFill>
                            <a:schemeClr val="tx1"/>
                          </a:solidFill>
                          <a:latin typeface="Verdana" panose="020B0604030504040204" pitchFamily="34" charset="0"/>
                          <a:ea typeface="Verdana" panose="020B0604030504040204" pitchFamily="34" charset="0"/>
                        </a:rPr>
                        <a:t>Probabilidad de crecientes súbitas de los ríos Apartadó, Carepa, Chigorodó, Grande, León y Vijagual, los cuales desembocan al Golfo de Urabá. Especial atención en los municipios de Apartadó, Carepa, Chigorodó, Mutatá y Turbo (Antioquia).</a:t>
                      </a:r>
                      <a:endParaRPr lang="es-ES" sz="1000" u="none" strike="noStrike" kern="1200" dirty="0">
                        <a:solidFill>
                          <a:schemeClr val="tx1"/>
                        </a:solidFill>
                        <a:latin typeface="Verdana" panose="020B0604030504040204" pitchFamily="34" charset="0"/>
                        <a:ea typeface="Verdana" panose="020B0604030504040204" pitchFamily="34" charset="0"/>
                        <a:cs typeface="Arial Narrow"/>
                        <a:sym typeface="Arial Narrow"/>
                      </a:endParaRPr>
                    </a:p>
                  </a:txBody>
                  <a:tcPr marL="28951" marR="28951" marT="14209" marB="14209"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3656338751"/>
                  </a:ext>
                </a:extLst>
              </a:tr>
            </a:tbl>
          </a:graphicData>
        </a:graphic>
      </p:graphicFrame>
      <p:pic>
        <p:nvPicPr>
          <p:cNvPr id="7" name="Google Shape;719;p10" descr="Recurso 37.png">
            <a:extLst>
              <a:ext uri="{FF2B5EF4-FFF2-40B4-BE49-F238E27FC236}">
                <a16:creationId xmlns:a16="http://schemas.microsoft.com/office/drawing/2014/main" id="{C23EADFC-19BE-69AB-459D-A5E9617FA0E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552450" y="1050937"/>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E7FAC642-B309-BDC9-57ED-3AEE7403090A}"/>
              </a:ext>
            </a:extLst>
          </p:cNvPr>
          <p:cNvSpPr txBox="1">
            <a:spLocks noChangeArrowheads="1"/>
          </p:cNvSpPr>
          <p:nvPr/>
        </p:nvSpPr>
        <p:spPr bwMode="auto">
          <a:xfrm>
            <a:off x="3806052" y="819161"/>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33"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p:txBody>
      </p:sp>
      <p:pic>
        <p:nvPicPr>
          <p:cNvPr id="2" name="Google Shape;742;p15">
            <a:extLst>
              <a:ext uri="{FF2B5EF4-FFF2-40B4-BE49-F238E27FC236}">
                <a16:creationId xmlns:a16="http://schemas.microsoft.com/office/drawing/2014/main" id="{BF0A502D-780C-EB7A-40F2-7EA91CD6AF9A}"/>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7573" y="2671134"/>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4;p9" descr="Recurso 31.png">
            <a:extLst>
              <a:ext uri="{FF2B5EF4-FFF2-40B4-BE49-F238E27FC236}">
                <a16:creationId xmlns:a16="http://schemas.microsoft.com/office/drawing/2014/main" id="{358B93A5-FE3C-919E-2DE5-172013A86C38}"/>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47926" y="2057235"/>
            <a:ext cx="158987"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0;p9">
            <a:extLst>
              <a:ext uri="{FF2B5EF4-FFF2-40B4-BE49-F238E27FC236}">
                <a16:creationId xmlns:a16="http://schemas.microsoft.com/office/drawing/2014/main" id="{99E9AD09-BE0C-F22B-AA45-45F084701CE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742;p15">
            <a:extLst>
              <a:ext uri="{FF2B5EF4-FFF2-40B4-BE49-F238E27FC236}">
                <a16:creationId xmlns:a16="http://schemas.microsoft.com/office/drawing/2014/main" id="{F8CBE54E-4A0B-543F-05AE-4DD6551A8E7C}"/>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88188" y="2769935"/>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741;p15">
            <a:extLst>
              <a:ext uri="{FF2B5EF4-FFF2-40B4-BE49-F238E27FC236}">
                <a16:creationId xmlns:a16="http://schemas.microsoft.com/office/drawing/2014/main" id="{6773D0E0-585E-02A5-89D7-C98F2FEDAA6F}"/>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016762" y="2632452"/>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742;p15">
            <a:extLst>
              <a:ext uri="{FF2B5EF4-FFF2-40B4-BE49-F238E27FC236}">
                <a16:creationId xmlns:a16="http://schemas.microsoft.com/office/drawing/2014/main" id="{8C34CD51-6625-4A59-E295-DAABF928CD82}"/>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16762" y="2986166"/>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742;p15">
            <a:extLst>
              <a:ext uri="{FF2B5EF4-FFF2-40B4-BE49-F238E27FC236}">
                <a16:creationId xmlns:a16="http://schemas.microsoft.com/office/drawing/2014/main" id="{D405F397-D4A5-8859-B010-B0B0A88BCDB1}"/>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128770" y="2907418"/>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742;p15">
            <a:extLst>
              <a:ext uri="{FF2B5EF4-FFF2-40B4-BE49-F238E27FC236}">
                <a16:creationId xmlns:a16="http://schemas.microsoft.com/office/drawing/2014/main" id="{96FEF29D-66B5-C85F-A4DA-58C6FD0561FF}"/>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162813" y="2643571"/>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025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1724C-47ED-1516-F00F-333A5F733A8A}"/>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25BD5F96-EBAC-C5E2-EE9F-3972E4081ACC}"/>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27372" y="1014425"/>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3CB63728-739A-EEA1-B6EB-4DE8685F121F}"/>
              </a:ext>
            </a:extLst>
          </p:cNvPr>
          <p:cNvSpPr>
            <a:spLocks noChangeAspect="1" noChangeArrowheads="1"/>
          </p:cNvSpPr>
          <p:nvPr/>
        </p:nvSpPr>
        <p:spPr bwMode="auto">
          <a:xfrm>
            <a:off x="-617539" y="473552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60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56D64DD6-88AD-3F96-B84E-9D912B16D1F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57C82736-9BB6-FFE0-E0EC-5EC805BC0FF7}"/>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DA80D821-4F58-F17D-D08B-1A34D23F02D1}"/>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C054A8E5-BD83-765C-BE4E-59FC363B293A}"/>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368E6886-C70A-0F17-5D5F-A72E5A8115A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4987"/>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44837CD8-094A-7D63-6077-3DFBD5350863}"/>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0864" y="1323987"/>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6ED80F85-51F4-2F0A-B2DC-8641AEC78D70}"/>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7850" y="2366974"/>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oogle Shape;3099;p17">
            <a:extLst>
              <a:ext uri="{FF2B5EF4-FFF2-40B4-BE49-F238E27FC236}">
                <a16:creationId xmlns:a16="http://schemas.microsoft.com/office/drawing/2014/main" id="{A6AC6887-2100-B593-A6B3-6518CBCA9C18}"/>
              </a:ext>
            </a:extLst>
          </p:cNvPr>
          <p:cNvGraphicFramePr>
            <a:graphicFrameLocks noGrp="1"/>
          </p:cNvGraphicFramePr>
          <p:nvPr/>
        </p:nvGraphicFramePr>
        <p:xfrm>
          <a:off x="4386424" y="2221809"/>
          <a:ext cx="7628346" cy="3092426"/>
        </p:xfrm>
        <a:graphic>
          <a:graphicData uri="http://schemas.openxmlformats.org/drawingml/2006/table">
            <a:tbl>
              <a:tblPr/>
              <a:tblGrid>
                <a:gridCol w="1264475">
                  <a:extLst>
                    <a:ext uri="{9D8B030D-6E8A-4147-A177-3AD203B41FA5}">
                      <a16:colId xmlns:a16="http://schemas.microsoft.com/office/drawing/2014/main" val="20000"/>
                    </a:ext>
                  </a:extLst>
                </a:gridCol>
                <a:gridCol w="6363871">
                  <a:extLst>
                    <a:ext uri="{9D8B030D-6E8A-4147-A177-3AD203B41FA5}">
                      <a16:colId xmlns:a16="http://schemas.microsoft.com/office/drawing/2014/main" val="20001"/>
                    </a:ext>
                  </a:extLst>
                </a:gridCol>
              </a:tblGrid>
              <a:tr h="142485">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10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 </a:t>
                      </a:r>
                      <a:endParaRPr kumimoji="0" lang="es-CO" altLang="es-CO" sz="10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10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2381692">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0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Pacífico</a:t>
                      </a:r>
                    </a:p>
                  </a:txBody>
                  <a:tcPr marL="21725" marR="21725" marT="10660" marB="1066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ES" sz="10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Probabilidad de incrementos súbitos en el nivel de los ríos Valle, </a:t>
                      </a:r>
                      <a:r>
                        <a:rPr lang="es-ES" sz="10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Jella</a:t>
                      </a:r>
                      <a:r>
                        <a:rPr lang="es-ES" sz="10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Chocolatal, Jurado, </a:t>
                      </a:r>
                      <a:r>
                        <a:rPr lang="es-ES" sz="10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Piliza</a:t>
                      </a:r>
                      <a:r>
                        <a:rPr lang="es-ES" sz="10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a:t>
                      </a:r>
                      <a:r>
                        <a:rPr lang="es-ES" sz="10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Pavasa</a:t>
                      </a:r>
                      <a:r>
                        <a:rPr lang="es-ES"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ES" sz="10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Purricha</a:t>
                      </a:r>
                      <a:r>
                        <a:rPr lang="es-ES" sz="10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a:t>
                      </a:r>
                      <a:r>
                        <a:rPr lang="es-ES" sz="10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Catripe</a:t>
                      </a:r>
                      <a:r>
                        <a:rPr lang="es-ES" sz="10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a:t>
                      </a:r>
                      <a:r>
                        <a:rPr lang="es-ES" sz="10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Abaquia</a:t>
                      </a:r>
                      <a:r>
                        <a:rPr lang="es-ES" sz="10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y sus afluentes, entre otros directos al Océano Pacífico en el departamento de Chocó, se recomienda especial atención en los municipios de Bahía Solano y Juradó. </a:t>
                      </a:r>
                      <a:r>
                        <a:rPr lang="es-CO" sz="1000" b="1"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 </a:t>
                      </a: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reportan afectaciones por crecientes súbita en los ríos </a:t>
                      </a:r>
                      <a:r>
                        <a:rPr lang="es-ES" sz="10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Pavasa</a:t>
                      </a:r>
                      <a:r>
                        <a:rPr lang="es-ES"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a:t>
                      </a:r>
                      <a:r>
                        <a:rPr lang="es-ES" sz="10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Purricha</a:t>
                      </a:r>
                      <a:r>
                        <a:rPr lang="es-ES"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 el municipio de Bajo Baudó – Chocó (04/11/2025).</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Baudó y sus afluentes, especialmente los ríos </a:t>
                      </a:r>
                      <a:r>
                        <a:rPr lang="es-CO" sz="1000" u="none" strike="noStrike" cap="none" dirty="0" err="1">
                          <a:latin typeface="Verdana" panose="020B0604030504040204" pitchFamily="34" charset="0"/>
                          <a:ea typeface="Verdana" panose="020B0604030504040204" pitchFamily="34" charset="0"/>
                          <a:cs typeface="Arial Narrow"/>
                          <a:sym typeface="Arial Narrow"/>
                        </a:rPr>
                        <a:t>Dubaza</a:t>
                      </a:r>
                      <a:r>
                        <a:rPr lang="es-CO" sz="1000" u="none" strike="noStrike" cap="none" dirty="0">
                          <a:latin typeface="Verdana" panose="020B0604030504040204" pitchFamily="34" charset="0"/>
                          <a:ea typeface="Verdana" panose="020B0604030504040204" pitchFamily="34" charset="0"/>
                          <a:cs typeface="Arial Narrow"/>
                          <a:sym typeface="Arial Narrow"/>
                        </a:rPr>
                        <a:t> </a:t>
                      </a:r>
                      <a:r>
                        <a:rPr lang="es-CO" sz="1000" u="none" strike="noStrike" cap="none" dirty="0" err="1">
                          <a:latin typeface="Verdana" panose="020B0604030504040204" pitchFamily="34" charset="0"/>
                          <a:ea typeface="Verdana" panose="020B0604030504040204" pitchFamily="34" charset="0"/>
                          <a:cs typeface="Arial Narrow"/>
                          <a:sym typeface="Arial Narrow"/>
                        </a:rPr>
                        <a:t>Catrú</a:t>
                      </a:r>
                      <a:r>
                        <a:rPr lang="es-CO" sz="1000" u="none" strike="noStrike" cap="none" dirty="0">
                          <a:latin typeface="Verdana" panose="020B0604030504040204" pitchFamily="34" charset="0"/>
                          <a:ea typeface="Verdana" panose="020B0604030504040204" pitchFamily="34" charset="0"/>
                          <a:cs typeface="Arial Narrow"/>
                          <a:sym typeface="Arial Narrow"/>
                        </a:rPr>
                        <a:t> Cedro, </a:t>
                      </a:r>
                      <a:r>
                        <a:rPr lang="es-CO" sz="1000" u="none" strike="noStrike" cap="none" dirty="0" err="1">
                          <a:latin typeface="Verdana" panose="020B0604030504040204" pitchFamily="34" charset="0"/>
                          <a:ea typeface="Verdana" panose="020B0604030504040204" pitchFamily="34" charset="0"/>
                          <a:cs typeface="Arial Narrow"/>
                          <a:sym typeface="Arial Narrow"/>
                        </a:rPr>
                        <a:t>Ancosó</a:t>
                      </a:r>
                      <a:r>
                        <a:rPr lang="es-CO" sz="1000" u="none" strike="noStrike" cap="none" dirty="0">
                          <a:latin typeface="Verdana" panose="020B0604030504040204" pitchFamily="34" charset="0"/>
                          <a:ea typeface="Verdana" panose="020B0604030504040204" pitchFamily="34" charset="0"/>
                          <a:cs typeface="Arial Narrow"/>
                          <a:sym typeface="Arial Narrow"/>
                        </a:rPr>
                        <a:t> </a:t>
                      </a:r>
                      <a:r>
                        <a:rPr lang="es-CO" sz="1000" u="none" strike="noStrike" cap="none" dirty="0" err="1">
                          <a:latin typeface="Verdana" panose="020B0604030504040204" pitchFamily="34" charset="0"/>
                          <a:ea typeface="Verdana" panose="020B0604030504040204" pitchFamily="34" charset="0"/>
                          <a:cs typeface="Arial Narrow"/>
                          <a:sym typeface="Arial Narrow"/>
                        </a:rPr>
                        <a:t>Cuguchó</a:t>
                      </a:r>
                      <a:r>
                        <a:rPr lang="es-CO" sz="1000" u="none" strike="noStrike" cap="none" dirty="0">
                          <a:latin typeface="Verdana" panose="020B0604030504040204" pitchFamily="34" charset="0"/>
                          <a:ea typeface="Verdana" panose="020B0604030504040204" pitchFamily="34" charset="0"/>
                          <a:cs typeface="Arial Narrow"/>
                          <a:sym typeface="Arial Narrow"/>
                        </a:rPr>
                        <a:t> </a:t>
                      </a:r>
                      <a:r>
                        <a:rPr lang="es-CO" sz="1000" u="none" strike="noStrike" cap="none" dirty="0" err="1">
                          <a:latin typeface="Verdana" panose="020B0604030504040204" pitchFamily="34" charset="0"/>
                          <a:ea typeface="Verdana" panose="020B0604030504040204" pitchFamily="34" charset="0"/>
                          <a:cs typeface="Arial Narrow"/>
                          <a:sym typeface="Arial Narrow"/>
                        </a:rPr>
                        <a:t>Berreberre</a:t>
                      </a:r>
                      <a:r>
                        <a:rPr lang="es-CO" sz="1000" u="none" strike="noStrike" cap="none" dirty="0">
                          <a:latin typeface="Verdana" panose="020B0604030504040204" pitchFamily="34" charset="0"/>
                          <a:ea typeface="Verdana" panose="020B0604030504040204" pitchFamily="34" charset="0"/>
                          <a:cs typeface="Arial Narrow"/>
                          <a:sym typeface="Arial Narrow"/>
                        </a:rPr>
                        <a:t>, </a:t>
                      </a:r>
                      <a:r>
                        <a:rPr lang="es-CO" sz="1000" u="none" strike="noStrike" cap="none" dirty="0" err="1">
                          <a:latin typeface="Verdana" panose="020B0604030504040204" pitchFamily="34" charset="0"/>
                          <a:ea typeface="Verdana" panose="020B0604030504040204" pitchFamily="34" charset="0"/>
                          <a:cs typeface="Arial Narrow"/>
                          <a:sym typeface="Arial Narrow"/>
                        </a:rPr>
                        <a:t>Pepé</a:t>
                      </a:r>
                      <a:r>
                        <a:rPr lang="es-CO" sz="1000" u="none" strike="noStrike" cap="none" dirty="0">
                          <a:latin typeface="Verdana" panose="020B0604030504040204" pitchFamily="34" charset="0"/>
                          <a:ea typeface="Verdana" panose="020B0604030504040204" pitchFamily="34" charset="0"/>
                          <a:cs typeface="Arial Narrow"/>
                          <a:sym typeface="Arial Narrow"/>
                        </a:rPr>
                        <a:t>, Misará, </a:t>
                      </a:r>
                      <a:r>
                        <a:rPr lang="es-CO" sz="1000" u="none" strike="noStrike" cap="none" dirty="0" err="1">
                          <a:latin typeface="Verdana" panose="020B0604030504040204" pitchFamily="34" charset="0"/>
                          <a:ea typeface="Verdana" panose="020B0604030504040204" pitchFamily="34" charset="0"/>
                          <a:cs typeface="Arial Narrow"/>
                          <a:sym typeface="Arial Narrow"/>
                        </a:rPr>
                        <a:t>Torreidó</a:t>
                      </a:r>
                      <a:r>
                        <a:rPr lang="es-CO" sz="1000" u="none" strike="noStrike" cap="none" dirty="0">
                          <a:latin typeface="Verdana" panose="020B0604030504040204" pitchFamily="34" charset="0"/>
                          <a:ea typeface="Verdana" panose="020B0604030504040204" pitchFamily="34" charset="0"/>
                          <a:cs typeface="Arial Narrow"/>
                          <a:sym typeface="Arial Narrow"/>
                        </a:rPr>
                        <a:t>, </a:t>
                      </a:r>
                      <a:r>
                        <a:rPr lang="es-CO" sz="1000" u="none" strike="noStrike" cap="none" dirty="0" err="1">
                          <a:latin typeface="Verdana" panose="020B0604030504040204" pitchFamily="34" charset="0"/>
                          <a:ea typeface="Verdana" panose="020B0604030504040204" pitchFamily="34" charset="0"/>
                          <a:cs typeface="Arial Narrow"/>
                          <a:sym typeface="Arial Narrow"/>
                        </a:rPr>
                        <a:t>Pavasa</a:t>
                      </a:r>
                      <a:r>
                        <a:rPr lang="es-CO" sz="1000" u="none" strike="noStrike" cap="none" dirty="0">
                          <a:latin typeface="Verdana" panose="020B0604030504040204" pitchFamily="34" charset="0"/>
                          <a:ea typeface="Verdana" panose="020B0604030504040204" pitchFamily="34" charset="0"/>
                          <a:cs typeface="Arial Narrow"/>
                          <a:sym typeface="Arial Narrow"/>
                        </a:rPr>
                        <a:t> </a:t>
                      </a:r>
                      <a:r>
                        <a:rPr lang="es-CO" sz="1000" u="none" strike="noStrike" cap="none" dirty="0" err="1">
                          <a:latin typeface="Verdana" panose="020B0604030504040204" pitchFamily="34" charset="0"/>
                          <a:ea typeface="Verdana" panose="020B0604030504040204" pitchFamily="34" charset="0"/>
                          <a:cs typeface="Arial Narrow"/>
                          <a:sym typeface="Arial Narrow"/>
                        </a:rPr>
                        <a:t>Siguirisua</a:t>
                      </a:r>
                      <a:r>
                        <a:rPr lang="es-CO" sz="1000" u="none" strike="noStrike" cap="none" dirty="0">
                          <a:latin typeface="Verdana" panose="020B0604030504040204" pitchFamily="34" charset="0"/>
                          <a:ea typeface="Verdana" panose="020B0604030504040204" pitchFamily="34" charset="0"/>
                          <a:cs typeface="Arial Narrow"/>
                          <a:sym typeface="Arial Narrow"/>
                        </a:rPr>
                        <a:t> y </a:t>
                      </a:r>
                      <a:r>
                        <a:rPr lang="es-CO" sz="1000" u="none" strike="noStrike" cap="none" dirty="0" err="1">
                          <a:latin typeface="Verdana" panose="020B0604030504040204" pitchFamily="34" charset="0"/>
                          <a:ea typeface="Verdana" panose="020B0604030504040204" pitchFamily="34" charset="0"/>
                          <a:cs typeface="Arial Narrow"/>
                          <a:sym typeface="Arial Narrow"/>
                        </a:rPr>
                        <a:t>Purricha</a:t>
                      </a:r>
                      <a:r>
                        <a:rPr lang="es-CO" sz="1000" u="none" strike="noStrike" cap="none" dirty="0">
                          <a:latin typeface="Verdana" panose="020B0604030504040204" pitchFamily="34" charset="0"/>
                          <a:ea typeface="Verdana" panose="020B0604030504040204" pitchFamily="34" charset="0"/>
                          <a:cs typeface="Arial Narrow"/>
                          <a:sym typeface="Arial Narrow"/>
                        </a:rPr>
                        <a:t>. Se recomienda especial atención en los corregimientos de Santa María, </a:t>
                      </a:r>
                      <a:r>
                        <a:rPr lang="es-CO" sz="1000" u="none" strike="noStrike" cap="none" dirty="0" err="1">
                          <a:latin typeface="Verdana" panose="020B0604030504040204" pitchFamily="34" charset="0"/>
                          <a:ea typeface="Verdana" panose="020B0604030504040204" pitchFamily="34" charset="0"/>
                          <a:cs typeface="Arial Narrow"/>
                          <a:sym typeface="Arial Narrow"/>
                        </a:rPr>
                        <a:t>Miacorá</a:t>
                      </a:r>
                      <a:r>
                        <a:rPr lang="es-CO" sz="1000" u="none" strike="noStrike" cap="none" dirty="0">
                          <a:latin typeface="Verdana" panose="020B0604030504040204" pitchFamily="34" charset="0"/>
                          <a:ea typeface="Verdana" panose="020B0604030504040204" pitchFamily="34" charset="0"/>
                          <a:cs typeface="Arial Narrow"/>
                          <a:sym typeface="Arial Narrow"/>
                        </a:rPr>
                        <a:t>, Divisa, Cohecho, Chachajo, Santa Rita, La Pureza, </a:t>
                      </a:r>
                      <a:r>
                        <a:rPr lang="es-CO" sz="1000" u="none" strike="noStrike" cap="none" dirty="0" err="1">
                          <a:latin typeface="Verdana" panose="020B0604030504040204" pitchFamily="34" charset="0"/>
                          <a:ea typeface="Verdana" panose="020B0604030504040204" pitchFamily="34" charset="0"/>
                          <a:cs typeface="Arial Narrow"/>
                          <a:sym typeface="Arial Narrow"/>
                        </a:rPr>
                        <a:t>Nauca</a:t>
                      </a:r>
                      <a:r>
                        <a:rPr lang="es-CO" sz="1000" u="none" strike="noStrike" cap="none" dirty="0">
                          <a:latin typeface="Verdana" panose="020B0604030504040204" pitchFamily="34" charset="0"/>
                          <a:ea typeface="Verdana" panose="020B0604030504040204" pitchFamily="34" charset="0"/>
                          <a:cs typeface="Arial Narrow"/>
                          <a:sym typeface="Arial Narrow"/>
                        </a:rPr>
                        <a:t>, Almendro, Bellavista y Puerto </a:t>
                      </a:r>
                      <a:r>
                        <a:rPr lang="es-CO" sz="1000" u="none" strike="noStrike" cap="none" dirty="0" err="1">
                          <a:latin typeface="Verdana" panose="020B0604030504040204" pitchFamily="34" charset="0"/>
                          <a:ea typeface="Verdana" panose="020B0604030504040204" pitchFamily="34" charset="0"/>
                          <a:cs typeface="Arial Narrow"/>
                          <a:sym typeface="Arial Narrow"/>
                        </a:rPr>
                        <a:t>Elacio</a:t>
                      </a:r>
                      <a:r>
                        <a:rPr lang="es-CO" sz="1000" u="none" strike="noStrike" cap="none" dirty="0">
                          <a:latin typeface="Verdana" panose="020B0604030504040204" pitchFamily="34" charset="0"/>
                          <a:ea typeface="Verdana" panose="020B0604030504040204" pitchFamily="34" charset="0"/>
                          <a:cs typeface="Arial Narrow"/>
                          <a:sym typeface="Arial Narrow"/>
                        </a:rPr>
                        <a:t>, en los municipios de Alto, Medio y Bajo Baudó. </a:t>
                      </a:r>
                      <a:r>
                        <a:rPr lang="es-CO" sz="1000" b="1" u="none" strike="noStrike" cap="none" dirty="0">
                          <a:latin typeface="Verdana" panose="020B0604030504040204" pitchFamily="34" charset="0"/>
                          <a:ea typeface="Verdana" panose="020B0604030504040204" pitchFamily="34" charset="0"/>
                          <a:cs typeface="Arial Narrow"/>
                          <a:sym typeface="Arial Narrow"/>
                        </a:rPr>
                        <a:t>Notas:</a:t>
                      </a:r>
                      <a:r>
                        <a:rPr lang="es-CO" sz="1000" u="none" strike="noStrike" cap="none" dirty="0">
                          <a:latin typeface="Verdana" panose="020B0604030504040204" pitchFamily="34" charset="0"/>
                          <a:ea typeface="Verdana" panose="020B0604030504040204" pitchFamily="34" charset="0"/>
                          <a:cs typeface="Arial Narrow"/>
                          <a:sym typeface="Arial Narrow"/>
                        </a:rPr>
                        <a:t> </a:t>
                      </a:r>
                      <a:r>
                        <a:rPr lang="es-CO" sz="1000" b="1" u="none" strike="noStrike" cap="none" dirty="0">
                          <a:latin typeface="Verdana" panose="020B0604030504040204" pitchFamily="34" charset="0"/>
                          <a:ea typeface="Verdana" panose="020B0604030504040204" pitchFamily="34" charset="0"/>
                          <a:cs typeface="Arial Narrow"/>
                          <a:sym typeface="Arial Narrow"/>
                        </a:rPr>
                        <a:t>1)</a:t>
                      </a:r>
                      <a:r>
                        <a:rPr lang="es-CO" sz="1000" u="none" strike="noStrike" cap="none" dirty="0">
                          <a:latin typeface="Verdana" panose="020B0604030504040204" pitchFamily="34" charset="0"/>
                          <a:ea typeface="Verdana" panose="020B0604030504040204" pitchFamily="34" charset="0"/>
                          <a:cs typeface="Arial Narrow"/>
                          <a:sym typeface="Arial Narrow"/>
                        </a:rPr>
                        <a:t>Se reportó crecientes en los ríos </a:t>
                      </a:r>
                      <a:r>
                        <a:rPr lang="es-CO" sz="1000" u="none" strike="noStrike" cap="none" dirty="0" err="1">
                          <a:latin typeface="Verdana" panose="020B0604030504040204" pitchFamily="34" charset="0"/>
                          <a:ea typeface="Verdana" panose="020B0604030504040204" pitchFamily="34" charset="0"/>
                          <a:cs typeface="Arial Narrow"/>
                          <a:sym typeface="Arial Narrow"/>
                        </a:rPr>
                        <a:t>Purricha</a:t>
                      </a:r>
                      <a:r>
                        <a:rPr lang="es-CO" sz="1000" u="none" strike="noStrike" cap="none" dirty="0">
                          <a:latin typeface="Verdana" panose="020B0604030504040204" pitchFamily="34" charset="0"/>
                          <a:ea typeface="Verdana" panose="020B0604030504040204" pitchFamily="34" charset="0"/>
                          <a:cs typeface="Arial Narrow"/>
                          <a:sym typeface="Arial Narrow"/>
                        </a:rPr>
                        <a:t> y </a:t>
                      </a:r>
                      <a:r>
                        <a:rPr lang="es-CO" sz="1000" u="none" strike="noStrike" cap="none" dirty="0" err="1">
                          <a:latin typeface="Verdana" panose="020B0604030504040204" pitchFamily="34" charset="0"/>
                          <a:ea typeface="Verdana" panose="020B0604030504040204" pitchFamily="34" charset="0"/>
                          <a:cs typeface="Arial Narrow"/>
                          <a:sym typeface="Arial Narrow"/>
                        </a:rPr>
                        <a:t>Pavasa</a:t>
                      </a:r>
                      <a:r>
                        <a:rPr lang="es-CO" sz="1000" u="none" strike="noStrike" cap="none" dirty="0">
                          <a:latin typeface="Verdana" panose="020B0604030504040204" pitchFamily="34" charset="0"/>
                          <a:ea typeface="Verdana" panose="020B0604030504040204" pitchFamily="34" charset="0"/>
                          <a:cs typeface="Arial Narrow"/>
                          <a:sym typeface="Arial Narrow"/>
                        </a:rPr>
                        <a:t> generando inundaciones en comunidades ribereñas en el municipio de Bajo Baudó, Chocó (04/11/2025). </a:t>
                      </a:r>
                      <a:r>
                        <a:rPr lang="es-CO" sz="1000" b="1" u="none" strike="noStrike" cap="none" dirty="0">
                          <a:latin typeface="Verdana" panose="020B0604030504040204" pitchFamily="34" charset="0"/>
                          <a:ea typeface="Verdana" panose="020B0604030504040204" pitchFamily="34" charset="0"/>
                          <a:cs typeface="Arial Narrow"/>
                          <a:sym typeface="Arial Narrow"/>
                        </a:rPr>
                        <a:t>2)</a:t>
                      </a:r>
                      <a:r>
                        <a:rPr lang="es-CO" sz="1000" u="none" strike="noStrike" cap="none" dirty="0">
                          <a:latin typeface="Verdana" panose="020B0604030504040204" pitchFamily="34" charset="0"/>
                          <a:ea typeface="Verdana" panose="020B0604030504040204" pitchFamily="34" charset="0"/>
                          <a:cs typeface="Arial Narrow"/>
                          <a:sym typeface="Arial Narrow"/>
                        </a:rPr>
                        <a:t>Desbordamiento del río Baudó bajo, generando afectaciones en la cabecera municipal y área rural del municipio de Alto Baudó, Choco (27/10/2025). </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ES" sz="10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t>
                      </a:r>
                      <a:r>
                        <a:rPr lang="es-ES" sz="10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Docampadó</a:t>
                      </a:r>
                      <a:r>
                        <a:rPr lang="es-ES" sz="10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10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Orpúa</a:t>
                      </a:r>
                      <a:r>
                        <a:rPr lang="es-ES" sz="10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1000" u="none" strike="noStrike" cap="none" dirty="0" err="1">
                          <a:latin typeface="Verdana" panose="020B0604030504040204" pitchFamily="34" charset="0"/>
                          <a:ea typeface="Verdana" panose="020B0604030504040204" pitchFamily="34" charset="0"/>
                          <a:cs typeface="Arial Narrow"/>
                          <a:sym typeface="Arial Narrow"/>
                        </a:rPr>
                        <a:t>Ijuá</a:t>
                      </a:r>
                      <a:r>
                        <a:rPr lang="es-ES" sz="1000" u="none" strike="noStrike" cap="none" dirty="0">
                          <a:latin typeface="Verdana" panose="020B0604030504040204" pitchFamily="34" charset="0"/>
                          <a:ea typeface="Verdana" panose="020B0604030504040204" pitchFamily="34" charset="0"/>
                          <a:cs typeface="Arial Narrow"/>
                          <a:sym typeface="Arial Narrow"/>
                        </a:rPr>
                        <a:t>, Capiro, </a:t>
                      </a:r>
                      <a:r>
                        <a:rPr lang="es-ES" sz="10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Ordó</a:t>
                      </a:r>
                      <a:r>
                        <a:rPr lang="es-ES" sz="10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a:t>
                      </a:r>
                      <a:r>
                        <a:rPr lang="es-ES" sz="1000" u="none" strike="noStrike" cap="none" dirty="0">
                          <a:latin typeface="Verdana" panose="020B0604030504040204" pitchFamily="34" charset="0"/>
                          <a:ea typeface="Verdana" panose="020B0604030504040204" pitchFamily="34" charset="0"/>
                          <a:cs typeface="Arial Narrow"/>
                          <a:sym typeface="Arial Narrow"/>
                        </a:rPr>
                        <a:t> </a:t>
                      </a:r>
                      <a:r>
                        <a:rPr lang="es-ES" sz="10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Sivirú</a:t>
                      </a:r>
                      <a:r>
                        <a:rPr lang="es-ES" sz="10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y sus afluentes, entre otros directos al Océano Pacífico en el departamento de Chocó. Se recomienda especial atención en los municipios de Bajo Baudó y Litoral de San Juan (Chocó). </a:t>
                      </a:r>
                      <a:r>
                        <a:rPr lang="es-ES" sz="10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Nota</a:t>
                      </a:r>
                      <a:r>
                        <a:rPr lang="es-ES" sz="10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1000" u="none" strike="noStrike" cap="none" dirty="0">
                          <a:latin typeface="Verdana" panose="020B0604030504040204" pitchFamily="34" charset="0"/>
                          <a:ea typeface="Verdana" panose="020B0604030504040204" pitchFamily="34" charset="0"/>
                          <a:cs typeface="Arial Narrow"/>
                          <a:sym typeface="Arial Narrow"/>
                        </a:rPr>
                        <a:t>Se reportó crecientes en los ríos </a:t>
                      </a:r>
                      <a:r>
                        <a:rPr lang="es-ES" sz="1000" u="none" strike="noStrike" cap="none" dirty="0" err="1">
                          <a:latin typeface="Verdana" panose="020B0604030504040204" pitchFamily="34" charset="0"/>
                          <a:ea typeface="Verdana" panose="020B0604030504040204" pitchFamily="34" charset="0"/>
                          <a:cs typeface="Arial Narrow"/>
                          <a:sym typeface="Arial Narrow"/>
                        </a:rPr>
                        <a:t>Sivirú</a:t>
                      </a:r>
                      <a:r>
                        <a:rPr lang="es-ES" sz="1000" u="none" strike="noStrike" cap="none" dirty="0">
                          <a:latin typeface="Verdana" panose="020B0604030504040204" pitchFamily="34" charset="0"/>
                          <a:ea typeface="Verdana" panose="020B0604030504040204" pitchFamily="34" charset="0"/>
                          <a:cs typeface="Arial Narrow"/>
                          <a:sym typeface="Arial Narrow"/>
                        </a:rPr>
                        <a:t>, </a:t>
                      </a:r>
                      <a:r>
                        <a:rPr lang="es-ES" sz="1000" u="none" strike="noStrike" cap="none" dirty="0" err="1">
                          <a:latin typeface="Verdana" panose="020B0604030504040204" pitchFamily="34" charset="0"/>
                          <a:ea typeface="Verdana" panose="020B0604030504040204" pitchFamily="34" charset="0"/>
                          <a:cs typeface="Arial Narrow"/>
                          <a:sym typeface="Arial Narrow"/>
                        </a:rPr>
                        <a:t>Ordó</a:t>
                      </a:r>
                      <a:r>
                        <a:rPr lang="es-ES" sz="1000" u="none" strike="noStrike" cap="none" dirty="0">
                          <a:latin typeface="Verdana" panose="020B0604030504040204" pitchFamily="34" charset="0"/>
                          <a:ea typeface="Verdana" panose="020B0604030504040204" pitchFamily="34" charset="0"/>
                          <a:cs typeface="Arial Narrow"/>
                          <a:sym typeface="Arial Narrow"/>
                        </a:rPr>
                        <a:t>, </a:t>
                      </a:r>
                      <a:r>
                        <a:rPr lang="es-ES" sz="10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Docampadó</a:t>
                      </a:r>
                      <a:r>
                        <a:rPr lang="es-ES" sz="10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y </a:t>
                      </a:r>
                      <a:r>
                        <a:rPr lang="es-ES" sz="10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Orpúa</a:t>
                      </a:r>
                      <a:r>
                        <a:rPr lang="es-ES" sz="1000" u="none" strike="noStrike" cap="none" dirty="0">
                          <a:latin typeface="Verdana" panose="020B0604030504040204" pitchFamily="34" charset="0"/>
                          <a:ea typeface="Verdana" panose="020B0604030504040204" pitchFamily="34" charset="0"/>
                          <a:cs typeface="Arial Narrow"/>
                          <a:sym typeface="Arial Narrow"/>
                        </a:rPr>
                        <a:t> generando inundaciones en comunidades ribereñas en el municipio de Bajo Baudó, Chocó (04/11/2025).</a:t>
                      </a:r>
                      <a:endPar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28951" marR="28951" marT="14209" marB="14209"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3656338751"/>
                  </a:ext>
                </a:extLst>
              </a:tr>
            </a:tbl>
          </a:graphicData>
        </a:graphic>
      </p:graphicFrame>
      <p:pic>
        <p:nvPicPr>
          <p:cNvPr id="7" name="Google Shape;719;p10" descr="Recurso 37.png">
            <a:extLst>
              <a:ext uri="{FF2B5EF4-FFF2-40B4-BE49-F238E27FC236}">
                <a16:creationId xmlns:a16="http://schemas.microsoft.com/office/drawing/2014/main" id="{A018A3F9-83EA-5590-3715-088F6D830C1D}"/>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552450" y="1050937"/>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649E8DEE-920B-8E9B-43E2-01CBAB2F6412}"/>
              </a:ext>
            </a:extLst>
          </p:cNvPr>
          <p:cNvSpPr txBox="1">
            <a:spLocks noChangeArrowheads="1"/>
          </p:cNvSpPr>
          <p:nvPr/>
        </p:nvSpPr>
        <p:spPr bwMode="auto">
          <a:xfrm>
            <a:off x="3806052" y="74451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33"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p:txBody>
      </p:sp>
      <p:pic>
        <p:nvPicPr>
          <p:cNvPr id="2" name="Google Shape;742;p15">
            <a:extLst>
              <a:ext uri="{FF2B5EF4-FFF2-40B4-BE49-F238E27FC236}">
                <a16:creationId xmlns:a16="http://schemas.microsoft.com/office/drawing/2014/main" id="{2036AF78-898B-1E4D-2D10-F47D0A524274}"/>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7573" y="2671134"/>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4;p9" descr="Recurso 31.png">
            <a:extLst>
              <a:ext uri="{FF2B5EF4-FFF2-40B4-BE49-F238E27FC236}">
                <a16:creationId xmlns:a16="http://schemas.microsoft.com/office/drawing/2014/main" id="{676E3730-4D09-E4C8-628E-4FF0F606E3AC}"/>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47926" y="2057235"/>
            <a:ext cx="158987"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719;p10" descr="Recurso 37.png">
            <a:extLst>
              <a:ext uri="{FF2B5EF4-FFF2-40B4-BE49-F238E27FC236}">
                <a16:creationId xmlns:a16="http://schemas.microsoft.com/office/drawing/2014/main" id="{3CFFF8A6-EF68-A3F6-73AB-B64135DEA2C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1020218" y="3501231"/>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719;p10" descr="Recurso 37.png">
            <a:extLst>
              <a:ext uri="{FF2B5EF4-FFF2-40B4-BE49-F238E27FC236}">
                <a16:creationId xmlns:a16="http://schemas.microsoft.com/office/drawing/2014/main" id="{318F945F-D1DC-8F0E-B4E5-DCADC4803A2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944281" y="3088520"/>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742;p15">
            <a:extLst>
              <a:ext uri="{FF2B5EF4-FFF2-40B4-BE49-F238E27FC236}">
                <a16:creationId xmlns:a16="http://schemas.microsoft.com/office/drawing/2014/main" id="{2A40D527-30DB-1B99-7AE7-5A2EF8868C89}"/>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11190" y="3326186"/>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742;p15">
            <a:extLst>
              <a:ext uri="{FF2B5EF4-FFF2-40B4-BE49-F238E27FC236}">
                <a16:creationId xmlns:a16="http://schemas.microsoft.com/office/drawing/2014/main" id="{4DFB9B2C-4F32-4730-96F5-E24B775F0EB4}"/>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63120" y="3307975"/>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1078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6DB0C-A9DC-A655-2FAA-BF0AE83B33E9}"/>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584A5A68-E426-C227-1473-7DBBF8E9BE7F}"/>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27372" y="1014425"/>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7B1C420D-A527-C742-A443-38B3679C4C86}"/>
              </a:ext>
            </a:extLst>
          </p:cNvPr>
          <p:cNvSpPr>
            <a:spLocks noChangeAspect="1" noChangeArrowheads="1"/>
          </p:cNvSpPr>
          <p:nvPr/>
        </p:nvSpPr>
        <p:spPr bwMode="auto">
          <a:xfrm>
            <a:off x="-617539" y="473552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60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55C6ACC1-9024-186D-78E4-783813961F8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CE11A69E-2B36-DBF2-2F4F-4C8C6BF0FC61}"/>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32378297-70C7-9830-EB09-25378B65B9A3}"/>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068F72D1-09CC-9EFC-9B92-40715A5555E2}"/>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82ECA506-17BF-CC4D-1DA6-3B00545E44E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4987"/>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53BD4FDA-6F1E-4AE6-334C-2E99D473A5FA}"/>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0864" y="1323987"/>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2230839B-B591-CEE0-F944-0DFA086B7FC0}"/>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7850" y="2366974"/>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oogle Shape;3099;p17">
            <a:extLst>
              <a:ext uri="{FF2B5EF4-FFF2-40B4-BE49-F238E27FC236}">
                <a16:creationId xmlns:a16="http://schemas.microsoft.com/office/drawing/2014/main" id="{0114D16C-F4C2-C0B8-46E4-592C2AAF648F}"/>
              </a:ext>
            </a:extLst>
          </p:cNvPr>
          <p:cNvGraphicFramePr>
            <a:graphicFrameLocks noGrp="1"/>
          </p:cNvGraphicFramePr>
          <p:nvPr/>
        </p:nvGraphicFramePr>
        <p:xfrm>
          <a:off x="4369172" y="2069652"/>
          <a:ext cx="7628346" cy="3244826"/>
        </p:xfrm>
        <a:graphic>
          <a:graphicData uri="http://schemas.openxmlformats.org/drawingml/2006/table">
            <a:tbl>
              <a:tblPr/>
              <a:tblGrid>
                <a:gridCol w="1264475">
                  <a:extLst>
                    <a:ext uri="{9D8B030D-6E8A-4147-A177-3AD203B41FA5}">
                      <a16:colId xmlns:a16="http://schemas.microsoft.com/office/drawing/2014/main" val="20000"/>
                    </a:ext>
                  </a:extLst>
                </a:gridCol>
                <a:gridCol w="6363871">
                  <a:extLst>
                    <a:ext uri="{9D8B030D-6E8A-4147-A177-3AD203B41FA5}">
                      <a16:colId xmlns:a16="http://schemas.microsoft.com/office/drawing/2014/main" val="20001"/>
                    </a:ext>
                  </a:extLst>
                </a:gridCol>
              </a:tblGrid>
              <a:tr h="142485">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10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 </a:t>
                      </a:r>
                      <a:endParaRPr kumimoji="0" lang="es-CO" altLang="es-CO" sz="10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10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2381692">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0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Pacífico</a:t>
                      </a:r>
                    </a:p>
                  </a:txBody>
                  <a:tcPr marL="21725" marR="21725" marT="10660" marB="1066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ES" sz="10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a:t>
                      </a:r>
                      <a:r>
                        <a:rPr lang="es-ES" sz="1000" u="none" strike="noStrike" cap="none" dirty="0">
                          <a:latin typeface="Verdana" panose="020B0604030504040204" pitchFamily="34" charset="0"/>
                          <a:ea typeface="Verdana" panose="020B0604030504040204" pitchFamily="34" charset="0"/>
                          <a:cs typeface="Arial Narrow"/>
                          <a:sym typeface="Arial Narrow"/>
                        </a:rPr>
                        <a:t>en el río San Juan Alto y sus afluentes, especialmente en los ríos </a:t>
                      </a:r>
                      <a:r>
                        <a:rPr lang="es-ES" sz="1000" u="none" strike="noStrike" cap="none" dirty="0" err="1">
                          <a:latin typeface="Verdana" panose="020B0604030504040204" pitchFamily="34" charset="0"/>
                          <a:ea typeface="Verdana" panose="020B0604030504040204" pitchFamily="34" charset="0"/>
                          <a:cs typeface="Arial Narrow"/>
                          <a:sym typeface="Arial Narrow"/>
                        </a:rPr>
                        <a:t>Pureto</a:t>
                      </a:r>
                      <a:r>
                        <a:rPr lang="es-ES" sz="1000" u="none" strike="noStrike" cap="none" dirty="0">
                          <a:latin typeface="Verdana" panose="020B0604030504040204" pitchFamily="34" charset="0"/>
                          <a:ea typeface="Verdana" panose="020B0604030504040204" pitchFamily="34" charset="0"/>
                          <a:cs typeface="Arial Narrow"/>
                          <a:sym typeface="Arial Narrow"/>
                        </a:rPr>
                        <a:t> y Muerto. Se recomienda especial atención en los municipios de Mistrató y Pueblo Rico (Risaralda), y Tadó y Istmina (Chocó). </a:t>
                      </a:r>
                      <a:r>
                        <a:rPr lang="es-ES" sz="1000" b="1" u="none" strike="noStrike" cap="none" dirty="0">
                          <a:latin typeface="Verdana" panose="020B0604030504040204" pitchFamily="34" charset="0"/>
                          <a:ea typeface="Verdana" panose="020B0604030504040204" pitchFamily="34" charset="0"/>
                          <a:cs typeface="Arial Narrow"/>
                          <a:sym typeface="Arial Narrow"/>
                        </a:rPr>
                        <a:t>Notas</a:t>
                      </a:r>
                      <a:r>
                        <a:rPr lang="es-ES" sz="1000" u="none" strike="noStrike" cap="none" dirty="0">
                          <a:latin typeface="Verdana" panose="020B0604030504040204" pitchFamily="34" charset="0"/>
                          <a:ea typeface="Verdana" panose="020B0604030504040204" pitchFamily="34" charset="0"/>
                          <a:cs typeface="Arial Narrow"/>
                          <a:sym typeface="Arial Narrow"/>
                        </a:rPr>
                        <a:t>: </a:t>
                      </a:r>
                      <a:r>
                        <a:rPr lang="es-ES" sz="1000" b="1" u="none" strike="noStrike" cap="none" dirty="0">
                          <a:latin typeface="Verdana" panose="020B0604030504040204" pitchFamily="34" charset="0"/>
                          <a:ea typeface="Verdana" panose="020B0604030504040204" pitchFamily="34" charset="0"/>
                          <a:cs typeface="Arial Narrow"/>
                          <a:sym typeface="Arial Narrow"/>
                        </a:rPr>
                        <a:t>1)</a:t>
                      </a:r>
                      <a:r>
                        <a:rPr lang="es-ES" sz="1000" u="none" strike="noStrike" cap="none" dirty="0">
                          <a:latin typeface="Verdana" panose="020B0604030504040204" pitchFamily="34" charset="0"/>
                          <a:ea typeface="Verdana" panose="020B0604030504040204" pitchFamily="34" charset="0"/>
                          <a:cs typeface="Arial Narrow"/>
                          <a:sym typeface="Arial Narrow"/>
                        </a:rPr>
                        <a:t> Se reportó inundaciones por incremento de nivel del río San Juan en la cabecera municipal y comunidades ribereñas en el municipio de Istmina, Chocó (26/10/2025). </a:t>
                      </a:r>
                      <a:r>
                        <a:rPr lang="es-ES" sz="1000" b="1" u="none" strike="noStrike" cap="none" dirty="0">
                          <a:latin typeface="Verdana" panose="020B0604030504040204" pitchFamily="34" charset="0"/>
                          <a:ea typeface="Verdana" panose="020B0604030504040204" pitchFamily="34" charset="0"/>
                          <a:cs typeface="Arial Narrow"/>
                          <a:sym typeface="Arial Narrow"/>
                        </a:rPr>
                        <a:t>2) </a:t>
                      </a:r>
                      <a:r>
                        <a:rPr lang="es-ES" sz="1000" b="0" u="none" strike="noStrike" cap="none" dirty="0">
                          <a:latin typeface="Verdana" panose="020B0604030504040204" pitchFamily="34" charset="0"/>
                          <a:ea typeface="Verdana" panose="020B0604030504040204" pitchFamily="34" charset="0"/>
                          <a:cs typeface="Arial Narrow"/>
                          <a:sym typeface="Arial Narrow"/>
                        </a:rPr>
                        <a:t>Desbordamiento del río San Juan en la zona urbana y rural del municipio de Tadó, Chocó (27/10/2025).</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ES" sz="10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cuencas de los ríos Iró, Tamaná, Condoto, entre otros aportantes a la cuenca media del río San Juan. </a:t>
                      </a:r>
                      <a:r>
                        <a:rPr lang="es-ES" sz="1000" u="none" strike="noStrike" dirty="0">
                          <a:latin typeface="Verdana" panose="020B0604030504040204" pitchFamily="34" charset="0"/>
                          <a:ea typeface="Verdana" panose="020B0604030504040204" pitchFamily="34" charset="0"/>
                          <a:cs typeface="Arial Narrow"/>
                          <a:sym typeface="Arial Narrow"/>
                        </a:rPr>
                        <a:t>Especial atención a la altura de los municipios San José del Palmar, Rio Iró, Condoto, Novita y Medio San Juan </a:t>
                      </a:r>
                      <a:r>
                        <a:rPr lang="es-ES" sz="1000" u="none" strike="noStrike" baseline="0" dirty="0">
                          <a:latin typeface="Verdana" panose="020B0604030504040204" pitchFamily="34" charset="0"/>
                          <a:ea typeface="Verdana" panose="020B0604030504040204" pitchFamily="34" charset="0"/>
                          <a:cs typeface="Arial Narrow"/>
                          <a:sym typeface="Arial Narrow"/>
                        </a:rPr>
                        <a:t>(Chocó). </a:t>
                      </a:r>
                      <a:r>
                        <a:rPr lang="es-ES" sz="1000" b="1" u="none" strike="noStrike" baseline="0" dirty="0">
                          <a:latin typeface="Verdana" panose="020B0604030504040204" pitchFamily="34" charset="0"/>
                          <a:ea typeface="Verdana" panose="020B0604030504040204" pitchFamily="34" charset="0"/>
                          <a:cs typeface="Arial Narrow"/>
                          <a:sym typeface="Arial Narrow"/>
                        </a:rPr>
                        <a:t>Nota:</a:t>
                      </a:r>
                      <a:r>
                        <a:rPr lang="es-ES" sz="1000" u="none" strike="noStrike" baseline="0" dirty="0">
                          <a:latin typeface="Verdana" panose="020B0604030504040204" pitchFamily="34" charset="0"/>
                          <a:ea typeface="Verdana" panose="020B0604030504040204" pitchFamily="34" charset="0"/>
                          <a:cs typeface="Arial Narrow"/>
                          <a:sym typeface="Arial Narrow"/>
                        </a:rPr>
                        <a:t> Se reportó inundación en el casco urbano y rural en el municipio de Medio San Juan, Chocó (26/10/2025).</a:t>
                      </a:r>
                      <a:endParaRPr lang="es-ES" sz="10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 las cuencas del río Cajón entre otros aportantes a la cuenca media del río San Juan. </a:t>
                      </a:r>
                      <a:r>
                        <a:rPr lang="es-CO" sz="1000" u="none" strike="noStrike" dirty="0">
                          <a:latin typeface="Verdana" panose="020B0604030504040204" pitchFamily="34" charset="0"/>
                          <a:ea typeface="Verdana" panose="020B0604030504040204" pitchFamily="34" charset="0"/>
                          <a:cs typeface="Arial Narrow"/>
                          <a:sym typeface="Arial Narrow"/>
                        </a:rPr>
                        <a:t>Especial atención a la altura de los municipios </a:t>
                      </a:r>
                      <a:r>
                        <a:rPr lang="es-CO" sz="1000" u="none" strike="noStrike" dirty="0" err="1">
                          <a:latin typeface="Verdana" panose="020B0604030504040204" pitchFamily="34" charset="0"/>
                          <a:ea typeface="Verdana" panose="020B0604030504040204" pitchFamily="34" charset="0"/>
                          <a:cs typeface="Arial Narrow"/>
                          <a:sym typeface="Arial Narrow"/>
                        </a:rPr>
                        <a:t>Nóvita</a:t>
                      </a:r>
                      <a:r>
                        <a:rPr lang="es-CO" sz="1000" u="none" strike="noStrike" dirty="0">
                          <a:latin typeface="Verdana" panose="020B0604030504040204" pitchFamily="34" charset="0"/>
                          <a:ea typeface="Verdana" panose="020B0604030504040204" pitchFamily="34" charset="0"/>
                          <a:cs typeface="Arial Narrow"/>
                          <a:sym typeface="Arial Narrow"/>
                        </a:rPr>
                        <a:t> y Medio San Juan. </a:t>
                      </a:r>
                      <a:endParaRPr lang="es-CO" sz="10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ES" sz="10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ES" sz="1000" u="none" strike="noStrike" dirty="0">
                          <a:solidFill>
                            <a:schemeClr val="dk1"/>
                          </a:solidFill>
                          <a:latin typeface="Verdana" panose="020B0604030504040204" pitchFamily="34" charset="0"/>
                          <a:ea typeface="Verdana" panose="020B0604030504040204" pitchFamily="34" charset="0"/>
                          <a:cs typeface="Arial Narrow"/>
                          <a:sym typeface="Arial Narrow"/>
                        </a:rPr>
                        <a:t> la cuenca del río </a:t>
                      </a:r>
                      <a:r>
                        <a:rPr lang="es-ES" sz="1000" u="none" strike="noStrike" dirty="0" err="1">
                          <a:solidFill>
                            <a:schemeClr val="dk1"/>
                          </a:solidFill>
                          <a:latin typeface="Verdana" panose="020B0604030504040204" pitchFamily="34" charset="0"/>
                          <a:ea typeface="Verdana" panose="020B0604030504040204" pitchFamily="34" charset="0"/>
                          <a:cs typeface="Arial Narrow"/>
                          <a:sym typeface="Arial Narrow"/>
                        </a:rPr>
                        <a:t>Sipí</a:t>
                      </a:r>
                      <a:r>
                        <a:rPr lang="es-ES" sz="100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especialmente en los ríos </a:t>
                      </a:r>
                      <a:r>
                        <a:rPr lang="es-ES" sz="1000" b="0" u="none" strike="noStrike" cap="none" dirty="0" err="1">
                          <a:latin typeface="Verdana" panose="020B0604030504040204" pitchFamily="34" charset="0"/>
                          <a:ea typeface="Verdana" panose="020B0604030504040204" pitchFamily="34" charset="0"/>
                          <a:cs typeface="Arial Narrow"/>
                          <a:sym typeface="Arial Narrow"/>
                        </a:rPr>
                        <a:t>Taparal</a:t>
                      </a:r>
                      <a:r>
                        <a:rPr lang="es-ES" sz="1000" b="0" u="none" strike="noStrike" cap="none" dirty="0">
                          <a:latin typeface="Verdana" panose="020B0604030504040204" pitchFamily="34" charset="0"/>
                          <a:ea typeface="Verdana" panose="020B0604030504040204" pitchFamily="34" charset="0"/>
                          <a:cs typeface="Arial Narrow"/>
                          <a:sym typeface="Arial Narrow"/>
                        </a:rPr>
                        <a:t>, San Agustín y Garrapatas, </a:t>
                      </a:r>
                      <a:r>
                        <a:rPr lang="es-ES" sz="1000" u="none" strike="noStrike" dirty="0">
                          <a:solidFill>
                            <a:schemeClr val="dk1"/>
                          </a:solidFill>
                          <a:latin typeface="Verdana" panose="020B0604030504040204" pitchFamily="34" charset="0"/>
                          <a:ea typeface="Verdana" panose="020B0604030504040204" pitchFamily="34" charset="0"/>
                          <a:cs typeface="Arial Narrow"/>
                          <a:sym typeface="Arial Narrow"/>
                        </a:rPr>
                        <a:t>a la altura del municipio de </a:t>
                      </a:r>
                      <a:r>
                        <a:rPr lang="es-ES" sz="1000" u="none" strike="noStrike" dirty="0" err="1">
                          <a:solidFill>
                            <a:schemeClr val="dk1"/>
                          </a:solidFill>
                          <a:latin typeface="Verdana" panose="020B0604030504040204" pitchFamily="34" charset="0"/>
                          <a:ea typeface="Verdana" panose="020B0604030504040204" pitchFamily="34" charset="0"/>
                          <a:cs typeface="Arial Narrow"/>
                          <a:sym typeface="Arial Narrow"/>
                        </a:rPr>
                        <a:t>Sipí</a:t>
                      </a:r>
                      <a:r>
                        <a:rPr lang="es-ES" sz="1000" u="none" strike="noStrike" dirty="0">
                          <a:solidFill>
                            <a:schemeClr val="dk1"/>
                          </a:solidFill>
                          <a:latin typeface="Verdana" panose="020B0604030504040204" pitchFamily="34" charset="0"/>
                          <a:ea typeface="Verdana" panose="020B0604030504040204" pitchFamily="34" charset="0"/>
                          <a:cs typeface="Arial Narrow"/>
                          <a:sym typeface="Arial Narrow"/>
                        </a:rPr>
                        <a:t> (Chocó) y río </a:t>
                      </a:r>
                      <a:r>
                        <a:rPr lang="es-ES" sz="1000" u="none" strike="noStrike" dirty="0" err="1">
                          <a:solidFill>
                            <a:schemeClr val="dk1"/>
                          </a:solidFill>
                          <a:latin typeface="Verdana" panose="020B0604030504040204" pitchFamily="34" charset="0"/>
                          <a:ea typeface="Verdana" panose="020B0604030504040204" pitchFamily="34" charset="0"/>
                          <a:cs typeface="Arial Narrow"/>
                          <a:sym typeface="Arial Narrow"/>
                        </a:rPr>
                        <a:t>Sanquinini</a:t>
                      </a:r>
                      <a:r>
                        <a:rPr lang="es-ES" sz="1000" u="none" strike="noStrike" dirty="0">
                          <a:solidFill>
                            <a:schemeClr val="dk1"/>
                          </a:solidFill>
                          <a:latin typeface="Verdana" panose="020B0604030504040204" pitchFamily="34" charset="0"/>
                          <a:ea typeface="Verdana" panose="020B0604030504040204" pitchFamily="34" charset="0"/>
                          <a:cs typeface="Arial Narrow"/>
                          <a:sym typeface="Arial Narrow"/>
                        </a:rPr>
                        <a:t>, a la altura del municipio de Bolívar (Valle del Cauca). </a:t>
                      </a:r>
                      <a:r>
                        <a:rPr lang="es-CO" sz="1000" b="1" u="none" strike="noStrike" cap="none" dirty="0">
                          <a:latin typeface="Verdana" panose="020B0604030504040204" pitchFamily="34" charset="0"/>
                          <a:ea typeface="Verdana" panose="020B0604030504040204" pitchFamily="34" charset="0"/>
                          <a:cs typeface="Arial Narrow"/>
                          <a:sym typeface="Arial Narrow"/>
                        </a:rPr>
                        <a:t>Nota: </a:t>
                      </a:r>
                      <a:r>
                        <a:rPr lang="es-CO" sz="1000" u="none" strike="noStrike" cap="none" dirty="0">
                          <a:latin typeface="Verdana" panose="020B0604030504040204" pitchFamily="34" charset="0"/>
                          <a:ea typeface="Verdana" panose="020B0604030504040204" pitchFamily="34" charset="0"/>
                          <a:cs typeface="Arial Narrow"/>
                          <a:sym typeface="Arial Narrow"/>
                        </a:rPr>
                        <a:t>Se reportan afectaciones por inundaciones en el municipio de </a:t>
                      </a:r>
                      <a:r>
                        <a:rPr lang="es-CO" sz="1000" u="none" strike="noStrike" cap="none" dirty="0" err="1">
                          <a:latin typeface="Verdana" panose="020B0604030504040204" pitchFamily="34" charset="0"/>
                          <a:ea typeface="Verdana" panose="020B0604030504040204" pitchFamily="34" charset="0"/>
                          <a:cs typeface="Arial Narrow"/>
                          <a:sym typeface="Arial Narrow"/>
                        </a:rPr>
                        <a:t>Sipí</a:t>
                      </a:r>
                      <a:r>
                        <a:rPr lang="es-CO" sz="1000" u="none" strike="noStrike" cap="none" dirty="0">
                          <a:latin typeface="Verdana" panose="020B0604030504040204" pitchFamily="34" charset="0"/>
                          <a:ea typeface="Verdana" panose="020B0604030504040204" pitchFamily="34" charset="0"/>
                          <a:cs typeface="Arial Narrow"/>
                          <a:sym typeface="Arial Narrow"/>
                        </a:rPr>
                        <a:t> – Chocó (27/10/2025).</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ES" sz="10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en la parte media del río San Juan. </a:t>
                      </a:r>
                      <a:r>
                        <a:rPr lang="es-ES" sz="1000" u="none" strike="noStrike" dirty="0">
                          <a:latin typeface="Verdana" panose="020B0604030504040204" pitchFamily="34" charset="0"/>
                          <a:ea typeface="Verdana" panose="020B0604030504040204" pitchFamily="34" charset="0"/>
                          <a:cs typeface="Arial Narrow"/>
                          <a:sym typeface="Arial Narrow"/>
                        </a:rPr>
                        <a:t>Especial atención a la altura del municipio Medio San Juan e Istmina (Chocó). </a:t>
                      </a:r>
                      <a:endParaRPr lang="es-CO" sz="1000" u="none" strike="noStrike" cap="none" dirty="0">
                        <a:latin typeface="Verdana" panose="020B0604030504040204" pitchFamily="34" charset="0"/>
                        <a:ea typeface="Verdana" panose="020B0604030504040204" pitchFamily="34" charset="0"/>
                        <a:cs typeface="Arial Narrow"/>
                        <a:sym typeface="Arial Narrow"/>
                      </a:endParaRPr>
                    </a:p>
                  </a:txBody>
                  <a:tcPr marL="28951" marR="28951" marT="14209" marB="14209"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3656338751"/>
                  </a:ext>
                </a:extLst>
              </a:tr>
            </a:tbl>
          </a:graphicData>
        </a:graphic>
      </p:graphicFrame>
      <p:pic>
        <p:nvPicPr>
          <p:cNvPr id="7" name="Google Shape;719;p10" descr="Recurso 37.png">
            <a:extLst>
              <a:ext uri="{FF2B5EF4-FFF2-40B4-BE49-F238E27FC236}">
                <a16:creationId xmlns:a16="http://schemas.microsoft.com/office/drawing/2014/main" id="{218E0521-FA22-EE48-C1AF-9D3049A3D550}"/>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552450" y="1050937"/>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C7D65471-150C-ABC9-F8F9-D124E0DFCD11}"/>
              </a:ext>
            </a:extLst>
          </p:cNvPr>
          <p:cNvSpPr txBox="1">
            <a:spLocks noChangeArrowheads="1"/>
          </p:cNvSpPr>
          <p:nvPr/>
        </p:nvSpPr>
        <p:spPr bwMode="auto">
          <a:xfrm>
            <a:off x="3806052" y="74451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33"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p:txBody>
      </p:sp>
      <p:pic>
        <p:nvPicPr>
          <p:cNvPr id="2" name="Google Shape;742;p15">
            <a:extLst>
              <a:ext uri="{FF2B5EF4-FFF2-40B4-BE49-F238E27FC236}">
                <a16:creationId xmlns:a16="http://schemas.microsoft.com/office/drawing/2014/main" id="{ECE0D32B-6BAE-C0BC-F6B4-4C62C136B6AB}"/>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7573" y="2671134"/>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4;p9" descr="Recurso 31.png">
            <a:extLst>
              <a:ext uri="{FF2B5EF4-FFF2-40B4-BE49-F238E27FC236}">
                <a16:creationId xmlns:a16="http://schemas.microsoft.com/office/drawing/2014/main" id="{D9E7D298-4F52-F908-F423-227DF03B758D}"/>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47926" y="2057235"/>
            <a:ext cx="158987"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719;p10" descr="Recurso 37.png">
            <a:extLst>
              <a:ext uri="{FF2B5EF4-FFF2-40B4-BE49-F238E27FC236}">
                <a16:creationId xmlns:a16="http://schemas.microsoft.com/office/drawing/2014/main" id="{70F13713-19A7-FDD2-6495-178D9780DCFA}"/>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1237599" y="3564330"/>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719;p10" descr="Recurso 37.png">
            <a:extLst>
              <a:ext uri="{FF2B5EF4-FFF2-40B4-BE49-F238E27FC236}">
                <a16:creationId xmlns:a16="http://schemas.microsoft.com/office/drawing/2014/main" id="{BC9B3FF3-6777-42FE-C93E-EB55A42EE99F}"/>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1246226" y="3398417"/>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719;p10" descr="Recurso 37.png">
            <a:extLst>
              <a:ext uri="{FF2B5EF4-FFF2-40B4-BE49-F238E27FC236}">
                <a16:creationId xmlns:a16="http://schemas.microsoft.com/office/drawing/2014/main" id="{F9A42429-2829-096A-2193-C3960FDB63FA}"/>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1111168" y="3438731"/>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0392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84A23-9A9D-CB5F-DBA4-1CF5F0A84699}"/>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FCD3A3B0-67DF-582C-45FA-7D1D562E924B}"/>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27372" y="1014425"/>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34064918-C9C4-AE69-13B5-07EAEEB488E9}"/>
              </a:ext>
            </a:extLst>
          </p:cNvPr>
          <p:cNvSpPr>
            <a:spLocks noChangeAspect="1" noChangeArrowheads="1"/>
          </p:cNvSpPr>
          <p:nvPr/>
        </p:nvSpPr>
        <p:spPr bwMode="auto">
          <a:xfrm>
            <a:off x="-617539" y="473552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60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93041DB1-8088-3901-A6D6-EAE3A3CF2E3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6B964D3F-B135-380D-56B6-FBFDF7FD6312}"/>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51131605-AD91-985E-0B1B-4DEDF874AA3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699F203C-D939-FB44-A6B3-6059728F5287}"/>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951CFFD2-6130-CCE1-4E65-9EC1B0EB3ED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4987"/>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40EDAA69-E632-04D7-D1DB-FC56203E03C2}"/>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0864" y="1323987"/>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3FDA2D4D-A207-9741-6FB0-28D2B16FE7C2}"/>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7850" y="2366974"/>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oogle Shape;3099;p17">
            <a:extLst>
              <a:ext uri="{FF2B5EF4-FFF2-40B4-BE49-F238E27FC236}">
                <a16:creationId xmlns:a16="http://schemas.microsoft.com/office/drawing/2014/main" id="{A8CF01D9-6B25-DA67-CA41-07CA46ADDC72}"/>
              </a:ext>
            </a:extLst>
          </p:cNvPr>
          <p:cNvGraphicFramePr>
            <a:graphicFrameLocks noGrp="1"/>
          </p:cNvGraphicFramePr>
          <p:nvPr/>
        </p:nvGraphicFramePr>
        <p:xfrm>
          <a:off x="4369172" y="2019324"/>
          <a:ext cx="7628346" cy="3549626"/>
        </p:xfrm>
        <a:graphic>
          <a:graphicData uri="http://schemas.openxmlformats.org/drawingml/2006/table">
            <a:tbl>
              <a:tblPr/>
              <a:tblGrid>
                <a:gridCol w="1264475">
                  <a:extLst>
                    <a:ext uri="{9D8B030D-6E8A-4147-A177-3AD203B41FA5}">
                      <a16:colId xmlns:a16="http://schemas.microsoft.com/office/drawing/2014/main" val="20000"/>
                    </a:ext>
                  </a:extLst>
                </a:gridCol>
                <a:gridCol w="6363871">
                  <a:extLst>
                    <a:ext uri="{9D8B030D-6E8A-4147-A177-3AD203B41FA5}">
                      <a16:colId xmlns:a16="http://schemas.microsoft.com/office/drawing/2014/main" val="20001"/>
                    </a:ext>
                  </a:extLst>
                </a:gridCol>
              </a:tblGrid>
              <a:tr h="214526">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10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 </a:t>
                      </a:r>
                      <a:endParaRPr kumimoji="0" lang="es-CO" altLang="es-CO" sz="10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10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2512796">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0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Magdalena – Cauca</a:t>
                      </a:r>
                    </a:p>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lang="es-ES" altLang="es-CO" sz="10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endParaRPr>
                    </a:p>
                  </a:txBody>
                  <a:tcPr marL="21725" marR="21725" marT="10660" marB="1066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aportantes directos al Medio Magdalena entre los ríos La Miel y Nare, especialmente en el río Claro (Cocorná Sur). Especial atención a la altura de los municipios de Sonsón, Puerto Triunfo, Puerto Nare y San Francisco (Antioquia). </a:t>
                      </a:r>
                      <a:endParaRPr lang="es-CO" sz="1000" b="0" dirty="0">
                        <a:latin typeface="Verdana" panose="020B0604030504040204" pitchFamily="34" charset="0"/>
                        <a:ea typeface="Verdana" panose="020B0604030504040204" pitchFamily="34" charset="0"/>
                        <a:cs typeface="Arial Narrow"/>
                        <a:sym typeface="Arial Narrow"/>
                      </a:endParaRP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MX"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Crecientes súbitas en el río Nare y sus afluentes, especialmente en los ríos Samaná, Guatapé, </a:t>
                      </a:r>
                      <a:r>
                        <a:rPr lang="es-MX" sz="10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Nus</a:t>
                      </a:r>
                      <a:r>
                        <a:rPr lang="es-MX"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Negro, Pantanillo y las quebradas </a:t>
                      </a:r>
                      <a:r>
                        <a:rPr lang="es-ES" sz="1000" dirty="0" err="1">
                          <a:latin typeface="Verdana" panose="020B0604030504040204" pitchFamily="34" charset="0"/>
                          <a:ea typeface="Verdana" panose="020B0604030504040204" pitchFamily="34" charset="0"/>
                        </a:rPr>
                        <a:t>Iraka</a:t>
                      </a:r>
                      <a:r>
                        <a:rPr lang="es-ES" sz="1000" dirty="0">
                          <a:latin typeface="Verdana" panose="020B0604030504040204" pitchFamily="34" charset="0"/>
                          <a:ea typeface="Verdana" panose="020B0604030504040204" pitchFamily="34" charset="0"/>
                        </a:rPr>
                        <a:t> (Natalia), </a:t>
                      </a:r>
                      <a:r>
                        <a:rPr lang="es-MX"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San Roque, La Pereira, La Grande, Marinilla, El Arenal, La Mosca, Santa Gertrudis, Guayabal, </a:t>
                      </a:r>
                      <a:r>
                        <a:rPr lang="es-CO"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La Villa,</a:t>
                      </a:r>
                      <a:r>
                        <a:rPr lang="es-MX"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La Chorrera, La Paisanita, La Aguada, La Cristalina, Bodegas, Tenería y La Reina. Se recomienda estar atentos en los municipios de Guarne, El Retiro, La Ceja, Cisneros, San German, San Roque, Caracolí, Santo Domingo, Concepción, Rionegro, Santuario, Marinilla, Cocorná, Granada, San Luis, Yolombó, Puerto Nare, San Francisco, San Carlos y San Rafael (Antioquia). </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u="none" strike="noStrike" cap="none" dirty="0">
                          <a:latin typeface="Verdana" panose="020B0604030504040204" pitchFamily="34" charset="0"/>
                          <a:ea typeface="Verdana" panose="020B0604030504040204" pitchFamily="34" charset="0"/>
                          <a:cs typeface="Arial Narrow"/>
                          <a:sym typeface="Arial Narrow"/>
                        </a:rPr>
                        <a:t>Creci</a:t>
                      </a:r>
                      <a:r>
                        <a:rPr lang="es-CO" sz="1000" u="none" strike="noStrike" cap="none" baseline="0" dirty="0">
                          <a:latin typeface="Verdana" panose="020B0604030504040204" pitchFamily="34" charset="0"/>
                          <a:ea typeface="Verdana" panose="020B0604030504040204" pitchFamily="34" charset="0"/>
                          <a:cs typeface="Arial Narrow"/>
                          <a:sym typeface="Arial Narrow"/>
                        </a:rPr>
                        <a:t>entes </a:t>
                      </a:r>
                      <a:r>
                        <a:rPr lang="es-CO" sz="1000" u="none" strike="noStrike" cap="none" dirty="0">
                          <a:latin typeface="Verdana" panose="020B0604030504040204" pitchFamily="34" charset="0"/>
                          <a:ea typeface="Verdana" panose="020B0604030504040204" pitchFamily="34" charset="0"/>
                          <a:cs typeface="Arial Narrow"/>
                          <a:sym typeface="Arial Narrow"/>
                        </a:rPr>
                        <a:t>súbitas en el río Medellín y sus aportantes en el Valle de Aburra. </a:t>
                      </a:r>
                      <a:r>
                        <a:rPr lang="es-CO" sz="1000" dirty="0">
                          <a:latin typeface="Verdana" panose="020B0604030504040204" pitchFamily="34" charset="0"/>
                          <a:ea typeface="Verdana" panose="020B0604030504040204" pitchFamily="34" charset="0"/>
                        </a:rPr>
                        <a:t>Se recomienda mantener especial atención sobre el río Medellín y sus principales afluentes, entre ellos las quebradas AltaVista, Cafetal, Doña María, El Sesteadero, Jabalona–Aguacatala, La Honda, La </a:t>
                      </a:r>
                      <a:r>
                        <a:rPr lang="es-CO" sz="1000" dirty="0" err="1">
                          <a:latin typeface="Verdana" panose="020B0604030504040204" pitchFamily="34" charset="0"/>
                          <a:ea typeface="Verdana" panose="020B0604030504040204" pitchFamily="34" charset="0"/>
                        </a:rPr>
                        <a:t>Iguaná</a:t>
                      </a:r>
                      <a:r>
                        <a:rPr lang="es-CO" sz="1000" dirty="0">
                          <a:latin typeface="Verdana" panose="020B0604030504040204" pitchFamily="34" charset="0"/>
                          <a:ea typeface="Verdana" panose="020B0604030504040204" pitchFamily="34" charset="0"/>
                        </a:rPr>
                        <a:t>, La Loca, La Madera, La Magdalena, La Muñoz, La </a:t>
                      </a:r>
                      <a:r>
                        <a:rPr lang="es-CO" sz="1000" dirty="0" err="1">
                          <a:latin typeface="Verdana" panose="020B0604030504040204" pitchFamily="34" charset="0"/>
                          <a:ea typeface="Verdana" panose="020B0604030504040204" pitchFamily="34" charset="0"/>
                        </a:rPr>
                        <a:t>Picacha</a:t>
                      </a:r>
                      <a:r>
                        <a:rPr lang="es-CO" sz="1000" dirty="0">
                          <a:latin typeface="Verdana" panose="020B0604030504040204" pitchFamily="34" charset="0"/>
                          <a:ea typeface="Verdana" panose="020B0604030504040204" pitchFamily="34" charset="0"/>
                        </a:rPr>
                        <a:t>, La Presidenta, La Santa Elena, Olivares y La Toscana–Zenú. </a:t>
                      </a:r>
                      <a:r>
                        <a:rPr lang="es-CO" sz="1000" u="none" strike="noStrike" cap="none" dirty="0">
                          <a:latin typeface="Verdana" panose="020B0604030504040204" pitchFamily="34" charset="0"/>
                          <a:ea typeface="Verdana" panose="020B0604030504040204" pitchFamily="34" charset="0"/>
                          <a:cs typeface="Arial Narrow"/>
                          <a:sym typeface="Arial Narrow"/>
                        </a:rPr>
                        <a:t>Especial atención a los municipios de Bello, Caldas, Copacabana, Girardota, Itagüí, La Estrella, Medellín, Sabaneta y Barbosa (Antioquia). </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Crecientes súbitas en el río Nechí y sus aportantes en la cuenca baja, especialmente en </a:t>
                      </a:r>
                      <a:r>
                        <a:rPr lang="es-CO" sz="1000" b="0" u="none" strike="noStrike" cap="none" dirty="0">
                          <a:latin typeface="Verdana" panose="020B0604030504040204" pitchFamily="34" charset="0"/>
                          <a:ea typeface="Verdana" panose="020B0604030504040204" pitchFamily="34" charset="0"/>
                          <a:cs typeface="Arial Narrow"/>
                          <a:sym typeface="Arial Narrow"/>
                        </a:rPr>
                        <a:t>las quebradas La Oca – Villa Mena, Villa - Puente Villa, </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Juan Vara </a:t>
                      </a:r>
                      <a:r>
                        <a:rPr lang="es-CO" sz="1000" b="0" u="none" strike="noStrike" cap="none" dirty="0">
                          <a:latin typeface="Verdana" panose="020B0604030504040204" pitchFamily="34" charset="0"/>
                          <a:ea typeface="Verdana" panose="020B0604030504040204" pitchFamily="34" charset="0"/>
                          <a:cs typeface="Arial Narrow"/>
                          <a:sym typeface="Arial Narrow"/>
                        </a:rPr>
                        <a:t>y los ríos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Pocuné</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a:t>
                      </a:r>
                      <a:r>
                        <a:rPr lang="es-CO" sz="1000" b="0" u="none" strike="noStrike" cap="none" dirty="0">
                          <a:latin typeface="Verdana" panose="020B0604030504040204" pitchFamily="34" charset="0"/>
                          <a:ea typeface="Verdana" panose="020B0604030504040204" pitchFamily="34" charset="0"/>
                          <a:cs typeface="Arial Narrow"/>
                          <a:sym typeface="Arial Narrow"/>
                        </a:rPr>
                        <a:t> </a:t>
                      </a:r>
                      <a:r>
                        <a:rPr lang="es-CO" sz="1000" b="0" u="none" strike="noStrike" cap="none" dirty="0" err="1">
                          <a:latin typeface="Verdana" panose="020B0604030504040204" pitchFamily="34" charset="0"/>
                          <a:ea typeface="Verdana" panose="020B0604030504040204" pitchFamily="34" charset="0"/>
                          <a:cs typeface="Arial Narrow"/>
                          <a:sym typeface="Arial Narrow"/>
                        </a:rPr>
                        <a:t>Tiguí</a:t>
                      </a:r>
                      <a:r>
                        <a:rPr lang="es-CO" sz="1000" b="0" u="none" strike="noStrike" cap="none" dirty="0">
                          <a:latin typeface="Verdana" panose="020B0604030504040204" pitchFamily="34" charset="0"/>
                          <a:ea typeface="Verdana" panose="020B0604030504040204" pitchFamily="34" charset="0"/>
                          <a:cs typeface="Arial Narrow"/>
                          <a:sym typeface="Arial Narrow"/>
                        </a:rPr>
                        <a:t> y El Bagre. Se recomienda especial atención en los municipios de </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Segovia,</a:t>
                      </a:r>
                      <a:r>
                        <a:rPr lang="es-CO" sz="1000" b="0" u="none" strike="noStrike" cap="none" dirty="0">
                          <a:latin typeface="Verdana" panose="020B0604030504040204" pitchFamily="34" charset="0"/>
                          <a:ea typeface="Verdana" panose="020B0604030504040204" pitchFamily="34" charset="0"/>
                          <a:cs typeface="Arial Narrow"/>
                          <a:sym typeface="Arial Narrow"/>
                        </a:rPr>
                        <a:t> Zaragoza, Caucasia, El Bagre y </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Nechí </a:t>
                      </a:r>
                      <a:r>
                        <a:rPr lang="es-CO" sz="1000" b="0" u="none" strike="noStrike" cap="none" dirty="0">
                          <a:latin typeface="Verdana" panose="020B0604030504040204" pitchFamily="34" charset="0"/>
                          <a:ea typeface="Verdana" panose="020B0604030504040204" pitchFamily="34" charset="0"/>
                          <a:cs typeface="Arial Narrow"/>
                          <a:sym typeface="Arial Narrow"/>
                        </a:rPr>
                        <a:t>(Antioquia)</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1000" b="1" u="none" strike="noStrike" dirty="0">
                          <a:solidFill>
                            <a:schemeClr val="dk1"/>
                          </a:solidFill>
                          <a:latin typeface="Verdana" panose="020B0604030504040204" pitchFamily="34" charset="0"/>
                          <a:ea typeface="Verdana" panose="020B0604030504040204" pitchFamily="34" charset="0"/>
                          <a:cs typeface="Arial Narrow"/>
                          <a:sym typeface="Arial Narrow"/>
                        </a:rPr>
                        <a:t>Nota:</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Desbordamiento del río Nechí en el municipio de El Bagre, Antioquia (10/11/2025).</a:t>
                      </a:r>
                      <a:endParaRPr lang="es-MX" sz="1000" b="1"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28951" marR="28951" marT="14209" marB="14209"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2515907480"/>
                  </a:ext>
                </a:extLst>
              </a:tr>
            </a:tbl>
          </a:graphicData>
        </a:graphic>
      </p:graphicFrame>
      <p:pic>
        <p:nvPicPr>
          <p:cNvPr id="7" name="Google Shape;719;p10" descr="Recurso 37.png">
            <a:extLst>
              <a:ext uri="{FF2B5EF4-FFF2-40B4-BE49-F238E27FC236}">
                <a16:creationId xmlns:a16="http://schemas.microsoft.com/office/drawing/2014/main" id="{EC2EA833-C2E9-EE67-F3E6-72DA9FC6B8AB}"/>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552450" y="1050937"/>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D74745FB-D609-5EE4-39FA-C5C81DDE0310}"/>
              </a:ext>
            </a:extLst>
          </p:cNvPr>
          <p:cNvSpPr txBox="1">
            <a:spLocks noChangeArrowheads="1"/>
          </p:cNvSpPr>
          <p:nvPr/>
        </p:nvSpPr>
        <p:spPr bwMode="auto">
          <a:xfrm>
            <a:off x="3806052" y="819161"/>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33"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p:txBody>
      </p:sp>
      <p:pic>
        <p:nvPicPr>
          <p:cNvPr id="2" name="Google Shape;742;p15">
            <a:extLst>
              <a:ext uri="{FF2B5EF4-FFF2-40B4-BE49-F238E27FC236}">
                <a16:creationId xmlns:a16="http://schemas.microsoft.com/office/drawing/2014/main" id="{F590B805-1C6F-34E9-DCAF-70CB3834C7D3}"/>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7573" y="2671134"/>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4;p9" descr="Recurso 31.png">
            <a:extLst>
              <a:ext uri="{FF2B5EF4-FFF2-40B4-BE49-F238E27FC236}">
                <a16:creationId xmlns:a16="http://schemas.microsoft.com/office/drawing/2014/main" id="{95F5598B-D2E1-F079-36F8-FCA9B35263E9}"/>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47926" y="2057235"/>
            <a:ext cx="158987"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4;p9" descr="Recurso 31.png">
            <a:extLst>
              <a:ext uri="{FF2B5EF4-FFF2-40B4-BE49-F238E27FC236}">
                <a16:creationId xmlns:a16="http://schemas.microsoft.com/office/drawing/2014/main" id="{BBA06174-0D28-CF7D-5F1C-7AA19B751CD1}"/>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1591242" y="3114705"/>
            <a:ext cx="158987"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4;p9" descr="Recurso 31.png">
            <a:extLst>
              <a:ext uri="{FF2B5EF4-FFF2-40B4-BE49-F238E27FC236}">
                <a16:creationId xmlns:a16="http://schemas.microsoft.com/office/drawing/2014/main" id="{E10CD36F-9009-C53E-49C2-988F50CF067D}"/>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1443212" y="3052330"/>
            <a:ext cx="158987"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719;p10" descr="Recurso 37.png">
            <a:extLst>
              <a:ext uri="{FF2B5EF4-FFF2-40B4-BE49-F238E27FC236}">
                <a16:creationId xmlns:a16="http://schemas.microsoft.com/office/drawing/2014/main" id="{7F54256D-6912-EED7-15A2-8EAED1E7B86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1724290" y="3186242"/>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4;p9" descr="Recurso 31.png">
            <a:extLst>
              <a:ext uri="{FF2B5EF4-FFF2-40B4-BE49-F238E27FC236}">
                <a16:creationId xmlns:a16="http://schemas.microsoft.com/office/drawing/2014/main" id="{D5E18BD9-C1C7-AE7F-B3B9-AB329D16954D}"/>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1691968" y="2645965"/>
            <a:ext cx="158987"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742;p15">
            <a:extLst>
              <a:ext uri="{FF2B5EF4-FFF2-40B4-BE49-F238E27FC236}">
                <a16:creationId xmlns:a16="http://schemas.microsoft.com/office/drawing/2014/main" id="{5B5FF4C6-3EC5-55F5-BF96-FD4063025B4C}"/>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96959" y="2815597"/>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73742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A3DAE-A004-8121-A4F1-BD239E6211DD}"/>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33654D9F-EE29-3AB1-AA2C-F15C2D0715FC}"/>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27372" y="1014425"/>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E401849F-BE02-DEB0-3C3A-A337AFBC63E6}"/>
              </a:ext>
            </a:extLst>
          </p:cNvPr>
          <p:cNvSpPr>
            <a:spLocks noChangeAspect="1" noChangeArrowheads="1"/>
          </p:cNvSpPr>
          <p:nvPr/>
        </p:nvSpPr>
        <p:spPr bwMode="auto">
          <a:xfrm>
            <a:off x="-617539" y="473552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60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4425A3F3-CF24-7611-F31C-73882C11886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696F60B9-DAFE-36FF-B0B9-15188D34F45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DEDA252C-739C-2932-E5C1-3A06977871D4}"/>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C6F8ADCC-E9C9-2935-7E04-31B22D04B4DA}"/>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5E96CC4C-8462-5EE4-A85D-BFA2669049FE}"/>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4987"/>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8E49C264-B7A9-CAD8-86F7-20383E3E64AC}"/>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0864" y="1323987"/>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377EE45D-209A-EDEC-5FC8-CD30BE5B8213}"/>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7850" y="2366974"/>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oogle Shape;3099;p17">
            <a:extLst>
              <a:ext uri="{FF2B5EF4-FFF2-40B4-BE49-F238E27FC236}">
                <a16:creationId xmlns:a16="http://schemas.microsoft.com/office/drawing/2014/main" id="{D2868ED0-6144-B8BB-27FE-DC39AB855E50}"/>
              </a:ext>
            </a:extLst>
          </p:cNvPr>
          <p:cNvGraphicFramePr>
            <a:graphicFrameLocks noGrp="1"/>
          </p:cNvGraphicFramePr>
          <p:nvPr/>
        </p:nvGraphicFramePr>
        <p:xfrm>
          <a:off x="4369172" y="2340414"/>
          <a:ext cx="7628346" cy="2482826"/>
        </p:xfrm>
        <a:graphic>
          <a:graphicData uri="http://schemas.openxmlformats.org/drawingml/2006/table">
            <a:tbl>
              <a:tblPr/>
              <a:tblGrid>
                <a:gridCol w="1264475">
                  <a:extLst>
                    <a:ext uri="{9D8B030D-6E8A-4147-A177-3AD203B41FA5}">
                      <a16:colId xmlns:a16="http://schemas.microsoft.com/office/drawing/2014/main" val="20000"/>
                    </a:ext>
                  </a:extLst>
                </a:gridCol>
                <a:gridCol w="6363871">
                  <a:extLst>
                    <a:ext uri="{9D8B030D-6E8A-4147-A177-3AD203B41FA5}">
                      <a16:colId xmlns:a16="http://schemas.microsoft.com/office/drawing/2014/main" val="20001"/>
                    </a:ext>
                  </a:extLst>
                </a:gridCol>
              </a:tblGrid>
              <a:tr h="225269">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10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 </a:t>
                      </a:r>
                      <a:endParaRPr kumimoji="0" lang="es-CO" altLang="es-CO" sz="10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10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1760183">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0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Magdalena – Cauca</a:t>
                      </a:r>
                    </a:p>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lang="es-ES" altLang="es-CO" sz="10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endParaRPr>
                    </a:p>
                  </a:txBody>
                  <a:tcPr marL="21725" marR="21725" marT="10660" marB="1066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ES" sz="1000" b="1" u="none" strike="noStrike" cap="none" dirty="0">
                          <a:latin typeface="Verdana" panose="020B0604030504040204" pitchFamily="34" charset="0"/>
                          <a:ea typeface="Verdana" panose="020B0604030504040204" pitchFamily="34" charset="0"/>
                          <a:cs typeface="Arial Narrow"/>
                          <a:sym typeface="Arial Narrow"/>
                        </a:rPr>
                        <a:t>Alerta puntual: </a:t>
                      </a:r>
                      <a:r>
                        <a:rPr lang="es-ES" sz="1000" b="0" u="none" strike="noStrike" cap="none" dirty="0">
                          <a:latin typeface="Verdana" panose="020B0604030504040204" pitchFamily="34" charset="0"/>
                          <a:ea typeface="Verdana" panose="020B0604030504040204" pitchFamily="34" charset="0"/>
                          <a:cs typeface="Arial Narrow"/>
                          <a:sym typeface="Arial Narrow"/>
                        </a:rPr>
                        <a:t>Afectaciones por rompimiento del dique marginal del río Cauca en el sector </a:t>
                      </a:r>
                      <a:r>
                        <a:rPr lang="es-ES" sz="1000" b="0" u="none" strike="noStrike" cap="none" dirty="0" err="1">
                          <a:latin typeface="Verdana" panose="020B0604030504040204" pitchFamily="34" charset="0"/>
                          <a:ea typeface="Verdana" panose="020B0604030504040204" pitchFamily="34" charset="0"/>
                          <a:cs typeface="Arial Narrow"/>
                          <a:sym typeface="Arial Narrow"/>
                        </a:rPr>
                        <a:t>Caregato</a:t>
                      </a:r>
                      <a:r>
                        <a:rPr lang="es-ES" sz="1000" b="0" u="none" strike="noStrike" cap="none" dirty="0">
                          <a:latin typeface="Verdana" panose="020B0604030504040204" pitchFamily="34" charset="0"/>
                          <a:ea typeface="Verdana" panose="020B0604030504040204" pitchFamily="34" charset="0"/>
                          <a:cs typeface="Arial Narrow"/>
                          <a:sym typeface="Arial Narrow"/>
                        </a:rPr>
                        <a:t> a la altura de San Jacinto del Cauca (Bolívar). Se recomienda especial atención en La Región de La Mojana por transvase del caudal del río Cauca (06/05/2024).</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ES"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Niveles altos del río San Jorge en el tramo </a:t>
                      </a:r>
                      <a:r>
                        <a:rPr lang="es-ES" sz="10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Jegua</a:t>
                      </a:r>
                      <a:r>
                        <a:rPr lang="es-ES"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 San Antonio y los sistemas de caños y ciénagas asociados. Adicionalmente, persisten las áreas inundadas en los municipios de San Jacinto del Cauca, Caimito, San Benito Abad, Ayapel, Guaranda, San Marcos y Sucre, asociadas al ingreso de agua del río Cauca a través del boquete en </a:t>
                      </a:r>
                      <a:r>
                        <a:rPr lang="es-ES" sz="10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Caregato</a:t>
                      </a:r>
                      <a:r>
                        <a:rPr lang="es-ES"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10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Notas:</a:t>
                      </a:r>
                      <a:r>
                        <a:rPr lang="es-ES"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10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1) </a:t>
                      </a:r>
                      <a:r>
                        <a:rPr lang="es-ES"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Se reportó el rompimiento del río San Jorge a la altura de las haciendas La Palmira y Monte Flor en el municipio de San Marcos (Sucre) (12/05/2025). </a:t>
                      </a:r>
                      <a:r>
                        <a:rPr lang="es-ES" sz="10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2)</a:t>
                      </a:r>
                      <a:r>
                        <a:rPr lang="es-ES"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CO" sz="1000" b="0" u="none" strike="noStrike" kern="1200" dirty="0">
                          <a:solidFill>
                            <a:schemeClr val="dk1"/>
                          </a:solidFill>
                          <a:latin typeface="Verdana" panose="020B0604030504040204" pitchFamily="34" charset="0"/>
                          <a:ea typeface="Verdana" panose="020B0604030504040204" pitchFamily="34" charset="0"/>
                          <a:cs typeface="+mn-cs"/>
                        </a:rPr>
                        <a:t>Inundación en los corregimientos de Puerto Franco y San José Rivera del municipio de Galeras, Cesar (04/07/2025). </a:t>
                      </a:r>
                      <a:r>
                        <a:rPr lang="es-CO" sz="1000" b="1" u="none" strike="noStrike" kern="1200" dirty="0">
                          <a:solidFill>
                            <a:schemeClr val="dk1"/>
                          </a:solidFill>
                          <a:latin typeface="Verdana" panose="020B0604030504040204" pitchFamily="34" charset="0"/>
                          <a:ea typeface="Verdana" panose="020B0604030504040204" pitchFamily="34" charset="0"/>
                          <a:cs typeface="+mn-cs"/>
                        </a:rPr>
                        <a:t>3) </a:t>
                      </a:r>
                      <a:r>
                        <a:rPr lang="es-CO" sz="1000" b="0" u="none" strike="noStrike" kern="1200" dirty="0">
                          <a:solidFill>
                            <a:schemeClr val="dk1"/>
                          </a:solidFill>
                          <a:latin typeface="Verdana" panose="020B0604030504040204" pitchFamily="34" charset="0"/>
                          <a:ea typeface="Verdana" panose="020B0604030504040204" pitchFamily="34" charset="0"/>
                          <a:cs typeface="+mn-cs"/>
                        </a:rPr>
                        <a:t>Se reportan afectaciones en zona urbana y rural del municipio de Sahagún (Córdoba) por desbordamiento de diferentes canales (16/08/2025). </a:t>
                      </a:r>
                      <a:r>
                        <a:rPr lang="es-CO" sz="1000" b="1" u="none" strike="noStrike" kern="1200" dirty="0">
                          <a:solidFill>
                            <a:schemeClr val="dk1"/>
                          </a:solidFill>
                          <a:latin typeface="Verdana" panose="020B0604030504040204" pitchFamily="34" charset="0"/>
                          <a:ea typeface="Verdana" panose="020B0604030504040204" pitchFamily="34" charset="0"/>
                          <a:cs typeface="+mn-cs"/>
                        </a:rPr>
                        <a:t>4) </a:t>
                      </a:r>
                      <a:r>
                        <a:rPr lang="es-CO" sz="1000" b="0" u="none" strike="noStrike" kern="1200" dirty="0">
                          <a:solidFill>
                            <a:schemeClr val="dk1"/>
                          </a:solidFill>
                          <a:latin typeface="Verdana" panose="020B0604030504040204" pitchFamily="34" charset="0"/>
                          <a:ea typeface="Verdana" panose="020B0604030504040204" pitchFamily="34" charset="0"/>
                          <a:cs typeface="+mn-cs"/>
                        </a:rPr>
                        <a:t>Se reportaron inundaciones por fuertes lluvias en el casco urbano de Sincelejo, Sucre (11/10/2025). </a:t>
                      </a:r>
                      <a:r>
                        <a:rPr lang="es-CO" sz="1000" b="1" u="none" strike="noStrike" kern="1200" dirty="0">
                          <a:solidFill>
                            <a:schemeClr val="dk1"/>
                          </a:solidFill>
                          <a:latin typeface="Verdana" panose="020B0604030504040204" pitchFamily="34" charset="0"/>
                          <a:ea typeface="Verdana" panose="020B0604030504040204" pitchFamily="34" charset="0"/>
                          <a:cs typeface="+mn-cs"/>
                        </a:rPr>
                        <a:t>5) </a:t>
                      </a:r>
                      <a:r>
                        <a:rPr lang="es-CO" sz="1000" b="0" u="none" strike="noStrike" kern="1200" dirty="0">
                          <a:solidFill>
                            <a:schemeClr val="dk1"/>
                          </a:solidFill>
                          <a:latin typeface="Verdana" panose="020B0604030504040204" pitchFamily="34" charset="0"/>
                          <a:ea typeface="Verdana" panose="020B0604030504040204" pitchFamily="34" charset="0"/>
                          <a:cs typeface="+mn-cs"/>
                        </a:rPr>
                        <a:t>Se reportaron inundaciones por fuertes lluvias en el casco urbano de Magangué, Bolívar (27/10/2025).</a:t>
                      </a:r>
                      <a:endPar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28951" marR="28951" marT="14209" marB="14209"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2515907480"/>
                  </a:ext>
                </a:extLst>
              </a:tr>
            </a:tbl>
          </a:graphicData>
        </a:graphic>
      </p:graphicFrame>
      <p:pic>
        <p:nvPicPr>
          <p:cNvPr id="7" name="Google Shape;719;p10" descr="Recurso 37.png">
            <a:extLst>
              <a:ext uri="{FF2B5EF4-FFF2-40B4-BE49-F238E27FC236}">
                <a16:creationId xmlns:a16="http://schemas.microsoft.com/office/drawing/2014/main" id="{E97B3F8F-0F16-610E-2722-E4FDC28BA7B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552450" y="1050937"/>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981617B9-4E72-4FB0-B9C4-4003009B2FCC}"/>
              </a:ext>
            </a:extLst>
          </p:cNvPr>
          <p:cNvSpPr txBox="1">
            <a:spLocks noChangeArrowheads="1"/>
          </p:cNvSpPr>
          <p:nvPr/>
        </p:nvSpPr>
        <p:spPr bwMode="auto">
          <a:xfrm>
            <a:off x="3806052" y="819161"/>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33"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p:txBody>
      </p:sp>
      <p:pic>
        <p:nvPicPr>
          <p:cNvPr id="2" name="Google Shape;742;p15">
            <a:extLst>
              <a:ext uri="{FF2B5EF4-FFF2-40B4-BE49-F238E27FC236}">
                <a16:creationId xmlns:a16="http://schemas.microsoft.com/office/drawing/2014/main" id="{B8CDF72B-C215-2328-14E4-F3C43AFD3C80}"/>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7573" y="2671134"/>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4;p9" descr="Recurso 31.png">
            <a:extLst>
              <a:ext uri="{FF2B5EF4-FFF2-40B4-BE49-F238E27FC236}">
                <a16:creationId xmlns:a16="http://schemas.microsoft.com/office/drawing/2014/main" id="{0848A037-E6D4-E184-AA13-F72FE6D57C48}"/>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47926" y="2057235"/>
            <a:ext cx="158987"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742;p15">
            <a:extLst>
              <a:ext uri="{FF2B5EF4-FFF2-40B4-BE49-F238E27FC236}">
                <a16:creationId xmlns:a16="http://schemas.microsoft.com/office/drawing/2014/main" id="{CB18B205-3182-9A32-F64D-A6F84F2D7402}"/>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720866" y="2511437"/>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742;p15">
            <a:extLst>
              <a:ext uri="{FF2B5EF4-FFF2-40B4-BE49-F238E27FC236}">
                <a16:creationId xmlns:a16="http://schemas.microsoft.com/office/drawing/2014/main" id="{216074E4-87E1-0B0C-8CE7-FBC85F4CE6F9}"/>
              </a:ext>
            </a:extLst>
          </p:cNvPr>
          <p:cNvPicPr preferRelativeResize="0">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575604" y="2367139"/>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62606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62D04-6428-06E0-DA81-1D0FAEFA47AD}"/>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9AD9AD33-8043-1C2A-B05A-8AA54848EDD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5078AC3B-7801-B083-D572-2356D111FE83}"/>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FF9DC807-E2BB-0303-3B94-EC224B489216}"/>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92A46F2E-FFA4-5ECF-C516-5B24DB6324DF}"/>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0A588AB0-4B30-F58B-2EC2-DCD328F3BA70}"/>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87731095-5BA7-7D99-4C82-73605EDF4841}"/>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BB42C25D-8BE1-3195-C96E-E9E70F1C6E00}"/>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3ABCAB78-0E24-1F73-1E4C-81322A8C58DE}"/>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87224" y="1195324"/>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47;p9" descr="Recurso 25.png">
            <a:extLst>
              <a:ext uri="{FF2B5EF4-FFF2-40B4-BE49-F238E27FC236}">
                <a16:creationId xmlns:a16="http://schemas.microsoft.com/office/drawing/2014/main" id="{98E08643-C400-BE70-79A5-29B4571ACC76}"/>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735C6D0F-4C0E-0206-3D77-275A22ECA32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aphicFrame>
        <p:nvGraphicFramePr>
          <p:cNvPr id="17" name="Google Shape;3394;p29">
            <a:extLst>
              <a:ext uri="{FF2B5EF4-FFF2-40B4-BE49-F238E27FC236}">
                <a16:creationId xmlns:a16="http://schemas.microsoft.com/office/drawing/2014/main" id="{87BD62FC-0BDE-387A-E286-D43C7D7841D0}"/>
              </a:ext>
            </a:extLst>
          </p:cNvPr>
          <p:cNvGraphicFramePr/>
          <p:nvPr/>
        </p:nvGraphicFramePr>
        <p:xfrm>
          <a:off x="4342692" y="1710328"/>
          <a:ext cx="7527600" cy="4297138"/>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Atrato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alta del río Atrato y sus afluentes, se recomienda especial atención en los municipios de El Carmen de Atrato, Lloró, Bagadó, Cértegui, Quibdó y Unión Panamericana (Animas). </a:t>
                      </a:r>
                      <a:r>
                        <a:rPr lang="es-CO" sz="900" b="1" u="none" strike="noStrike" cap="none" dirty="0">
                          <a:latin typeface="Verdana" panose="020B0604030504040204" pitchFamily="34" charset="0"/>
                          <a:ea typeface="Verdana" panose="020B0604030504040204" pitchFamily="34" charset="0"/>
                          <a:cs typeface="Arial Narrow"/>
                          <a:sym typeface="Arial Narrow"/>
                        </a:rPr>
                        <a:t>Nota:</a:t>
                      </a:r>
                      <a:r>
                        <a:rPr lang="es-CO" sz="900" b="0" u="none" strike="noStrike" cap="none" dirty="0">
                          <a:latin typeface="Verdana" panose="020B0604030504040204" pitchFamily="34" charset="0"/>
                          <a:ea typeface="Verdana" panose="020B0604030504040204" pitchFamily="34" charset="0"/>
                          <a:cs typeface="Arial Narrow"/>
                          <a:sym typeface="Arial Narrow"/>
                        </a:rPr>
                        <a:t> </a:t>
                      </a:r>
                      <a:r>
                        <a:rPr lang="es-CO" sz="900" b="1" u="none" strike="noStrike" cap="none" dirty="0">
                          <a:latin typeface="Verdana" panose="020B0604030504040204" pitchFamily="34" charset="0"/>
                          <a:ea typeface="Verdana" panose="020B0604030504040204" pitchFamily="34" charset="0"/>
                          <a:cs typeface="Arial Narrow"/>
                          <a:sym typeface="Arial Narrow"/>
                        </a:rPr>
                        <a:t>1)</a:t>
                      </a:r>
                      <a:r>
                        <a:rPr lang="es-CO" sz="900" b="0" u="none" strike="noStrike" cap="none" dirty="0">
                          <a:latin typeface="Verdana" panose="020B0604030504040204" pitchFamily="34" charset="0"/>
                          <a:ea typeface="Verdana" panose="020B0604030504040204" pitchFamily="34" charset="0"/>
                          <a:cs typeface="Arial Narrow"/>
                          <a:sym typeface="Arial Narrow"/>
                        </a:rPr>
                        <a:t> Inundaciones por el desbordamiento del río Atrato, generando afectaciones </a:t>
                      </a:r>
                      <a:r>
                        <a:rPr lang="es-CO" sz="900" u="none" strike="noStrike" cap="none" dirty="0">
                          <a:latin typeface="Verdana" panose="020B0604030504040204" pitchFamily="34" charset="0"/>
                          <a:ea typeface="Verdana" panose="020B0604030504040204" pitchFamily="34" charset="0"/>
                          <a:cs typeface="Arial Narrow"/>
                          <a:sym typeface="Arial Narrow"/>
                        </a:rPr>
                        <a:t>en el municipio de Lloró – Chocó (27/10/2025). </a:t>
                      </a:r>
                      <a:r>
                        <a:rPr lang="es-CO" sz="900" b="1" u="none" strike="noStrike" cap="none" dirty="0">
                          <a:latin typeface="Verdana" panose="020B0604030504040204" pitchFamily="34" charset="0"/>
                          <a:ea typeface="Verdana" panose="020B0604030504040204" pitchFamily="34" charset="0"/>
                          <a:cs typeface="Arial Narrow"/>
                          <a:sym typeface="Arial Narrow"/>
                        </a:rPr>
                        <a:t>2)</a:t>
                      </a:r>
                      <a:r>
                        <a:rPr lang="es-CO" sz="900" u="none" strike="noStrike" cap="none" dirty="0">
                          <a:latin typeface="Verdana" panose="020B0604030504040204" pitchFamily="34" charset="0"/>
                          <a:ea typeface="Verdana" panose="020B0604030504040204" pitchFamily="34" charset="0"/>
                          <a:cs typeface="Arial Narrow"/>
                          <a:sym typeface="Arial Narrow"/>
                        </a:rPr>
                        <a:t> Se reporta inundaciones del río Icho afectado las comunicades de Icho y </a:t>
                      </a:r>
                      <a:r>
                        <a:rPr lang="es-CO" sz="900" u="none" strike="noStrike" cap="none" dirty="0" err="1">
                          <a:latin typeface="Verdana" panose="020B0604030504040204" pitchFamily="34" charset="0"/>
                          <a:ea typeface="Verdana" panose="020B0604030504040204" pitchFamily="34" charset="0"/>
                          <a:cs typeface="Arial Narrow"/>
                          <a:sym typeface="Arial Narrow"/>
                        </a:rPr>
                        <a:t>Pacurita</a:t>
                      </a:r>
                      <a:r>
                        <a:rPr lang="es-CO" sz="900" u="none" strike="noStrike" cap="none" dirty="0">
                          <a:latin typeface="Verdana" panose="020B0604030504040204" pitchFamily="34" charset="0"/>
                          <a:ea typeface="Verdana" panose="020B0604030504040204" pitchFamily="34" charset="0"/>
                          <a:cs typeface="Arial Narrow"/>
                          <a:sym typeface="Arial Narrow"/>
                        </a:rPr>
                        <a:t> (1/11/2025)</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Andágueda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Andágueda y sus aportantes. Se recomienda especial atención en los municipios de Bagadó y Cértegui (Chocó). </a:t>
                      </a:r>
                      <a:r>
                        <a:rPr lang="es-CO" sz="900" b="1" u="none" strike="noStrike" cap="none" dirty="0">
                          <a:latin typeface="Verdana" panose="020B0604030504040204" pitchFamily="34" charset="0"/>
                          <a:ea typeface="Verdana" panose="020B0604030504040204" pitchFamily="34" charset="0"/>
                          <a:cs typeface="Arial Narrow"/>
                          <a:sym typeface="Arial Narrow"/>
                        </a:rPr>
                        <a:t>Notas: 1)</a:t>
                      </a:r>
                      <a:r>
                        <a:rPr lang="es-CO" sz="900" b="0" u="none" strike="noStrike" cap="none" dirty="0">
                          <a:latin typeface="Verdana" panose="020B0604030504040204" pitchFamily="34" charset="0"/>
                          <a:ea typeface="Verdana" panose="020B0604030504040204" pitchFamily="34" charset="0"/>
                          <a:cs typeface="Arial Narrow"/>
                          <a:sym typeface="Arial Narrow"/>
                        </a:rPr>
                        <a:t> </a:t>
                      </a:r>
                      <a:r>
                        <a:rPr lang="es-CO" sz="900" u="none" strike="noStrike" cap="none" dirty="0">
                          <a:latin typeface="Verdana" panose="020B0604030504040204" pitchFamily="34" charset="0"/>
                          <a:ea typeface="Verdana" panose="020B0604030504040204" pitchFamily="34" charset="0"/>
                          <a:cs typeface="Arial Narrow"/>
                          <a:sym typeface="Arial Narrow"/>
                        </a:rPr>
                        <a:t>Se </a:t>
                      </a:r>
                      <a:r>
                        <a:rPr lang="es-CO" sz="900" b="0" u="none" strike="noStrike" cap="none" dirty="0">
                          <a:latin typeface="Verdana" panose="020B0604030504040204" pitchFamily="34" charset="0"/>
                          <a:ea typeface="Verdana" panose="020B0604030504040204" pitchFamily="34" charset="0"/>
                          <a:cs typeface="Arial Narrow"/>
                          <a:sym typeface="Arial Narrow"/>
                        </a:rPr>
                        <a:t>reportan afectaciones por inundaciones en el municipio de Bagadó – Chocó (27/10/2025). </a:t>
                      </a:r>
                      <a:r>
                        <a:rPr lang="es-CO" sz="900" b="1" u="none" strike="noStrike" cap="none" dirty="0">
                          <a:latin typeface="Verdana" panose="020B0604030504040204" pitchFamily="34" charset="0"/>
                          <a:ea typeface="Verdana" panose="020B0604030504040204" pitchFamily="34" charset="0"/>
                          <a:cs typeface="Arial Narrow"/>
                          <a:sym typeface="Arial Narrow"/>
                        </a:rPr>
                        <a:t>2)</a:t>
                      </a:r>
                      <a:r>
                        <a:rPr lang="es-CO" sz="900" b="0" u="none" strike="noStrike" cap="none" dirty="0">
                          <a:latin typeface="Verdana" panose="020B0604030504040204" pitchFamily="34" charset="0"/>
                          <a:ea typeface="Verdana" panose="020B0604030504040204" pitchFamily="34" charset="0"/>
                          <a:cs typeface="Arial Narrow"/>
                          <a:sym typeface="Arial Narrow"/>
                        </a:rPr>
                        <a:t> Inundaciones por el desbordamiento del río Andágueda, generando afectaciones </a:t>
                      </a:r>
                      <a:r>
                        <a:rPr lang="es-CO" sz="900" u="none" strike="noStrike" cap="none" dirty="0">
                          <a:latin typeface="Verdana" panose="020B0604030504040204" pitchFamily="34" charset="0"/>
                          <a:ea typeface="Verdana" panose="020B0604030504040204" pitchFamily="34" charset="0"/>
                          <a:cs typeface="Arial Narrow"/>
                          <a:sym typeface="Arial Narrow"/>
                        </a:rPr>
                        <a:t>en el municipio de Lloró – Chocó (27/10/2025).</a:t>
                      </a:r>
                      <a:endParaRPr lang="es-ES"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0" marB="456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Quito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0" marB="456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Quito. Especial atención en los municipios de Cantón de San Pablo, Unión Panamericana, Cértegui, Río Quito y Atrato (Chocó). </a:t>
                      </a:r>
                      <a:r>
                        <a:rPr lang="es-CO" sz="900" b="1" u="none" strike="noStrike" cap="none" dirty="0">
                          <a:latin typeface="Verdana" panose="020B0604030504040204" pitchFamily="34" charset="0"/>
                          <a:ea typeface="Verdana" panose="020B0604030504040204" pitchFamily="34" charset="0"/>
                          <a:cs typeface="Arial Narrow"/>
                          <a:sym typeface="Arial Narrow"/>
                        </a:rPr>
                        <a:t>Nota</a:t>
                      </a:r>
                      <a:r>
                        <a:rPr lang="es-CO" sz="900" u="none" strike="noStrike" cap="none" dirty="0">
                          <a:latin typeface="Verdana" panose="020B0604030504040204" pitchFamily="34" charset="0"/>
                          <a:ea typeface="Verdana" panose="020B0604030504040204" pitchFamily="34" charset="0"/>
                          <a:cs typeface="Arial Narrow"/>
                          <a:sym typeface="Arial Narrow"/>
                        </a:rPr>
                        <a:t>: Inundación por el desbordamiento del río Atrato, generando afectaciones en las comunidades de la Soledad, </a:t>
                      </a:r>
                      <a:r>
                        <a:rPr lang="es-CO" sz="900" u="none" strike="noStrike" cap="none" dirty="0" err="1">
                          <a:latin typeface="Verdana" panose="020B0604030504040204" pitchFamily="34" charset="0"/>
                          <a:ea typeface="Verdana" panose="020B0604030504040204" pitchFamily="34" charset="0"/>
                          <a:cs typeface="Arial Narrow"/>
                          <a:sym typeface="Arial Narrow"/>
                        </a:rPr>
                        <a:t>Guayabalito</a:t>
                      </a:r>
                      <a:r>
                        <a:rPr lang="es-CO" sz="900" u="none" strike="noStrike" cap="none" dirty="0">
                          <a:latin typeface="Verdana" panose="020B0604030504040204" pitchFamily="34" charset="0"/>
                          <a:ea typeface="Verdana" panose="020B0604030504040204" pitchFamily="34" charset="0"/>
                          <a:cs typeface="Arial Narrow"/>
                          <a:sym typeface="Arial Narrow"/>
                        </a:rPr>
                        <a:t> y Calle Larga del municipio de río Quito, Choco (27/10/2025).</a:t>
                      </a:r>
                      <a:endParaRPr lang="es-CO" sz="900" b="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0" marB="4569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07" marB="456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u="none" strike="noStrike" cap="none" dirty="0" err="1">
                          <a:latin typeface="Verdana" panose="020B0604030504040204" pitchFamily="34" charset="0"/>
                          <a:ea typeface="Verdana" panose="020B0604030504040204" pitchFamily="34" charset="0"/>
                          <a:cs typeface="Arial Narrow"/>
                          <a:sym typeface="Arial Narrow"/>
                        </a:rPr>
                        <a:t>Cabí</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07" marB="456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900" u="none" strike="noStrike" cap="none" dirty="0" err="1">
                          <a:latin typeface="Verdana" panose="020B0604030504040204" pitchFamily="34" charset="0"/>
                          <a:ea typeface="Verdana" panose="020B0604030504040204" pitchFamily="34" charset="0"/>
                          <a:cs typeface="Arial Narrow"/>
                          <a:sym typeface="Arial Narrow"/>
                        </a:rPr>
                        <a:t>Cabí</a:t>
                      </a:r>
                      <a:r>
                        <a:rPr lang="es-CO" sz="900" u="none" strike="noStrike" cap="none" dirty="0">
                          <a:latin typeface="Verdana" panose="020B0604030504040204" pitchFamily="34" charset="0"/>
                          <a:ea typeface="Verdana" panose="020B0604030504040204" pitchFamily="34" charset="0"/>
                          <a:cs typeface="Arial Narrow"/>
                          <a:sym typeface="Arial Narrow"/>
                        </a:rPr>
                        <a:t> entre otros directos al río Atrato, así como en el río Atrato en su recorrido por el municipio de Quibdó. Especial atención en los municipios de Atrato y Quibdó (Chocó). </a:t>
                      </a:r>
                      <a:r>
                        <a:rPr lang="es-CO" sz="900" b="1" u="none" strike="noStrike" cap="none" dirty="0">
                          <a:latin typeface="Verdana" panose="020B0604030504040204" pitchFamily="34" charset="0"/>
                          <a:ea typeface="Verdana" panose="020B0604030504040204" pitchFamily="34" charset="0"/>
                          <a:cs typeface="Arial Narrow"/>
                          <a:sym typeface="Arial Narrow"/>
                        </a:rPr>
                        <a:t>Nota: </a:t>
                      </a:r>
                      <a:r>
                        <a:rPr lang="es-CO" sz="900" u="none" strike="noStrike" cap="none" dirty="0">
                          <a:latin typeface="Verdana" panose="020B0604030504040204" pitchFamily="34" charset="0"/>
                          <a:ea typeface="Verdana" panose="020B0604030504040204" pitchFamily="34" charset="0"/>
                          <a:cs typeface="Arial Narrow"/>
                          <a:sym typeface="Arial Narrow"/>
                        </a:rPr>
                        <a:t>Se reportan afectaciones por inundaciones en los corregimientos de Yuto, Doña Josefa, Molana, Los Naranjos y Vuelta </a:t>
                      </a:r>
                      <a:r>
                        <a:rPr lang="es-CO" sz="900" u="none" strike="noStrike" cap="none" dirty="0" err="1">
                          <a:latin typeface="Verdana" panose="020B0604030504040204" pitchFamily="34" charset="0"/>
                          <a:ea typeface="Verdana" panose="020B0604030504040204" pitchFamily="34" charset="0"/>
                          <a:cs typeface="Arial Narrow"/>
                          <a:sym typeface="Arial Narrow"/>
                        </a:rPr>
                        <a:t>Manza</a:t>
                      </a:r>
                      <a:r>
                        <a:rPr lang="es-CO" sz="900" u="none" strike="noStrike" cap="none" dirty="0">
                          <a:latin typeface="Verdana" panose="020B0604030504040204" pitchFamily="34" charset="0"/>
                          <a:ea typeface="Verdana" panose="020B0604030504040204" pitchFamily="34" charset="0"/>
                          <a:cs typeface="Arial Narrow"/>
                          <a:sym typeface="Arial Narrow"/>
                        </a:rPr>
                        <a:t> del municipio de Atrato – Chocó (27/10/2025).</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07" marB="4560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0561940"/>
                  </a:ext>
                </a:extLst>
              </a:tr>
            </a:tbl>
          </a:graphicData>
        </a:graphic>
      </p:graphicFrame>
      <p:sp>
        <p:nvSpPr>
          <p:cNvPr id="35" name="Google Shape;353;p9" descr="Recurso 37.png">
            <a:extLst>
              <a:ext uri="{FF2B5EF4-FFF2-40B4-BE49-F238E27FC236}">
                <a16:creationId xmlns:a16="http://schemas.microsoft.com/office/drawing/2014/main" id="{2E1101DD-5343-4687-3CB7-C50A64F356E8}"/>
              </a:ext>
            </a:extLst>
          </p:cNvPr>
          <p:cNvSpPr>
            <a:spLocks noChangeAspect="1" noChangeArrowheads="1"/>
          </p:cNvSpPr>
          <p:nvPr/>
        </p:nvSpPr>
        <p:spPr bwMode="auto">
          <a:xfrm>
            <a:off x="-574695" y="507761"/>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Google Shape;3036;p14">
            <a:extLst>
              <a:ext uri="{FF2B5EF4-FFF2-40B4-BE49-F238E27FC236}">
                <a16:creationId xmlns:a16="http://schemas.microsoft.com/office/drawing/2014/main" id="{D8CEA44A-904C-62A4-D8DE-65B4F17467CD}"/>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pic>
        <p:nvPicPr>
          <p:cNvPr id="6" name="Google Shape;348;p9">
            <a:extLst>
              <a:ext uri="{FF2B5EF4-FFF2-40B4-BE49-F238E27FC236}">
                <a16:creationId xmlns:a16="http://schemas.microsoft.com/office/drawing/2014/main" id="{52738D72-5472-3A7D-99E5-5F741432D40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49;p9">
            <a:extLst>
              <a:ext uri="{FF2B5EF4-FFF2-40B4-BE49-F238E27FC236}">
                <a16:creationId xmlns:a16="http://schemas.microsoft.com/office/drawing/2014/main" id="{29C557BB-DAAD-AFA6-6932-F70F4969A841}"/>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0;p9">
            <a:extLst>
              <a:ext uri="{FF2B5EF4-FFF2-40B4-BE49-F238E27FC236}">
                <a16:creationId xmlns:a16="http://schemas.microsoft.com/office/drawing/2014/main" id="{A02A7EEA-87A3-4330-0DC4-F908B216B1B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882BF262-44D7-4DFB-687E-17E2DF305E4D}"/>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2;p9">
            <a:extLst>
              <a:ext uri="{FF2B5EF4-FFF2-40B4-BE49-F238E27FC236}">
                <a16:creationId xmlns:a16="http://schemas.microsoft.com/office/drawing/2014/main" id="{AE9C9570-60D3-AC49-3E9C-1EEEB908F440}"/>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4;p9" descr="Recurso 31.png">
            <a:extLst>
              <a:ext uri="{FF2B5EF4-FFF2-40B4-BE49-F238E27FC236}">
                <a16:creationId xmlns:a16="http://schemas.microsoft.com/office/drawing/2014/main" id="{155BBFED-F09A-A503-41CA-112AD1906037}"/>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8;p1" descr="Recurso 37.png">
            <a:extLst>
              <a:ext uri="{FF2B5EF4-FFF2-40B4-BE49-F238E27FC236}">
                <a16:creationId xmlns:a16="http://schemas.microsoft.com/office/drawing/2014/main" id="{F64FA709-FFDC-C2BF-2B51-0D5641D5EB0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7;p9">
            <a:extLst>
              <a:ext uri="{FF2B5EF4-FFF2-40B4-BE49-F238E27FC236}">
                <a16:creationId xmlns:a16="http://schemas.microsoft.com/office/drawing/2014/main" id="{60734735-56DE-2E71-B481-774C1E28DBAB}"/>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B262EBFD-C377-76B2-8F5D-79AAEFAF347B}"/>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150;p1" descr="Recurso 25.png">
            <a:extLst>
              <a:ext uri="{FF2B5EF4-FFF2-40B4-BE49-F238E27FC236}">
                <a16:creationId xmlns:a16="http://schemas.microsoft.com/office/drawing/2014/main" id="{4345F9F5-0194-9564-BC52-C9E944AEC442}"/>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Google Shape;150;p1" descr="Recurso 25.png">
            <a:extLst>
              <a:ext uri="{FF2B5EF4-FFF2-40B4-BE49-F238E27FC236}">
                <a16:creationId xmlns:a16="http://schemas.microsoft.com/office/drawing/2014/main" id="{B7CAA03F-F9F8-C292-1021-FC89EE7B6F78}"/>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931;p22" descr="Recurso 37.png">
            <a:extLst>
              <a:ext uri="{FF2B5EF4-FFF2-40B4-BE49-F238E27FC236}">
                <a16:creationId xmlns:a16="http://schemas.microsoft.com/office/drawing/2014/main" id="{3C694E7D-510B-4547-9B54-981DD816D249}"/>
              </a:ext>
            </a:extLst>
          </p:cNvPr>
          <p:cNvPicPr preferRelativeResize="0">
            <a:picLocks noChangeAspect="1"/>
          </p:cNvPicPr>
          <p:nvPr/>
        </p:nvPicPr>
        <p:blipFill rotWithShape="1">
          <a:blip r:embed="rId11">
            <a:alphaModFix/>
          </a:blip>
          <a:srcRect b="18540"/>
          <a:stretch/>
        </p:blipFill>
        <p:spPr>
          <a:xfrm>
            <a:off x="756669" y="5435090"/>
            <a:ext cx="288000" cy="293120"/>
          </a:xfrm>
          <a:prstGeom prst="rect">
            <a:avLst/>
          </a:prstGeom>
          <a:noFill/>
          <a:ln>
            <a:noFill/>
          </a:ln>
        </p:spPr>
      </p:pic>
      <p:pic>
        <p:nvPicPr>
          <p:cNvPr id="4" name="Google Shape;357;p9">
            <a:extLst>
              <a:ext uri="{FF2B5EF4-FFF2-40B4-BE49-F238E27FC236}">
                <a16:creationId xmlns:a16="http://schemas.microsoft.com/office/drawing/2014/main" id="{DD2C8925-7CCA-997C-F144-57C7E2165DBB}"/>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53539" y="2446147"/>
            <a:ext cx="46701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7;p9">
            <a:extLst>
              <a:ext uri="{FF2B5EF4-FFF2-40B4-BE49-F238E27FC236}">
                <a16:creationId xmlns:a16="http://schemas.microsoft.com/office/drawing/2014/main" id="{2BD01825-AC5B-9EB5-F5E7-76726ACF3F2C}"/>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53539" y="3455021"/>
            <a:ext cx="46701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7;p9">
            <a:extLst>
              <a:ext uri="{FF2B5EF4-FFF2-40B4-BE49-F238E27FC236}">
                <a16:creationId xmlns:a16="http://schemas.microsoft.com/office/drawing/2014/main" id="{EC28E978-B8D9-6CCB-C287-AC9BAB8F40C4}"/>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42381" y="4397414"/>
            <a:ext cx="46701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931;p22" descr="Recurso 37.png">
            <a:extLst>
              <a:ext uri="{FF2B5EF4-FFF2-40B4-BE49-F238E27FC236}">
                <a16:creationId xmlns:a16="http://schemas.microsoft.com/office/drawing/2014/main" id="{6D392077-9CCC-1401-A726-F4AE1B4F5C9E}"/>
              </a:ext>
            </a:extLst>
          </p:cNvPr>
          <p:cNvPicPr preferRelativeResize="0">
            <a:picLocks noChangeAspect="1"/>
          </p:cNvPicPr>
          <p:nvPr/>
        </p:nvPicPr>
        <p:blipFill rotWithShape="1">
          <a:blip r:embed="rId11">
            <a:alphaModFix/>
          </a:blip>
          <a:srcRect b="18540"/>
          <a:stretch/>
        </p:blipFill>
        <p:spPr>
          <a:xfrm>
            <a:off x="1074531" y="5345112"/>
            <a:ext cx="288000" cy="293120"/>
          </a:xfrm>
          <a:prstGeom prst="rect">
            <a:avLst/>
          </a:prstGeom>
          <a:noFill/>
          <a:ln>
            <a:noFill/>
          </a:ln>
        </p:spPr>
      </p:pic>
      <p:pic>
        <p:nvPicPr>
          <p:cNvPr id="10" name="Google Shape;150;p1" descr="Recurso 25.png">
            <a:extLst>
              <a:ext uri="{FF2B5EF4-FFF2-40B4-BE49-F238E27FC236}">
                <a16:creationId xmlns:a16="http://schemas.microsoft.com/office/drawing/2014/main" id="{69F79CB3-D3E3-D4B0-ED33-64EFA1A505EC}"/>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450506" y="5321523"/>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931;p22" descr="Recurso 37.png">
            <a:extLst>
              <a:ext uri="{FF2B5EF4-FFF2-40B4-BE49-F238E27FC236}">
                <a16:creationId xmlns:a16="http://schemas.microsoft.com/office/drawing/2014/main" id="{C7D5A25F-FE34-531E-EE6E-CA02187A49AA}"/>
              </a:ext>
            </a:extLst>
          </p:cNvPr>
          <p:cNvPicPr preferRelativeResize="0">
            <a:picLocks noChangeAspect="1"/>
          </p:cNvPicPr>
          <p:nvPr/>
        </p:nvPicPr>
        <p:blipFill rotWithShape="1">
          <a:blip r:embed="rId11">
            <a:alphaModFix/>
          </a:blip>
          <a:srcRect b="18540"/>
          <a:stretch/>
        </p:blipFill>
        <p:spPr>
          <a:xfrm>
            <a:off x="861517" y="5174963"/>
            <a:ext cx="288000" cy="293120"/>
          </a:xfrm>
          <a:prstGeom prst="rect">
            <a:avLst/>
          </a:prstGeom>
          <a:noFill/>
          <a:ln>
            <a:noFill/>
          </a:ln>
        </p:spPr>
      </p:pic>
    </p:spTree>
    <p:extLst>
      <p:ext uri="{BB962C8B-B14F-4D97-AF65-F5344CB8AC3E}">
        <p14:creationId xmlns:p14="http://schemas.microsoft.com/office/powerpoint/2010/main" val="3838791976"/>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37C5821D-54A2-6A19-AC13-FDFE61BCB6B2}"/>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87EE6A4B-A715-768A-5DCD-34F88D2AE99C}"/>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235592A3-926A-C846-64DC-E551B9577E4B}"/>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3BDCF5F0-4B24-1676-F610-270F31116983}"/>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31417D54-2957-C728-5AE7-582168482D17}"/>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CC075D2E-B9E1-3942-285A-41AB39494586}"/>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48449DEA-D76F-F180-FC12-F973FDE571CC}"/>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7B59CD49-E97A-822A-C69A-18DA712DB8B3}"/>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87224" y="1195324"/>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47;p9" descr="Recurso 25.png">
            <a:extLst>
              <a:ext uri="{FF2B5EF4-FFF2-40B4-BE49-F238E27FC236}">
                <a16:creationId xmlns:a16="http://schemas.microsoft.com/office/drawing/2014/main" id="{99E5CB46-CB32-B6B3-DD0C-C06E0FD9BC9D}"/>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242A9823-6F5B-A246-BD6C-F06FDB6A07A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aphicFrame>
        <p:nvGraphicFramePr>
          <p:cNvPr id="17" name="Google Shape;3394;p29">
            <a:extLst>
              <a:ext uri="{FF2B5EF4-FFF2-40B4-BE49-F238E27FC236}">
                <a16:creationId xmlns:a16="http://schemas.microsoft.com/office/drawing/2014/main" id="{2BAFD910-2F54-B4A4-2D03-D33380669FCC}"/>
              </a:ext>
            </a:extLst>
          </p:cNvPr>
          <p:cNvGraphicFramePr/>
          <p:nvPr/>
        </p:nvGraphicFramePr>
        <p:xfrm>
          <a:off x="4342326" y="2028036"/>
          <a:ext cx="7527600" cy="374855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Bebaramá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Bebaramá y otros Directos</a:t>
                      </a:r>
                      <a:r>
                        <a:rPr lang="es-CO" sz="900" b="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Atrato (</a:t>
                      </a:r>
                      <a:r>
                        <a:rPr lang="es-CO" sz="900" b="0" u="none" strike="noStrike" cap="none" baseline="0"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al municipio de Medio Atrato y su cabecera municipal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Beté</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(Chocó). </a:t>
                      </a:r>
                      <a:r>
                        <a:rPr lang="es-CO" sz="900" b="1"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reportaron inundaciones en comunidades del río Bebaramá del municipio del Medio Atrato, Chocó (24/10/2025).</a:t>
                      </a:r>
                      <a:endParaRPr lang="es-ES"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675" marB="456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río Atrato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75" marB="456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SZH Directos al Atrato entre los ríos Quito y Bojayá (mi), especialmente los ríos </a:t>
                      </a:r>
                      <a:r>
                        <a:rPr lang="es-CO" sz="900" b="0" u="none" strike="noStrike" cap="none" dirty="0" err="1">
                          <a:latin typeface="Verdana" panose="020B0604030504040204" pitchFamily="34" charset="0"/>
                          <a:ea typeface="Verdana" panose="020B0604030504040204" pitchFamily="34" charset="0"/>
                          <a:cs typeface="Arial Narrow"/>
                          <a:sym typeface="Arial Narrow"/>
                        </a:rPr>
                        <a:t>Beté</a:t>
                      </a:r>
                      <a:r>
                        <a:rPr lang="es-CO" sz="900" b="0" u="none" strike="noStrike" cap="none" dirty="0">
                          <a:latin typeface="Verdana" panose="020B0604030504040204" pitchFamily="34" charset="0"/>
                          <a:ea typeface="Verdana" panose="020B0604030504040204" pitchFamily="34" charset="0"/>
                          <a:cs typeface="Arial Narrow"/>
                          <a:sym typeface="Arial Narrow"/>
                        </a:rPr>
                        <a:t> y </a:t>
                      </a:r>
                      <a:r>
                        <a:rPr lang="es-CO" sz="900" b="0" u="none" strike="noStrike" cap="none" dirty="0" err="1">
                          <a:latin typeface="Verdana" panose="020B0604030504040204" pitchFamily="34" charset="0"/>
                          <a:ea typeface="Verdana" panose="020B0604030504040204" pitchFamily="34" charset="0"/>
                          <a:cs typeface="Arial Narrow"/>
                          <a:sym typeface="Arial Narrow"/>
                        </a:rPr>
                        <a:t>Tanguí</a:t>
                      </a:r>
                      <a:r>
                        <a:rPr lang="es-CO" sz="900" b="0" u="none" strike="noStrike" cap="none" dirty="0">
                          <a:latin typeface="Verdana" panose="020B0604030504040204" pitchFamily="34" charset="0"/>
                          <a:ea typeface="Verdana" panose="020B0604030504040204" pitchFamily="34" charset="0"/>
                          <a:cs typeface="Arial Narrow"/>
                          <a:sym typeface="Arial Narrow"/>
                        </a:rPr>
                        <a:t>, en la zona rural del municipio Medio Atrato</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en el río Atrato a la altura de Vigía de Fuerte (Antioquia). </a:t>
                      </a:r>
                      <a:endParaRPr lang="es-CO" sz="900" dirty="0">
                        <a:latin typeface="Verdana" panose="020B0604030504040204" pitchFamily="34" charset="0"/>
                        <a:ea typeface="Verdana" panose="020B0604030504040204" pitchFamily="34" charset="0"/>
                      </a:endParaRPr>
                    </a:p>
                  </a:txBody>
                  <a:tcPr marL="91430" marR="91430" marT="45675" marB="4567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Atrato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 los afluentes directos al Atrato, entre Bebaramá y Murrí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en el municipio de Vigía del Fuerte y sus centros poblados (Antioquia).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inundaciones en comunidades localizadas en zonas ribereñas de los ríos: Atrato, Murrí y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Arquía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del municipio de Vigía del Fuerte, Antioquía (03/11/2025).</a:t>
                      </a:r>
                      <a:endPar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9" marR="91429" marT="45657" marB="4565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Murrí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9" marR="91429" marT="45657" marB="4565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del río Murrí y sus afluentes, especialmente el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Ocaidó</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entre otros directos a la parte media del río Atrato.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recomienda especial atención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en el municipio de Urrao y Vigía del Fuerte (Antioquia).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inundaciones en comunidades localizadas en zonas ribereñas de los ríos: Atrato, Murrí y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Arquía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del municipio de Vigía del Fuerte, Antioquía (03/11/2025).</a:t>
                      </a:r>
                      <a:endParaRPr lang="es-ES" sz="900" b="0" u="none" strike="noStrike" kern="1200" baseline="0" dirty="0">
                        <a:solidFill>
                          <a:schemeClr val="dk1"/>
                        </a:solidFill>
                        <a:latin typeface="Verdana" panose="020B0604030504040204" pitchFamily="34" charset="0"/>
                        <a:ea typeface="Verdana" panose="020B0604030504040204" pitchFamily="34" charset="0"/>
                        <a:cs typeface="Arial Narrow"/>
                        <a:sym typeface="Arial Narrow"/>
                      </a:endParaRPr>
                    </a:p>
                  </a:txBody>
                  <a:tcPr marL="91429" marR="91429" marT="45657" marB="4565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0561940"/>
                  </a:ext>
                </a:extLst>
              </a:tr>
            </a:tbl>
          </a:graphicData>
        </a:graphic>
      </p:graphicFrame>
      <p:sp>
        <p:nvSpPr>
          <p:cNvPr id="35" name="Google Shape;353;p9" descr="Recurso 37.png">
            <a:extLst>
              <a:ext uri="{FF2B5EF4-FFF2-40B4-BE49-F238E27FC236}">
                <a16:creationId xmlns:a16="http://schemas.microsoft.com/office/drawing/2014/main" id="{6C486563-BD72-3586-C9F4-F27A7B2D3637}"/>
              </a:ext>
            </a:extLst>
          </p:cNvPr>
          <p:cNvSpPr>
            <a:spLocks noChangeAspect="1" noChangeArrowheads="1"/>
          </p:cNvSpPr>
          <p:nvPr/>
        </p:nvSpPr>
        <p:spPr bwMode="auto">
          <a:xfrm>
            <a:off x="-574695" y="507761"/>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Google Shape;3036;p14">
            <a:extLst>
              <a:ext uri="{FF2B5EF4-FFF2-40B4-BE49-F238E27FC236}">
                <a16:creationId xmlns:a16="http://schemas.microsoft.com/office/drawing/2014/main" id="{FE2BAB2D-5079-094F-6A0F-4352793DD823}"/>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pic>
        <p:nvPicPr>
          <p:cNvPr id="6" name="Google Shape;348;p9">
            <a:extLst>
              <a:ext uri="{FF2B5EF4-FFF2-40B4-BE49-F238E27FC236}">
                <a16:creationId xmlns:a16="http://schemas.microsoft.com/office/drawing/2014/main" id="{16AAA923-9D8A-43BB-1180-0CA1204D512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49;p9">
            <a:extLst>
              <a:ext uri="{FF2B5EF4-FFF2-40B4-BE49-F238E27FC236}">
                <a16:creationId xmlns:a16="http://schemas.microsoft.com/office/drawing/2014/main" id="{99291878-DF30-3640-93AD-B581CD7E5C9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0;p9">
            <a:extLst>
              <a:ext uri="{FF2B5EF4-FFF2-40B4-BE49-F238E27FC236}">
                <a16:creationId xmlns:a16="http://schemas.microsoft.com/office/drawing/2014/main" id="{54CC8436-B397-B414-CE11-B5C6F0C9C0B8}"/>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572E4B1B-F858-C527-59F1-B78D3B1B2107}"/>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2;p9">
            <a:extLst>
              <a:ext uri="{FF2B5EF4-FFF2-40B4-BE49-F238E27FC236}">
                <a16:creationId xmlns:a16="http://schemas.microsoft.com/office/drawing/2014/main" id="{4A0D3F62-41C9-5856-AFC9-CC06BC1FAEB8}"/>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4;p9" descr="Recurso 31.png">
            <a:extLst>
              <a:ext uri="{FF2B5EF4-FFF2-40B4-BE49-F238E27FC236}">
                <a16:creationId xmlns:a16="http://schemas.microsoft.com/office/drawing/2014/main" id="{DD1937ED-1DF0-A8AF-F3C6-010C3020C580}"/>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8;p1" descr="Recurso 37.png">
            <a:extLst>
              <a:ext uri="{FF2B5EF4-FFF2-40B4-BE49-F238E27FC236}">
                <a16:creationId xmlns:a16="http://schemas.microsoft.com/office/drawing/2014/main" id="{C2E10B84-601F-C765-84F9-D0872107508E}"/>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7;p9">
            <a:extLst>
              <a:ext uri="{FF2B5EF4-FFF2-40B4-BE49-F238E27FC236}">
                <a16:creationId xmlns:a16="http://schemas.microsoft.com/office/drawing/2014/main" id="{40E87A95-0724-2C14-14A5-002FBE93F0A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AF6D257B-0BBD-B6CC-A752-70038ACA763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150;p1" descr="Recurso 25.png">
            <a:extLst>
              <a:ext uri="{FF2B5EF4-FFF2-40B4-BE49-F238E27FC236}">
                <a16:creationId xmlns:a16="http://schemas.microsoft.com/office/drawing/2014/main" id="{ACC54677-3A84-680B-F492-F4AB13DFD867}"/>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Google Shape;150;p1" descr="Recurso 25.png">
            <a:extLst>
              <a:ext uri="{FF2B5EF4-FFF2-40B4-BE49-F238E27FC236}">
                <a16:creationId xmlns:a16="http://schemas.microsoft.com/office/drawing/2014/main" id="{55367A7F-06B0-0FC8-0259-2345643AC1E3}"/>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Google Shape;931;p22" descr="Recurso 37.png">
            <a:extLst>
              <a:ext uri="{FF2B5EF4-FFF2-40B4-BE49-F238E27FC236}">
                <a16:creationId xmlns:a16="http://schemas.microsoft.com/office/drawing/2014/main" id="{7E37BB41-E577-28D3-DCCA-EEBD4C60908C}"/>
              </a:ext>
            </a:extLst>
          </p:cNvPr>
          <p:cNvPicPr preferRelativeResize="0">
            <a:picLocks noChangeAspect="1"/>
          </p:cNvPicPr>
          <p:nvPr/>
        </p:nvPicPr>
        <p:blipFill rotWithShape="1">
          <a:blip r:embed="rId11">
            <a:alphaModFix/>
          </a:blip>
          <a:srcRect b="18540"/>
          <a:stretch/>
        </p:blipFill>
        <p:spPr>
          <a:xfrm>
            <a:off x="945889" y="5105467"/>
            <a:ext cx="288000" cy="293120"/>
          </a:xfrm>
          <a:prstGeom prst="rect">
            <a:avLst/>
          </a:prstGeom>
          <a:noFill/>
          <a:ln>
            <a:noFill/>
          </a:ln>
        </p:spPr>
      </p:pic>
      <p:pic>
        <p:nvPicPr>
          <p:cNvPr id="25" name="Google Shape;357;p9">
            <a:extLst>
              <a:ext uri="{FF2B5EF4-FFF2-40B4-BE49-F238E27FC236}">
                <a16:creationId xmlns:a16="http://schemas.microsoft.com/office/drawing/2014/main" id="{411117E5-B10C-E109-9939-590F96FF09B6}"/>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43859" y="3396930"/>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7;p9">
            <a:extLst>
              <a:ext uri="{FF2B5EF4-FFF2-40B4-BE49-F238E27FC236}">
                <a16:creationId xmlns:a16="http://schemas.microsoft.com/office/drawing/2014/main" id="{410F127A-2767-CC7B-F2D8-55967AEFEFFB}"/>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43859" y="2684752"/>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931;p22" descr="Recurso 37.png">
            <a:extLst>
              <a:ext uri="{FF2B5EF4-FFF2-40B4-BE49-F238E27FC236}">
                <a16:creationId xmlns:a16="http://schemas.microsoft.com/office/drawing/2014/main" id="{06002AB5-456F-567F-2AF5-D1B17196630E}"/>
              </a:ext>
            </a:extLst>
          </p:cNvPr>
          <p:cNvPicPr preferRelativeResize="0">
            <a:picLocks noChangeAspect="1"/>
          </p:cNvPicPr>
          <p:nvPr/>
        </p:nvPicPr>
        <p:blipFill rotWithShape="1">
          <a:blip r:embed="rId11">
            <a:alphaModFix/>
          </a:blip>
          <a:srcRect b="18540"/>
          <a:stretch/>
        </p:blipFill>
        <p:spPr>
          <a:xfrm>
            <a:off x="615418" y="5084986"/>
            <a:ext cx="288000" cy="293120"/>
          </a:xfrm>
          <a:prstGeom prst="rect">
            <a:avLst/>
          </a:prstGeom>
          <a:noFill/>
          <a:ln>
            <a:noFill/>
          </a:ln>
        </p:spPr>
      </p:pic>
      <p:pic>
        <p:nvPicPr>
          <p:cNvPr id="10" name="Google Shape;357;p9">
            <a:extLst>
              <a:ext uri="{FF2B5EF4-FFF2-40B4-BE49-F238E27FC236}">
                <a16:creationId xmlns:a16="http://schemas.microsoft.com/office/drawing/2014/main" id="{47198FE1-DC38-31C9-7782-FB86035F13BA}"/>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43859" y="4159293"/>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7;p9">
            <a:extLst>
              <a:ext uri="{FF2B5EF4-FFF2-40B4-BE49-F238E27FC236}">
                <a16:creationId xmlns:a16="http://schemas.microsoft.com/office/drawing/2014/main" id="{60FD7951-4087-B56F-5E75-D79D6386B1FB}"/>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43859" y="5086540"/>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0;p9">
            <a:extLst>
              <a:ext uri="{FF2B5EF4-FFF2-40B4-BE49-F238E27FC236}">
                <a16:creationId xmlns:a16="http://schemas.microsoft.com/office/drawing/2014/main" id="{BAD0F0D9-B510-891E-C5EC-54353966162D}"/>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95574" y="4805818"/>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869B1-861F-1F7B-9CE8-541E0CE25240}"/>
            </a:ext>
          </a:extLst>
        </p:cNvPr>
        <p:cNvGrpSpPr/>
        <p:nvPr/>
      </p:nvGrpSpPr>
      <p:grpSpPr>
        <a:xfrm>
          <a:off x="0" y="0"/>
          <a:ext cx="0" cy="0"/>
          <a:chOff x="0" y="0"/>
          <a:chExt cx="0" cy="0"/>
        </a:xfrm>
      </p:grpSpPr>
      <p:pic>
        <p:nvPicPr>
          <p:cNvPr id="7" name="Google Shape;736;p15">
            <a:extLst>
              <a:ext uri="{FF2B5EF4-FFF2-40B4-BE49-F238E27FC236}">
                <a16:creationId xmlns:a16="http://schemas.microsoft.com/office/drawing/2014/main" id="{DF486760-74D7-0A96-8B1E-B9BA9D490150}"/>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Google Shape;746;p15" descr="Recurso 39.png">
            <a:extLst>
              <a:ext uri="{FF2B5EF4-FFF2-40B4-BE49-F238E27FC236}">
                <a16:creationId xmlns:a16="http://schemas.microsoft.com/office/drawing/2014/main" id="{34E2EA4C-6851-D719-1929-922EF879D6CF}"/>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E97758C9-49C0-435E-E774-EB42611AEC15}"/>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4E1BAD85-1C14-F81E-176D-6BB12BB1795F}"/>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EDA5F6EA-65B7-2305-2014-592DAB8CB1D2}"/>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1C12B92C-2A43-40B0-E522-13B7998EC4D8}"/>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596D987F-F236-C55B-CDB5-7FFEBFC092C2}"/>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AA4C04CA-73DE-9A8D-0A96-2F483059FD52}"/>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aphicFrame>
        <p:nvGraphicFramePr>
          <p:cNvPr id="17" name="Google Shape;3394;p29">
            <a:extLst>
              <a:ext uri="{FF2B5EF4-FFF2-40B4-BE49-F238E27FC236}">
                <a16:creationId xmlns:a16="http://schemas.microsoft.com/office/drawing/2014/main" id="{BDE338AB-49D2-19BB-D9F9-957C5A06F923}"/>
              </a:ext>
            </a:extLst>
          </p:cNvPr>
          <p:cNvGraphicFramePr/>
          <p:nvPr/>
        </p:nvGraphicFramePr>
        <p:xfrm>
          <a:off x="4330924" y="1263739"/>
          <a:ext cx="7545999" cy="4983112"/>
        </p:xfrm>
        <a:graphic>
          <a:graphicData uri="http://schemas.openxmlformats.org/drawingml/2006/table">
            <a:tbl>
              <a:tblPr>
                <a:noFill/>
              </a:tblPr>
              <a:tblGrid>
                <a:gridCol w="685987">
                  <a:extLst>
                    <a:ext uri="{9D8B030D-6E8A-4147-A177-3AD203B41FA5}">
                      <a16:colId xmlns:a16="http://schemas.microsoft.com/office/drawing/2014/main" val="20000"/>
                    </a:ext>
                  </a:extLst>
                </a:gridCol>
                <a:gridCol w="1141091">
                  <a:extLst>
                    <a:ext uri="{9D8B030D-6E8A-4147-A177-3AD203B41FA5}">
                      <a16:colId xmlns:a16="http://schemas.microsoft.com/office/drawing/2014/main" val="20001"/>
                    </a:ext>
                  </a:extLst>
                </a:gridCol>
                <a:gridCol w="1420623">
                  <a:extLst>
                    <a:ext uri="{9D8B030D-6E8A-4147-A177-3AD203B41FA5}">
                      <a16:colId xmlns:a16="http://schemas.microsoft.com/office/drawing/2014/main" val="20002"/>
                    </a:ext>
                  </a:extLst>
                </a:gridCol>
                <a:gridCol w="4298298">
                  <a:extLst>
                    <a:ext uri="{9D8B030D-6E8A-4147-A177-3AD203B41FA5}">
                      <a16:colId xmlns:a16="http://schemas.microsoft.com/office/drawing/2014/main" val="20003"/>
                    </a:ext>
                  </a:extLst>
                </a:gridCol>
              </a:tblGrid>
              <a:tr h="482021">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Descripción de la alerta hidrológica</a:t>
                      </a:r>
                      <a:endParaRPr sz="900" b="1" u="none" strike="noStrike" cap="none">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61" marB="456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Bojayá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1" marB="456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Bojayá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y sus afluentes</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Especial atención en el municipio de Bojayá (Chocó). </a:t>
                      </a:r>
                      <a:r>
                        <a:rPr lang="es-CO" sz="900" b="1"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reportan afectaciones por crecientes súbita en los ríos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Buchado</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Bojayá en el municipio de Bojayá – Chocó (28/10/2025).</a:t>
                      </a:r>
                    </a:p>
                  </a:txBody>
                  <a:tcPr marL="91448" marR="91448" marT="45661" marB="456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9685321"/>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Napipí – río Opogadó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Napipí – río Opogadó </a:t>
                      </a:r>
                      <a:r>
                        <a:rPr lang="es-ES" sz="900" u="none" strike="noStrike" cap="none" dirty="0">
                          <a:latin typeface="Verdana" panose="020B0604030504040204" pitchFamily="34" charset="0"/>
                          <a:ea typeface="Verdana" panose="020B0604030504040204" pitchFamily="34" charset="0"/>
                          <a:cs typeface="Arial Narrow"/>
                          <a:sym typeface="Arial Narrow"/>
                        </a:rPr>
                        <a:t>y sus aportantes. </a:t>
                      </a:r>
                      <a:r>
                        <a:rPr lang="es-CO" sz="900" b="1"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reportan afectaciones por crecientes súbita en los ríos </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Napipí y Opogadó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 el municipio de Bojayá – Chocó (28/10/2025).</a:t>
                      </a:r>
                      <a:endParaRPr lang="es-ES" sz="90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008553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a:latin typeface="Verdana" panose="020B0604030504040204" pitchFamily="34" charset="0"/>
                          <a:ea typeface="Verdana" panose="020B0604030504040204" pitchFamily="34" charset="0"/>
                          <a:cs typeface="Arial Narrow"/>
                          <a:sym typeface="Arial Narrow"/>
                        </a:rPr>
                        <a:t>Atrato - Darién</a:t>
                      </a:r>
                      <a:endParaRPr sz="900" b="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Murindó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dirty="0">
                          <a:solidFill>
                            <a:srgbClr val="000000"/>
                          </a:solidFill>
                          <a:latin typeface="Verdana" panose="020B0604030504040204" pitchFamily="34" charset="0"/>
                          <a:ea typeface="Verdana" panose="020B0604030504040204" pitchFamily="34" charset="0"/>
                          <a:cs typeface="Arial Narrow"/>
                          <a:sym typeface="Arial Narrow"/>
                        </a:rPr>
                        <a:t>Probabilidad de crecientes súbitas del río Murindó y sus afluentes. Especial atención en los municipios de Murindó, Vigía del Fuerte (Antioquia) y Carmen del Darién (Chocó). </a:t>
                      </a:r>
                      <a:r>
                        <a:rPr lang="es-CO" sz="900" b="1" kern="1200" dirty="0">
                          <a:solidFill>
                            <a:srgbClr val="000000"/>
                          </a:solidFill>
                          <a:latin typeface="Verdana" panose="020B0604030504040204" pitchFamily="34" charset="0"/>
                          <a:ea typeface="Verdana" panose="020B0604030504040204" pitchFamily="34" charset="0"/>
                          <a:cs typeface="Arial Narrow"/>
                          <a:sym typeface="Arial Narrow"/>
                        </a:rPr>
                        <a:t>Notas: 1)</a:t>
                      </a:r>
                      <a:r>
                        <a:rPr lang="es-CO" sz="900" b="1" kern="1200" dirty="0">
                          <a:solidFill>
                            <a:srgbClr val="000000"/>
                          </a:solidFill>
                          <a:latin typeface="Verdana" panose="020B0604030504040204" pitchFamily="34" charset="0"/>
                          <a:ea typeface="Verdana" panose="020B0604030504040204" pitchFamily="34" charset="0"/>
                          <a:cs typeface="+mn-cs"/>
                          <a:sym typeface="Arial Narrow"/>
                        </a:rPr>
                        <a:t> </a:t>
                      </a:r>
                      <a:r>
                        <a:rPr lang="es-CO" sz="900" kern="1200" dirty="0">
                          <a:solidFill>
                            <a:srgbClr val="000000"/>
                          </a:solidFill>
                          <a:latin typeface="Verdana" panose="020B0604030504040204" pitchFamily="34" charset="0"/>
                          <a:ea typeface="Verdana" panose="020B0604030504040204" pitchFamily="34" charset="0"/>
                          <a:cs typeface="+mn-cs"/>
                        </a:rPr>
                        <a:t>Desbordamiento de los ríos Atrato y Murindó, generando afectaciones en las comunidades: </a:t>
                      </a:r>
                      <a:r>
                        <a:rPr lang="es-CO" sz="900" kern="1200" dirty="0" err="1">
                          <a:solidFill>
                            <a:srgbClr val="000000"/>
                          </a:solidFill>
                          <a:latin typeface="Verdana" panose="020B0604030504040204" pitchFamily="34" charset="0"/>
                          <a:ea typeface="Verdana" panose="020B0604030504040204" pitchFamily="34" charset="0"/>
                          <a:cs typeface="+mn-cs"/>
                        </a:rPr>
                        <a:t>Coredo</a:t>
                      </a:r>
                      <a:r>
                        <a:rPr lang="es-CO" sz="900" kern="1200" dirty="0">
                          <a:solidFill>
                            <a:srgbClr val="000000"/>
                          </a:solidFill>
                          <a:latin typeface="Verdana" panose="020B0604030504040204" pitchFamily="34" charset="0"/>
                          <a:ea typeface="Verdana" panose="020B0604030504040204" pitchFamily="34" charset="0"/>
                          <a:cs typeface="+mn-cs"/>
                        </a:rPr>
                        <a:t>, Guagua, Isla,  No Hay Como Dios, </a:t>
                      </a:r>
                      <a:r>
                        <a:rPr lang="es-CO" sz="900" kern="1200" dirty="0" err="1">
                          <a:solidFill>
                            <a:srgbClr val="000000"/>
                          </a:solidFill>
                          <a:latin typeface="Verdana" panose="020B0604030504040204" pitchFamily="34" charset="0"/>
                          <a:ea typeface="Verdana" panose="020B0604030504040204" pitchFamily="34" charset="0"/>
                          <a:cs typeface="+mn-cs"/>
                        </a:rPr>
                        <a:t>Legiada</a:t>
                      </a:r>
                      <a:r>
                        <a:rPr lang="es-CO" sz="900" kern="1200" dirty="0">
                          <a:solidFill>
                            <a:srgbClr val="000000"/>
                          </a:solidFill>
                          <a:latin typeface="Verdana" panose="020B0604030504040204" pitchFamily="34" charset="0"/>
                          <a:ea typeface="Verdana" panose="020B0604030504040204" pitchFamily="34" charset="0"/>
                          <a:cs typeface="+mn-cs"/>
                        </a:rPr>
                        <a:t>, </a:t>
                      </a:r>
                      <a:r>
                        <a:rPr lang="es-CO" sz="900" kern="1200" dirty="0" err="1">
                          <a:solidFill>
                            <a:srgbClr val="000000"/>
                          </a:solidFill>
                          <a:latin typeface="Verdana" panose="020B0604030504040204" pitchFamily="34" charset="0"/>
                          <a:ea typeface="Verdana" panose="020B0604030504040204" pitchFamily="34" charset="0"/>
                          <a:cs typeface="+mn-cs"/>
                        </a:rPr>
                        <a:t>Ñarague</a:t>
                      </a:r>
                      <a:r>
                        <a:rPr lang="es-CO" sz="900" kern="1200" dirty="0">
                          <a:solidFill>
                            <a:srgbClr val="000000"/>
                          </a:solidFill>
                          <a:latin typeface="Verdana" panose="020B0604030504040204" pitchFamily="34" charset="0"/>
                          <a:ea typeface="Verdana" panose="020B0604030504040204" pitchFamily="34" charset="0"/>
                          <a:cs typeface="+mn-cs"/>
                        </a:rPr>
                        <a:t>, </a:t>
                      </a:r>
                      <a:r>
                        <a:rPr lang="es-CO" sz="900" kern="1200" dirty="0" err="1">
                          <a:solidFill>
                            <a:srgbClr val="000000"/>
                          </a:solidFill>
                          <a:latin typeface="Verdana" panose="020B0604030504040204" pitchFamily="34" charset="0"/>
                          <a:ea typeface="Verdana" panose="020B0604030504040204" pitchFamily="34" charset="0"/>
                          <a:cs typeface="+mn-cs"/>
                        </a:rPr>
                        <a:t>Chimiado</a:t>
                      </a:r>
                      <a:r>
                        <a:rPr lang="es-CO" sz="900" kern="1200" dirty="0">
                          <a:solidFill>
                            <a:srgbClr val="000000"/>
                          </a:solidFill>
                          <a:latin typeface="Verdana" panose="020B0604030504040204" pitchFamily="34" charset="0"/>
                          <a:ea typeface="Verdana" panose="020B0604030504040204" pitchFamily="34" charset="0"/>
                          <a:cs typeface="+mn-cs"/>
                        </a:rPr>
                        <a:t>,  </a:t>
                      </a:r>
                      <a:r>
                        <a:rPr lang="es-CO" sz="900" kern="1200" dirty="0" err="1">
                          <a:solidFill>
                            <a:srgbClr val="000000"/>
                          </a:solidFill>
                          <a:latin typeface="Verdana" panose="020B0604030504040204" pitchFamily="34" charset="0"/>
                          <a:ea typeface="Verdana" panose="020B0604030504040204" pitchFamily="34" charset="0"/>
                          <a:cs typeface="+mn-cs"/>
                        </a:rPr>
                        <a:t>Opogado</a:t>
                      </a:r>
                      <a:r>
                        <a:rPr lang="es-CO" sz="900" kern="1200" dirty="0">
                          <a:solidFill>
                            <a:srgbClr val="000000"/>
                          </a:solidFill>
                          <a:latin typeface="Verdana" panose="020B0604030504040204" pitchFamily="34" charset="0"/>
                          <a:ea typeface="Verdana" panose="020B0604030504040204" pitchFamily="34" charset="0"/>
                          <a:cs typeface="+mn-cs"/>
                        </a:rPr>
                        <a:t>, Casco Urbano- Campo Alegre, Bella Luz, </a:t>
                      </a:r>
                      <a:r>
                        <a:rPr lang="es-CO" sz="900" kern="1200" dirty="0" err="1">
                          <a:solidFill>
                            <a:srgbClr val="000000"/>
                          </a:solidFill>
                          <a:latin typeface="Verdana" panose="020B0604030504040204" pitchFamily="34" charset="0"/>
                          <a:ea typeface="Verdana" panose="020B0604030504040204" pitchFamily="34" charset="0"/>
                          <a:cs typeface="+mn-cs"/>
                        </a:rPr>
                        <a:t>Jedega</a:t>
                      </a:r>
                      <a:r>
                        <a:rPr lang="es-CO" sz="900" kern="1200" dirty="0">
                          <a:solidFill>
                            <a:srgbClr val="000000"/>
                          </a:solidFill>
                          <a:latin typeface="Verdana" panose="020B0604030504040204" pitchFamily="34" charset="0"/>
                          <a:ea typeface="Verdana" panose="020B0604030504040204" pitchFamily="34" charset="0"/>
                          <a:cs typeface="+mn-cs"/>
                        </a:rPr>
                        <a:t>, </a:t>
                      </a:r>
                      <a:r>
                        <a:rPr lang="es-CO" sz="900" kern="1200" dirty="0" err="1">
                          <a:solidFill>
                            <a:srgbClr val="000000"/>
                          </a:solidFill>
                          <a:latin typeface="Verdana" panose="020B0604030504040204" pitchFamily="34" charset="0"/>
                          <a:ea typeface="Verdana" panose="020B0604030504040204" pitchFamily="34" charset="0"/>
                          <a:cs typeface="+mn-cs"/>
                        </a:rPr>
                        <a:t>Bebarameño</a:t>
                      </a:r>
                      <a:r>
                        <a:rPr lang="es-CO" sz="900" kern="1200" dirty="0">
                          <a:solidFill>
                            <a:srgbClr val="000000"/>
                          </a:solidFill>
                          <a:latin typeface="Verdana" panose="020B0604030504040204" pitchFamily="34" charset="0"/>
                          <a:ea typeface="Verdana" panose="020B0604030504040204" pitchFamily="34" charset="0"/>
                          <a:cs typeface="+mn-cs"/>
                        </a:rPr>
                        <a:t>, Canal y Pital, Bartolo, Marina, Loma Cruce, Murindó Viejo, </a:t>
                      </a:r>
                      <a:r>
                        <a:rPr lang="es-CO" sz="900" kern="1200" dirty="0" err="1">
                          <a:solidFill>
                            <a:srgbClr val="000000"/>
                          </a:solidFill>
                          <a:latin typeface="Verdana" panose="020B0604030504040204" pitchFamily="34" charset="0"/>
                          <a:ea typeface="Verdana" panose="020B0604030504040204" pitchFamily="34" charset="0"/>
                          <a:cs typeface="+mn-cs"/>
                        </a:rPr>
                        <a:t>Chagerado</a:t>
                      </a:r>
                      <a:r>
                        <a:rPr lang="es-CO" sz="900" kern="1200" dirty="0">
                          <a:solidFill>
                            <a:srgbClr val="000000"/>
                          </a:solidFill>
                          <a:latin typeface="Verdana" panose="020B0604030504040204" pitchFamily="34" charset="0"/>
                          <a:ea typeface="Verdana" panose="020B0604030504040204" pitchFamily="34" charset="0"/>
                          <a:cs typeface="+mn-cs"/>
                        </a:rPr>
                        <a:t>, </a:t>
                      </a:r>
                      <a:r>
                        <a:rPr lang="es-CO" sz="900" kern="1200" dirty="0" err="1">
                          <a:solidFill>
                            <a:srgbClr val="000000"/>
                          </a:solidFill>
                          <a:latin typeface="Verdana" panose="020B0604030504040204" pitchFamily="34" charset="0"/>
                          <a:ea typeface="Verdana" panose="020B0604030504040204" pitchFamily="34" charset="0"/>
                          <a:cs typeface="+mn-cs"/>
                        </a:rPr>
                        <a:t>Chibugado</a:t>
                      </a:r>
                      <a:r>
                        <a:rPr lang="es-CO" sz="900" kern="1200" dirty="0">
                          <a:solidFill>
                            <a:srgbClr val="000000"/>
                          </a:solidFill>
                          <a:latin typeface="Verdana" panose="020B0604030504040204" pitchFamily="34" charset="0"/>
                          <a:ea typeface="Verdana" panose="020B0604030504040204" pitchFamily="34" charset="0"/>
                          <a:cs typeface="+mn-cs"/>
                        </a:rPr>
                        <a:t>, </a:t>
                      </a:r>
                      <a:r>
                        <a:rPr lang="es-CO" sz="900" kern="1200" dirty="0" err="1">
                          <a:solidFill>
                            <a:srgbClr val="000000"/>
                          </a:solidFill>
                          <a:latin typeface="Verdana" panose="020B0604030504040204" pitchFamily="34" charset="0"/>
                          <a:ea typeface="Verdana" panose="020B0604030504040204" pitchFamily="34" charset="0"/>
                          <a:cs typeface="+mn-cs"/>
                        </a:rPr>
                        <a:t>Bachidubi</a:t>
                      </a:r>
                      <a:r>
                        <a:rPr lang="es-CO" sz="900" kern="1200" dirty="0">
                          <a:solidFill>
                            <a:srgbClr val="000000"/>
                          </a:solidFill>
                          <a:latin typeface="Verdana" panose="020B0604030504040204" pitchFamily="34" charset="0"/>
                          <a:ea typeface="Verdana" panose="020B0604030504040204" pitchFamily="34" charset="0"/>
                          <a:cs typeface="+mn-cs"/>
                        </a:rPr>
                        <a:t> y </a:t>
                      </a:r>
                      <a:r>
                        <a:rPr lang="es-CO" sz="900" kern="1200" dirty="0" err="1">
                          <a:solidFill>
                            <a:srgbClr val="000000"/>
                          </a:solidFill>
                          <a:latin typeface="Verdana" panose="020B0604030504040204" pitchFamily="34" charset="0"/>
                          <a:ea typeface="Verdana" panose="020B0604030504040204" pitchFamily="34" charset="0"/>
                          <a:cs typeface="+mn-cs"/>
                        </a:rPr>
                        <a:t>Chado</a:t>
                      </a:r>
                      <a:r>
                        <a:rPr lang="es-CO" sz="900" kern="1200" dirty="0">
                          <a:solidFill>
                            <a:srgbClr val="000000"/>
                          </a:solidFill>
                          <a:latin typeface="Verdana" panose="020B0604030504040204" pitchFamily="34" charset="0"/>
                          <a:ea typeface="Verdana" panose="020B0604030504040204" pitchFamily="34" charset="0"/>
                          <a:cs typeface="+mn-cs"/>
                        </a:rPr>
                        <a:t> del municipio de Murindó, Antioquía (6/11/2025). </a:t>
                      </a:r>
                      <a:r>
                        <a:rPr lang="es-CO" sz="900" b="1" kern="1200" dirty="0">
                          <a:solidFill>
                            <a:srgbClr val="000000"/>
                          </a:solidFill>
                          <a:latin typeface="Verdana" panose="020B0604030504040204" pitchFamily="34" charset="0"/>
                          <a:ea typeface="Verdana" panose="020B0604030504040204" pitchFamily="34" charset="0"/>
                          <a:cs typeface="Arial Narrow"/>
                          <a:sym typeface="Arial Narrow"/>
                        </a:rPr>
                        <a:t>2)</a:t>
                      </a:r>
                      <a:r>
                        <a:rPr lang="es-CO" sz="900" kern="1200" dirty="0">
                          <a:solidFill>
                            <a:srgbClr val="000000"/>
                          </a:solidFill>
                          <a:latin typeface="Verdana" panose="020B0604030504040204" pitchFamily="34" charset="0"/>
                          <a:ea typeface="Verdana" panose="020B0604030504040204" pitchFamily="34" charset="0"/>
                          <a:cs typeface="Arial Narrow"/>
                          <a:sym typeface="Arial Narrow"/>
                        </a:rPr>
                        <a:t> Se reportan inundaciones en las comunidades de Campo alegre del municipio de Murindó – Chocó (08/11/2025).</a:t>
                      </a:r>
                      <a:endParaRPr lang="es-CO" sz="90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676832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Sucio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Sucio y sus afluentes. Se recomienda especial atención en las quebradas San José de Urama, El Tigre, </a:t>
                      </a:r>
                      <a:r>
                        <a:rPr lang="es-ES" sz="900" u="none" strike="noStrike" cap="none" dirty="0" err="1">
                          <a:latin typeface="Verdana" panose="020B0604030504040204" pitchFamily="34" charset="0"/>
                          <a:ea typeface="Verdana" panose="020B0604030504040204" pitchFamily="34" charset="0"/>
                          <a:cs typeface="Arial Narrow"/>
                          <a:sym typeface="Arial Narrow"/>
                        </a:rPr>
                        <a:t>Agualinda</a:t>
                      </a:r>
                      <a:r>
                        <a:rPr lang="es-ES" sz="900" u="none" strike="noStrike" cap="none" dirty="0">
                          <a:latin typeface="Verdana" panose="020B0604030504040204" pitchFamily="34" charset="0"/>
                          <a:ea typeface="Verdana" panose="020B0604030504040204" pitchFamily="34" charset="0"/>
                          <a:cs typeface="Arial Narrow"/>
                          <a:sym typeface="Arial Narrow"/>
                        </a:rPr>
                        <a:t>, La Encalichada, Cañada Seca, Desmotadora, La Antigua, La Caracol y Potreros, y los ríos Mutatá, Urumita y Herradura. Especial atención en los municipios de Nuevo Belén de </a:t>
                      </a:r>
                      <a:r>
                        <a:rPr lang="es-ES" sz="900" u="none" strike="noStrike" cap="none" dirty="0" err="1">
                          <a:latin typeface="Verdana" panose="020B0604030504040204" pitchFamily="34" charset="0"/>
                          <a:ea typeface="Verdana" panose="020B0604030504040204" pitchFamily="34" charset="0"/>
                          <a:cs typeface="Arial Narrow"/>
                          <a:sym typeface="Arial Narrow"/>
                        </a:rPr>
                        <a:t>Bajira</a:t>
                      </a:r>
                      <a:r>
                        <a:rPr lang="es-ES" sz="900" u="none" strike="noStrike" cap="none" dirty="0">
                          <a:latin typeface="Verdana" panose="020B0604030504040204" pitchFamily="34" charset="0"/>
                          <a:ea typeface="Verdana" panose="020B0604030504040204" pitchFamily="34" charset="0"/>
                          <a:cs typeface="Arial Narrow"/>
                          <a:sym typeface="Arial Narrow"/>
                        </a:rPr>
                        <a:t>, Frontino, Abriaquí, </a:t>
                      </a:r>
                      <a:r>
                        <a:rPr lang="es-ES" sz="900" u="none" strike="noStrike" cap="none" dirty="0" err="1">
                          <a:latin typeface="Verdana" panose="020B0604030504040204" pitchFamily="34" charset="0"/>
                          <a:ea typeface="Verdana" panose="020B0604030504040204" pitchFamily="34" charset="0"/>
                          <a:cs typeface="Arial Narrow"/>
                          <a:sym typeface="Arial Narrow"/>
                        </a:rPr>
                        <a:t>Uramita</a:t>
                      </a:r>
                      <a:r>
                        <a:rPr lang="es-ES" sz="900" u="none" strike="noStrike" cap="none" dirty="0">
                          <a:latin typeface="Verdana" panose="020B0604030504040204" pitchFamily="34" charset="0"/>
                          <a:ea typeface="Verdana" panose="020B0604030504040204" pitchFamily="34" charset="0"/>
                          <a:cs typeface="Arial Narrow"/>
                          <a:sym typeface="Arial Narrow"/>
                        </a:rPr>
                        <a:t>, Dabeiba, Cañasgordas, Frontino y Mutatá (Antioquia). </a:t>
                      </a:r>
                      <a:r>
                        <a:rPr lang="es-CO" sz="900" b="1" u="none" strike="noStrike" cap="none" dirty="0">
                          <a:latin typeface="Verdana" panose="020B0604030504040204" pitchFamily="34" charset="0"/>
                          <a:ea typeface="Verdana" panose="020B0604030504040204" pitchFamily="34" charset="0"/>
                          <a:cs typeface="Arial Narrow"/>
                          <a:sym typeface="Arial Narrow"/>
                        </a:rPr>
                        <a:t>Notas: 1) </a:t>
                      </a:r>
                      <a:r>
                        <a:rPr lang="es-CO" sz="900" u="none" strike="noStrike" cap="none" dirty="0">
                          <a:latin typeface="Verdana" panose="020B0604030504040204" pitchFamily="34" charset="0"/>
                          <a:ea typeface="Verdana" panose="020B0604030504040204" pitchFamily="34" charset="0"/>
                          <a:cs typeface="Arial Narrow"/>
                          <a:sym typeface="Arial Narrow"/>
                        </a:rPr>
                        <a:t>Se reportan afectaciones por avenida torrencial en la zona urbana y rural del municipio de Dabeiba – Antioquia (27/10/2025). </a:t>
                      </a:r>
                      <a:r>
                        <a:rPr lang="es-CO" sz="900" b="1" u="none" strike="noStrike" cap="none" dirty="0">
                          <a:latin typeface="Verdana" panose="020B0604030504040204" pitchFamily="34" charset="0"/>
                          <a:ea typeface="Verdana" panose="020B0604030504040204" pitchFamily="34" charset="0"/>
                          <a:cs typeface="Arial Narrow"/>
                          <a:sym typeface="Arial Narrow"/>
                        </a:rPr>
                        <a:t>2) </a:t>
                      </a:r>
                      <a:r>
                        <a:rPr lang="es-CO" sz="900" u="none" strike="noStrike" cap="none" dirty="0">
                          <a:latin typeface="Verdana" panose="020B0604030504040204" pitchFamily="34" charset="0"/>
                          <a:ea typeface="Verdana" panose="020B0604030504040204" pitchFamily="34" charset="0"/>
                          <a:cs typeface="Arial Narrow"/>
                          <a:sym typeface="Arial Narrow"/>
                        </a:rPr>
                        <a:t>Se reportó creciente súbita del río Sucio en los corregimientos de </a:t>
                      </a:r>
                      <a:r>
                        <a:rPr lang="es-CO" sz="900" u="none" strike="noStrike" cap="none" dirty="0" err="1">
                          <a:latin typeface="Verdana" panose="020B0604030504040204" pitchFamily="34" charset="0"/>
                          <a:ea typeface="Verdana" panose="020B0604030504040204" pitchFamily="34" charset="0"/>
                          <a:cs typeface="Arial Narrow"/>
                          <a:sym typeface="Arial Narrow"/>
                        </a:rPr>
                        <a:t>Pavarandoncito</a:t>
                      </a:r>
                      <a:r>
                        <a:rPr lang="es-CO" sz="900" u="none" strike="noStrike" cap="none" dirty="0">
                          <a:latin typeface="Verdana" panose="020B0604030504040204" pitchFamily="34" charset="0"/>
                          <a:ea typeface="Verdana" panose="020B0604030504040204" pitchFamily="34" charset="0"/>
                          <a:cs typeface="Arial Narrow"/>
                          <a:sym typeface="Arial Narrow"/>
                        </a:rPr>
                        <a:t> y </a:t>
                      </a:r>
                      <a:r>
                        <a:rPr lang="es-CO" sz="900" u="none" strike="noStrike" cap="none" dirty="0" err="1">
                          <a:latin typeface="Verdana" panose="020B0604030504040204" pitchFamily="34" charset="0"/>
                          <a:ea typeface="Verdana" panose="020B0604030504040204" pitchFamily="34" charset="0"/>
                          <a:cs typeface="Arial Narrow"/>
                          <a:sym typeface="Arial Narrow"/>
                        </a:rPr>
                        <a:t>Pavarando</a:t>
                      </a:r>
                      <a:r>
                        <a:rPr lang="es-CO" sz="900" u="none" strike="noStrike" cap="none" dirty="0">
                          <a:latin typeface="Verdana" panose="020B0604030504040204" pitchFamily="34" charset="0"/>
                          <a:ea typeface="Verdana" panose="020B0604030504040204" pitchFamily="34" charset="0"/>
                          <a:cs typeface="Arial Narrow"/>
                          <a:sym typeface="Arial Narrow"/>
                        </a:rPr>
                        <a:t> Grande en el municipio de Mutatá, Antioquia (27/10/2025).</a:t>
                      </a:r>
                      <a:endParaRPr lang="es-ES" sz="900" b="0" u="none" strike="noStrike" cap="none" dirty="0">
                        <a:latin typeface="Verdana" panose="020B0604030504040204" pitchFamily="34" charset="0"/>
                        <a:ea typeface="Verdana" panose="020B0604030504040204" pitchFamily="34" charset="0"/>
                        <a:cs typeface="Arial Narrow"/>
                        <a:sym typeface="Arial Narrow"/>
                      </a:endParaRPr>
                    </a:p>
                  </a:txBody>
                  <a:tcPr marL="91450" marR="91450" marT="45673" marB="4567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4357189"/>
                  </a:ext>
                </a:extLst>
              </a:tr>
            </a:tbl>
          </a:graphicData>
        </a:graphic>
      </p:graphicFrame>
      <p:sp>
        <p:nvSpPr>
          <p:cNvPr id="6" name="Google Shape;3036;p14">
            <a:extLst>
              <a:ext uri="{FF2B5EF4-FFF2-40B4-BE49-F238E27FC236}">
                <a16:creationId xmlns:a16="http://schemas.microsoft.com/office/drawing/2014/main" id="{E1C7AC9E-3DED-F857-184E-828143D4E93C}"/>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52" name="Google Shape;347;p9" descr="Recurso 25.png">
            <a:extLst>
              <a:ext uri="{FF2B5EF4-FFF2-40B4-BE49-F238E27FC236}">
                <a16:creationId xmlns:a16="http://schemas.microsoft.com/office/drawing/2014/main" id="{DC3AAF78-D0D6-8572-A1EE-875710BBA5F5}"/>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3" name="Google Shape;353;p9" descr="Recurso 37.png">
            <a:extLst>
              <a:ext uri="{FF2B5EF4-FFF2-40B4-BE49-F238E27FC236}">
                <a16:creationId xmlns:a16="http://schemas.microsoft.com/office/drawing/2014/main" id="{F8792814-AC5F-3A8B-AD88-082DAEAC9EF1}"/>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4" name="Google Shape;353;p9" descr="Recurso 37.png">
            <a:extLst>
              <a:ext uri="{FF2B5EF4-FFF2-40B4-BE49-F238E27FC236}">
                <a16:creationId xmlns:a16="http://schemas.microsoft.com/office/drawing/2014/main" id="{0C8AD893-14A2-57A0-BCF4-BF224F19429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55" name="Google Shape;348;p9">
            <a:extLst>
              <a:ext uri="{FF2B5EF4-FFF2-40B4-BE49-F238E27FC236}">
                <a16:creationId xmlns:a16="http://schemas.microsoft.com/office/drawing/2014/main" id="{095E21B2-C1E7-3052-E0E7-E74A723C4B2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Google Shape;349;p9">
            <a:extLst>
              <a:ext uri="{FF2B5EF4-FFF2-40B4-BE49-F238E27FC236}">
                <a16:creationId xmlns:a16="http://schemas.microsoft.com/office/drawing/2014/main" id="{D245D729-0AC7-480B-1C8A-AF7D8B67C2B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Google Shape;350;p9">
            <a:extLst>
              <a:ext uri="{FF2B5EF4-FFF2-40B4-BE49-F238E27FC236}">
                <a16:creationId xmlns:a16="http://schemas.microsoft.com/office/drawing/2014/main" id="{834F3C06-FC22-0ED8-1F90-99CFF56A0965}"/>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Google Shape;351;p9" descr="Recurso 32.png">
            <a:extLst>
              <a:ext uri="{FF2B5EF4-FFF2-40B4-BE49-F238E27FC236}">
                <a16:creationId xmlns:a16="http://schemas.microsoft.com/office/drawing/2014/main" id="{DBEB7470-09FA-B813-3476-035F04CF6086}"/>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Google Shape;352;p9">
            <a:extLst>
              <a:ext uri="{FF2B5EF4-FFF2-40B4-BE49-F238E27FC236}">
                <a16:creationId xmlns:a16="http://schemas.microsoft.com/office/drawing/2014/main" id="{572FAA75-C8F7-7032-C1F9-25E193299DE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Google Shape;354;p9" descr="Recurso 31.png">
            <a:extLst>
              <a:ext uri="{FF2B5EF4-FFF2-40B4-BE49-F238E27FC236}">
                <a16:creationId xmlns:a16="http://schemas.microsoft.com/office/drawing/2014/main" id="{478EF470-0B50-8E96-8A26-311C79F49835}"/>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Google Shape;158;p1" descr="Recurso 37.png">
            <a:extLst>
              <a:ext uri="{FF2B5EF4-FFF2-40B4-BE49-F238E27FC236}">
                <a16:creationId xmlns:a16="http://schemas.microsoft.com/office/drawing/2014/main" id="{92002FF5-CC26-AC5A-ADD7-6A3C09E2C8AB}"/>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Google Shape;358;p9">
            <a:extLst>
              <a:ext uri="{FF2B5EF4-FFF2-40B4-BE49-F238E27FC236}">
                <a16:creationId xmlns:a16="http://schemas.microsoft.com/office/drawing/2014/main" id="{567645DE-1BDB-8B5A-696C-1670276E6FD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25463" y="593725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2" name="Google Shape;150;p1" descr="Recurso 25.png">
            <a:extLst>
              <a:ext uri="{FF2B5EF4-FFF2-40B4-BE49-F238E27FC236}">
                <a16:creationId xmlns:a16="http://schemas.microsoft.com/office/drawing/2014/main" id="{5C239963-572E-A41D-D513-7ECECAA8E7AA}"/>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3" name="Google Shape;150;p1" descr="Recurso 25.png">
            <a:extLst>
              <a:ext uri="{FF2B5EF4-FFF2-40B4-BE49-F238E27FC236}">
                <a16:creationId xmlns:a16="http://schemas.microsoft.com/office/drawing/2014/main" id="{1E3D9850-0F39-D422-51FF-EF4453B1DB05}"/>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7;p9">
            <a:extLst>
              <a:ext uri="{FF2B5EF4-FFF2-40B4-BE49-F238E27FC236}">
                <a16:creationId xmlns:a16="http://schemas.microsoft.com/office/drawing/2014/main" id="{1CA52C92-67CA-FE8E-B8C7-4F1844E66D0A}"/>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88566" y="522922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7;p9">
            <a:extLst>
              <a:ext uri="{FF2B5EF4-FFF2-40B4-BE49-F238E27FC236}">
                <a16:creationId xmlns:a16="http://schemas.microsoft.com/office/drawing/2014/main" id="{C6E505FA-9B77-668D-29E5-CB5985BE44BD}"/>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33493" y="3605078"/>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8;p9">
            <a:extLst>
              <a:ext uri="{FF2B5EF4-FFF2-40B4-BE49-F238E27FC236}">
                <a16:creationId xmlns:a16="http://schemas.microsoft.com/office/drawing/2014/main" id="{6C4AA4E7-74FC-EAE3-8D05-4D1C0075DD4D}"/>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448976" y="2485936"/>
            <a:ext cx="462746" cy="462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7;p9">
            <a:extLst>
              <a:ext uri="{FF2B5EF4-FFF2-40B4-BE49-F238E27FC236}">
                <a16:creationId xmlns:a16="http://schemas.microsoft.com/office/drawing/2014/main" id="{6829480A-5F13-81D0-13B2-67E963A7EA4E}"/>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43812" y="1846040"/>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0;p9">
            <a:extLst>
              <a:ext uri="{FF2B5EF4-FFF2-40B4-BE49-F238E27FC236}">
                <a16:creationId xmlns:a16="http://schemas.microsoft.com/office/drawing/2014/main" id="{FB8C9D4C-CA33-4714-22A9-DB4DF97CDCC7}"/>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5971" y="477837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931;p22" descr="Recurso 37.png">
            <a:extLst>
              <a:ext uri="{FF2B5EF4-FFF2-40B4-BE49-F238E27FC236}">
                <a16:creationId xmlns:a16="http://schemas.microsoft.com/office/drawing/2014/main" id="{9AE03A14-A902-7E0F-BDA2-BD70FBBFC993}"/>
              </a:ext>
            </a:extLst>
          </p:cNvPr>
          <p:cNvPicPr preferRelativeResize="0">
            <a:picLocks noChangeAspect="1"/>
          </p:cNvPicPr>
          <p:nvPr/>
        </p:nvPicPr>
        <p:blipFill rotWithShape="1">
          <a:blip r:embed="rId11">
            <a:alphaModFix/>
          </a:blip>
          <a:srcRect b="18540"/>
          <a:stretch/>
        </p:blipFill>
        <p:spPr>
          <a:xfrm>
            <a:off x="1123683" y="4570066"/>
            <a:ext cx="288000" cy="293120"/>
          </a:xfrm>
          <a:prstGeom prst="rect">
            <a:avLst/>
          </a:prstGeom>
          <a:noFill/>
          <a:ln>
            <a:noFill/>
          </a:ln>
        </p:spPr>
      </p:pic>
      <p:pic>
        <p:nvPicPr>
          <p:cNvPr id="11" name="Google Shape;357;p9">
            <a:extLst>
              <a:ext uri="{FF2B5EF4-FFF2-40B4-BE49-F238E27FC236}">
                <a16:creationId xmlns:a16="http://schemas.microsoft.com/office/drawing/2014/main" id="{5934B970-F83C-ADB6-D020-FE1CD45615FB}"/>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433493" y="518841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0;p9">
            <a:extLst>
              <a:ext uri="{FF2B5EF4-FFF2-40B4-BE49-F238E27FC236}">
                <a16:creationId xmlns:a16="http://schemas.microsoft.com/office/drawing/2014/main" id="{C8088D80-1BE9-C830-DD58-4EFB5F793EFD}"/>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7562" y="4566331"/>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8378042"/>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CDB82-D0B5-C5BB-698A-CB876B22F5B0}"/>
            </a:ext>
          </a:extLst>
        </p:cNvPr>
        <p:cNvGrpSpPr/>
        <p:nvPr/>
      </p:nvGrpSpPr>
      <p:grpSpPr>
        <a:xfrm>
          <a:off x="0" y="0"/>
          <a:ext cx="0" cy="0"/>
          <a:chOff x="0" y="0"/>
          <a:chExt cx="0" cy="0"/>
        </a:xfrm>
      </p:grpSpPr>
      <p:pic>
        <p:nvPicPr>
          <p:cNvPr id="8" name="Google Shape;736;p15">
            <a:extLst>
              <a:ext uri="{FF2B5EF4-FFF2-40B4-BE49-F238E27FC236}">
                <a16:creationId xmlns:a16="http://schemas.microsoft.com/office/drawing/2014/main" id="{63A79863-E526-4082-EE09-35613F197279}"/>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Google Shape;746;p15" descr="Recurso 39.png">
            <a:extLst>
              <a:ext uri="{FF2B5EF4-FFF2-40B4-BE49-F238E27FC236}">
                <a16:creationId xmlns:a16="http://schemas.microsoft.com/office/drawing/2014/main" id="{48171F39-23B7-BDEB-9725-56857157D9F5}"/>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262287DC-E7E0-E4DA-1A23-4AC52C52862A}"/>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67162F7A-0907-B3C6-0D7A-DC5865BE69D4}"/>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55B887BA-1ABD-9A5D-8036-9390BEF7D9CD}"/>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FC7EEF01-B72A-0FD9-1779-5FDC1195864D}"/>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4E6764D6-591A-DF62-4C33-F9804860938B}"/>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0DC3ED6E-3F07-74BB-8C68-EFF14EA4014F}"/>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aphicFrame>
        <p:nvGraphicFramePr>
          <p:cNvPr id="17" name="Google Shape;3394;p29">
            <a:extLst>
              <a:ext uri="{FF2B5EF4-FFF2-40B4-BE49-F238E27FC236}">
                <a16:creationId xmlns:a16="http://schemas.microsoft.com/office/drawing/2014/main" id="{F23C21E9-3330-455B-DEE5-3B39259DEA13}"/>
              </a:ext>
            </a:extLst>
          </p:cNvPr>
          <p:cNvGraphicFramePr/>
          <p:nvPr/>
        </p:nvGraphicFramePr>
        <p:xfrm>
          <a:off x="4320999" y="1168062"/>
          <a:ext cx="7554113" cy="5235532"/>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302919">
                  <a:extLst>
                    <a:ext uri="{9D8B030D-6E8A-4147-A177-3AD203B41FA5}">
                      <a16:colId xmlns:a16="http://schemas.microsoft.com/office/drawing/2014/main" val="20003"/>
                    </a:ext>
                  </a:extLst>
                </a:gridCol>
              </a:tblGrid>
              <a:tr h="592910">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Subzona o </a:t>
                      </a:r>
                      <a:endParaRPr sz="900" b="1" u="none" strike="noStrike" cap="none">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Cuenca Hidrográfica</a:t>
                      </a:r>
                      <a:endParaRPr sz="900" b="1" u="none" strike="noStrike" cap="none">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Baja del río Atrato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1" dirty="0">
                          <a:solidFill>
                            <a:srgbClr val="000000"/>
                          </a:solidFill>
                          <a:latin typeface="Verdana" panose="020B0604030504040204" pitchFamily="34" charset="0"/>
                          <a:ea typeface="Verdana" panose="020B0604030504040204" pitchFamily="34" charset="0"/>
                          <a:cs typeface="Arial Narrow"/>
                          <a:sym typeface="Arial Narrow"/>
                        </a:rPr>
                        <a:t>Alerta puntual</a:t>
                      </a:r>
                      <a:r>
                        <a:rPr lang="es-CO" sz="900" b="0" dirty="0">
                          <a:solidFill>
                            <a:srgbClr val="000000"/>
                          </a:solidFill>
                          <a:latin typeface="Verdana" panose="020B0604030504040204" pitchFamily="34" charset="0"/>
                          <a:ea typeface="Verdana" panose="020B0604030504040204" pitchFamily="34" charset="0"/>
                          <a:cs typeface="Arial Narrow"/>
                          <a:sym typeface="Arial Narrow"/>
                        </a:rPr>
                        <a:t>: Desbordamiento por niveles altos de los ríos: Atrato, </a:t>
                      </a:r>
                      <a:r>
                        <a:rPr lang="es-CO" sz="900" b="0" dirty="0" err="1">
                          <a:solidFill>
                            <a:srgbClr val="000000"/>
                          </a:solidFill>
                          <a:latin typeface="Verdana" panose="020B0604030504040204" pitchFamily="34" charset="0"/>
                          <a:ea typeface="Verdana" panose="020B0604030504040204" pitchFamily="34" charset="0"/>
                          <a:cs typeface="Arial Narrow"/>
                          <a:sym typeface="Arial Narrow"/>
                        </a:rPr>
                        <a:t>Salaquí</a:t>
                      </a:r>
                      <a:r>
                        <a:rPr lang="es-CO" sz="900" b="0" dirty="0">
                          <a:solidFill>
                            <a:srgbClr val="000000"/>
                          </a:solidFill>
                          <a:latin typeface="Verdana" panose="020B0604030504040204" pitchFamily="34" charset="0"/>
                          <a:ea typeface="Verdana" panose="020B0604030504040204" pitchFamily="34" charset="0"/>
                          <a:cs typeface="Arial Narrow"/>
                          <a:sym typeface="Arial Narrow"/>
                        </a:rPr>
                        <a:t> afectando el casco urbano y la zona rural del municipio de Riosucio, Chocó (05/11/2025).</a:t>
                      </a:r>
                      <a:endParaRPr lang="es-ES"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3324113"/>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Baja del río Atrato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dirty="0">
                          <a:solidFill>
                            <a:srgbClr val="000000"/>
                          </a:solidFill>
                          <a:latin typeface="Verdana" panose="020B0604030504040204" pitchFamily="34" charset="0"/>
                          <a:ea typeface="Verdana" panose="020B0604030504040204" pitchFamily="34" charset="0"/>
                          <a:cs typeface="Arial Narrow"/>
                          <a:sym typeface="Arial Narrow"/>
                        </a:rPr>
                        <a:t>Niveles altos del río Atrato entre el municipio de Carmen del Darién y el municipio de Riosucio (Chocó).</a:t>
                      </a:r>
                      <a:endParaRPr lang="es-ES"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36479031"/>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Salaquí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900" u="none" strike="noStrike" cap="none" dirty="0" err="1">
                          <a:latin typeface="Verdana" panose="020B0604030504040204" pitchFamily="34" charset="0"/>
                          <a:ea typeface="Verdana" panose="020B0604030504040204" pitchFamily="34" charset="0"/>
                          <a:cs typeface="Arial Narrow"/>
                          <a:sym typeface="Arial Narrow"/>
                        </a:rPr>
                        <a:t>Salaquí</a:t>
                      </a:r>
                      <a:r>
                        <a:rPr lang="es-CO" sz="900" u="none" strike="noStrike" cap="none" dirty="0">
                          <a:latin typeface="Verdana" panose="020B0604030504040204" pitchFamily="34" charset="0"/>
                          <a:ea typeface="Verdana" panose="020B0604030504040204" pitchFamily="34" charset="0"/>
                          <a:cs typeface="Arial Narrow"/>
                          <a:sym typeface="Arial Narrow"/>
                        </a:rPr>
                        <a:t> y </a:t>
                      </a:r>
                      <a:r>
                        <a:rPr lang="es-CO" sz="900" b="0" u="none" strike="noStrike" cap="none" dirty="0" err="1">
                          <a:latin typeface="Verdana" panose="020B0604030504040204" pitchFamily="34" charset="0"/>
                          <a:ea typeface="Verdana" panose="020B0604030504040204" pitchFamily="34" charset="0"/>
                          <a:cs typeface="Arial Narrow"/>
                          <a:sym typeface="Arial Narrow"/>
                        </a:rPr>
                        <a:t>Truandó</a:t>
                      </a:r>
                      <a:r>
                        <a:rPr lang="es-CO" sz="900" b="0" u="none" strike="noStrike" cap="none" dirty="0">
                          <a:latin typeface="Verdana" panose="020B0604030504040204" pitchFamily="34" charset="0"/>
                          <a:ea typeface="Verdana" panose="020B0604030504040204" pitchFamily="34" charset="0"/>
                          <a:cs typeface="Arial Narrow"/>
                          <a:sym typeface="Arial Narrow"/>
                        </a:rPr>
                        <a:t>, y </a:t>
                      </a:r>
                      <a:r>
                        <a:rPr lang="es-CO" sz="900" u="none" strike="noStrike" cap="none" dirty="0">
                          <a:latin typeface="Verdana" panose="020B0604030504040204" pitchFamily="34" charset="0"/>
                          <a:ea typeface="Verdana" panose="020B0604030504040204" pitchFamily="34" charset="0"/>
                          <a:cs typeface="Arial Narrow"/>
                          <a:sym typeface="Arial Narrow"/>
                        </a:rPr>
                        <a:t>sus aportantes a la cuenca baja del río Atrato, espacialmente el río </a:t>
                      </a:r>
                      <a:r>
                        <a:rPr lang="es-CO" sz="900" u="none" strike="noStrike" cap="none" dirty="0" err="1">
                          <a:latin typeface="Verdana" panose="020B0604030504040204" pitchFamily="34" charset="0"/>
                          <a:ea typeface="Verdana" panose="020B0604030504040204" pitchFamily="34" charset="0"/>
                          <a:cs typeface="Arial Narrow"/>
                          <a:sym typeface="Arial Narrow"/>
                        </a:rPr>
                        <a:t>Truandó</a:t>
                      </a:r>
                      <a:r>
                        <a:rPr lang="es-CO" sz="900" u="none" strike="noStrike" cap="none" dirty="0">
                          <a:latin typeface="Verdana" panose="020B0604030504040204" pitchFamily="34" charset="0"/>
                          <a:ea typeface="Verdana" panose="020B0604030504040204" pitchFamily="34" charset="0"/>
                          <a:cs typeface="Arial Narrow"/>
                          <a:sym typeface="Arial Narrow"/>
                        </a:rPr>
                        <a:t> en el municipio de Riosucio (Chocó). </a:t>
                      </a:r>
                      <a:r>
                        <a:rPr lang="es-CO" sz="900" b="1" u="none" strike="noStrike" cap="none" dirty="0">
                          <a:latin typeface="Verdana" panose="020B0604030504040204" pitchFamily="34" charset="0"/>
                          <a:ea typeface="Verdana" panose="020B0604030504040204" pitchFamily="34" charset="0"/>
                          <a:cs typeface="Arial Narrow"/>
                          <a:sym typeface="Arial Narrow"/>
                        </a:rPr>
                        <a:t>Nota: </a:t>
                      </a:r>
                      <a:r>
                        <a:rPr lang="es-CO" sz="900" b="0" u="none" strike="noStrike" cap="none" dirty="0">
                          <a:latin typeface="Verdana" panose="020B0604030504040204" pitchFamily="34" charset="0"/>
                          <a:ea typeface="Verdana" panose="020B0604030504040204" pitchFamily="34" charset="0"/>
                          <a:cs typeface="Arial Narrow"/>
                          <a:sym typeface="Arial Narrow"/>
                        </a:rPr>
                        <a:t>Desbordamiento por niveles altos de los ríos: Atrato, </a:t>
                      </a:r>
                      <a:r>
                        <a:rPr lang="es-CO" sz="900" b="0" u="none" strike="noStrike" cap="none" dirty="0" err="1">
                          <a:latin typeface="Verdana" panose="020B0604030504040204" pitchFamily="34" charset="0"/>
                          <a:ea typeface="Verdana" panose="020B0604030504040204" pitchFamily="34" charset="0"/>
                          <a:cs typeface="Arial Narrow"/>
                          <a:sym typeface="Arial Narrow"/>
                        </a:rPr>
                        <a:t>Salaquí</a:t>
                      </a:r>
                      <a:r>
                        <a:rPr lang="es-CO" sz="900" b="0" u="none" strike="noStrike" cap="none" dirty="0">
                          <a:latin typeface="Verdana" panose="020B0604030504040204" pitchFamily="34" charset="0"/>
                          <a:ea typeface="Verdana" panose="020B0604030504040204" pitchFamily="34" charset="0"/>
                          <a:cs typeface="Arial Narrow"/>
                          <a:sym typeface="Arial Narrow"/>
                        </a:rPr>
                        <a:t> afectando el casco urbano y la zona rural del municipio de Riosucio, </a:t>
                      </a:r>
                      <a:r>
                        <a:rPr lang="es-CO" sz="900" b="0" u="none" strike="noStrike" cap="none" dirty="0" err="1">
                          <a:latin typeface="Verdana" panose="020B0604030504040204" pitchFamily="34" charset="0"/>
                          <a:ea typeface="Verdana" panose="020B0604030504040204" pitchFamily="34" charset="0"/>
                          <a:cs typeface="Arial Narrow"/>
                          <a:sym typeface="Arial Narrow"/>
                        </a:rPr>
                        <a:t>Chóco</a:t>
                      </a:r>
                      <a:r>
                        <a:rPr lang="es-CO" sz="900" b="0" u="none" strike="noStrike" cap="none" dirty="0">
                          <a:latin typeface="Verdana" panose="020B0604030504040204" pitchFamily="34" charset="0"/>
                          <a:ea typeface="Verdana" panose="020B0604030504040204" pitchFamily="34" charset="0"/>
                          <a:cs typeface="Arial Narrow"/>
                          <a:sym typeface="Arial Narrow"/>
                        </a:rPr>
                        <a:t> (05/11/2025). </a:t>
                      </a:r>
                      <a:endParaRPr lang="es-ES" sz="900" b="0" u="none" strike="noStrike" cap="none" dirty="0">
                        <a:latin typeface="Verdana" panose="020B0604030504040204" pitchFamily="34" charset="0"/>
                        <a:ea typeface="Verdana" panose="020B0604030504040204" pitchFamily="34" charset="0"/>
                        <a:cs typeface="Arial Narrow"/>
                        <a:sym typeface="Arial Narrow"/>
                      </a:endParaRPr>
                    </a:p>
                  </a:txBody>
                  <a:tcPr marL="91450" marR="91450" marT="45741" marB="4574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8298686"/>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8" marR="9145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Perancho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8" marR="9145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ES"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el nivel del</a:t>
                      </a:r>
                      <a:r>
                        <a:rPr lang="es-ES" sz="900" u="none" strike="noStrike" cap="none" dirty="0">
                          <a:latin typeface="Verdana" panose="020B0604030504040204" pitchFamily="34" charset="0"/>
                          <a:ea typeface="Verdana" panose="020B0604030504040204" pitchFamily="34" charset="0"/>
                          <a:cs typeface="Arial Narrow"/>
                          <a:sym typeface="Arial Narrow"/>
                        </a:rPr>
                        <a:t> río </a:t>
                      </a:r>
                      <a:r>
                        <a:rPr lang="es-CO" sz="900" u="none" strike="noStrike" cap="none" dirty="0" err="1">
                          <a:latin typeface="Verdana" panose="020B0604030504040204" pitchFamily="34" charset="0"/>
                          <a:ea typeface="Verdana" panose="020B0604030504040204" pitchFamily="34" charset="0"/>
                          <a:cs typeface="Arial Narrow"/>
                          <a:sym typeface="Arial Narrow"/>
                        </a:rPr>
                        <a:t>Perancho</a:t>
                      </a:r>
                      <a:r>
                        <a:rPr lang="es-ES" sz="900" u="none" strike="noStrike" cap="none" dirty="0">
                          <a:latin typeface="Verdana" panose="020B0604030504040204" pitchFamily="34" charset="0"/>
                          <a:ea typeface="Verdana" panose="020B0604030504040204" pitchFamily="34" charset="0"/>
                          <a:cs typeface="Arial Narrow"/>
                          <a:sym typeface="Arial Narrow"/>
                        </a:rPr>
                        <a:t> y sus afluentes, especialmente en el río Domingodó</a:t>
                      </a:r>
                      <a:r>
                        <a:rPr lang="es-ES" sz="900" u="none" strike="noStrike" cap="none" baseline="0" dirty="0">
                          <a:latin typeface="Verdana" panose="020B0604030504040204" pitchFamily="34" charset="0"/>
                          <a:ea typeface="Verdana" panose="020B0604030504040204" pitchFamily="34" charset="0"/>
                          <a:cs typeface="Arial Narrow"/>
                          <a:sym typeface="Arial Narrow"/>
                        </a:rPr>
                        <a:t>, aportante a la cuenca baja del río Atrato. Especial atención en los municipios Carmen de Darién y </a:t>
                      </a:r>
                      <a:r>
                        <a:rPr lang="es-ES" sz="900" u="none" strike="noStrike" cap="none" dirty="0">
                          <a:latin typeface="Verdana" panose="020B0604030504040204" pitchFamily="34" charset="0"/>
                          <a:ea typeface="Verdana" panose="020B0604030504040204" pitchFamily="34" charset="0"/>
                          <a:cs typeface="Arial Narrow"/>
                          <a:sym typeface="Arial Narrow"/>
                        </a:rPr>
                        <a:t>Riosucio (Chocó).</a:t>
                      </a:r>
                    </a:p>
                  </a:txBody>
                  <a:tcPr marL="91458" marR="9145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008553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8" marR="9145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baja del río Atrato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8" marR="9145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a:t>
                      </a:r>
                      <a:r>
                        <a:rPr lang="es-CO" sz="900" u="none" strike="noStrike" cap="none" dirty="0">
                          <a:latin typeface="Verdana" panose="020B0604030504040204" pitchFamily="34" charset="0"/>
                          <a:ea typeface="Verdana" panose="020B0604030504040204" pitchFamily="34" charset="0"/>
                          <a:cs typeface="Arial Narrow"/>
                          <a:sym typeface="Arial Narrow"/>
                        </a:rPr>
                        <a:t>la SZH Directos al Bajo Atrato entre río Sucio y Desembocadura al Mar Caribe</a:t>
                      </a:r>
                      <a:r>
                        <a:rPr lang="es-ES" sz="900" dirty="0">
                          <a:solidFill>
                            <a:srgbClr val="000000"/>
                          </a:solidFill>
                          <a:latin typeface="Verdana" panose="020B0604030504040204" pitchFamily="34" charset="0"/>
                          <a:ea typeface="Verdana" panose="020B0604030504040204" pitchFamily="34" charset="0"/>
                          <a:cs typeface="Arial Narrow"/>
                          <a:sym typeface="Arial Narrow"/>
                        </a:rPr>
                        <a:t>.  Especial atención en los municipios de Riosucio, Unguía (Chocó) y Turbo (Antioquia).</a:t>
                      </a:r>
                    </a:p>
                  </a:txBody>
                  <a:tcPr marL="91458" marR="9145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2307759"/>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77" marR="91477" marT="45738" marB="457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Tanela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77" marR="91477" marT="45738" marB="457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a:t>
                      </a:r>
                      <a:r>
                        <a:rPr lang="es-CO" sz="900" u="none" strike="noStrike" cap="none" dirty="0">
                          <a:latin typeface="Verdana" panose="020B0604030504040204" pitchFamily="34" charset="0"/>
                          <a:ea typeface="Verdana" panose="020B0604030504040204" pitchFamily="34" charset="0"/>
                          <a:cs typeface="Arial Narrow"/>
                          <a:sym typeface="Arial Narrow"/>
                        </a:rPr>
                        <a:t>río </a:t>
                      </a:r>
                      <a:r>
                        <a:rPr lang="es-CO" sz="900" u="none" strike="noStrike" dirty="0">
                          <a:latin typeface="Verdana" panose="020B0604030504040204" pitchFamily="34" charset="0"/>
                          <a:ea typeface="Verdana" panose="020B0604030504040204" pitchFamily="34" charset="0"/>
                          <a:cs typeface="Arial Narrow"/>
                          <a:sym typeface="Arial Narrow"/>
                        </a:rPr>
                        <a:t>Tanela</a:t>
                      </a:r>
                      <a:r>
                        <a:rPr lang="es-CO" sz="900" u="none" strike="noStrike" cap="none" dirty="0">
                          <a:latin typeface="Verdana" panose="020B0604030504040204" pitchFamily="34" charset="0"/>
                          <a:ea typeface="Verdana" panose="020B0604030504040204" pitchFamily="34" charset="0"/>
                          <a:cs typeface="Arial Narrow"/>
                          <a:sym typeface="Arial Narrow"/>
                        </a:rPr>
                        <a:t>, aportante a la cuenca baja del río Atrato, se recomienda especial atención en el municipio de Unguía (Chocó). </a:t>
                      </a:r>
                      <a:endParaRPr sz="900" dirty="0">
                        <a:latin typeface="Verdana" panose="020B0604030504040204" pitchFamily="34" charset="0"/>
                        <a:ea typeface="Verdana" panose="020B0604030504040204" pitchFamily="34" charset="0"/>
                      </a:endParaRPr>
                    </a:p>
                  </a:txBody>
                  <a:tcPr marL="91477" marR="91477" marT="45738" marB="4573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55247741"/>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Atrato – Darién</a:t>
                      </a:r>
                      <a:endParaRPr sz="900" dirty="0">
                        <a:latin typeface="Verdana" panose="020B0604030504040204" pitchFamily="34" charset="0"/>
                        <a:ea typeface="Verdana" panose="020B0604030504040204" pitchFamily="34" charset="0"/>
                      </a:endParaRPr>
                    </a:p>
                  </a:txBody>
                  <a:tcPr marL="91477" marR="91477" marT="45713" marB="4571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Tolo</a:t>
                      </a:r>
                      <a:endParaRPr sz="900" dirty="0">
                        <a:latin typeface="Verdana" panose="020B0604030504040204" pitchFamily="34" charset="0"/>
                        <a:ea typeface="Verdana" panose="020B0604030504040204" pitchFamily="34" charset="0"/>
                      </a:endParaRPr>
                    </a:p>
                  </a:txBody>
                  <a:tcPr marL="91477" marR="91477" marT="45713" marB="4571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Tolo y sus afluentes, especialmente </a:t>
                      </a:r>
                      <a:r>
                        <a:rPr lang="es-CO" sz="900" u="none" strike="noStrike" baseline="0" dirty="0">
                          <a:latin typeface="Verdana" panose="020B0604030504040204" pitchFamily="34" charset="0"/>
                          <a:ea typeface="Verdana" panose="020B0604030504040204" pitchFamily="34" charset="0"/>
                          <a:cs typeface="Arial Narrow"/>
                          <a:sym typeface="Arial Narrow"/>
                        </a:rPr>
                        <a:t>la quebrada La Carolina </a:t>
                      </a:r>
                      <a:r>
                        <a:rPr lang="es-CO" sz="900" u="none" strike="noStrike" dirty="0">
                          <a:latin typeface="Verdana" panose="020B0604030504040204" pitchFamily="34" charset="0"/>
                          <a:ea typeface="Verdana" panose="020B0604030504040204" pitchFamily="34" charset="0"/>
                          <a:cs typeface="Arial Narrow"/>
                          <a:sym typeface="Arial Narrow"/>
                        </a:rPr>
                        <a:t>entre otros directos al Caribe. Especial atención a la altura de los municipios de Acandí y </a:t>
                      </a:r>
                      <a:r>
                        <a:rPr lang="es-CO" sz="900" u="none" strike="noStrike" dirty="0" err="1">
                          <a:latin typeface="Verdana" panose="020B0604030504040204" pitchFamily="34" charset="0"/>
                          <a:ea typeface="Verdana" panose="020B0604030504040204" pitchFamily="34" charset="0"/>
                          <a:cs typeface="Arial Narrow"/>
                          <a:sym typeface="Arial Narrow"/>
                        </a:rPr>
                        <a:t>Capurgana</a:t>
                      </a:r>
                      <a:r>
                        <a:rPr lang="es-CO" sz="900" u="none" strike="noStrike" baseline="0" dirty="0">
                          <a:latin typeface="Verdana" panose="020B0604030504040204" pitchFamily="34" charset="0"/>
                          <a:ea typeface="Verdana" panose="020B0604030504040204" pitchFamily="34" charset="0"/>
                          <a:cs typeface="Arial Narrow"/>
                          <a:sym typeface="Arial Narrow"/>
                        </a:rPr>
                        <a:t> (Chocó). </a:t>
                      </a:r>
                      <a:endParaRPr lang="es-CO" sz="900" u="none" strike="noStrike" dirty="0">
                        <a:latin typeface="Verdana" panose="020B0604030504040204" pitchFamily="34" charset="0"/>
                        <a:ea typeface="Verdana" panose="020B0604030504040204" pitchFamily="34" charset="0"/>
                        <a:cs typeface="Arial Narrow"/>
                        <a:sym typeface="Arial Narrow"/>
                      </a:endParaRPr>
                    </a:p>
                  </a:txBody>
                  <a:tcPr marL="91477" marR="91477" marT="45713" marB="4571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71191758"/>
                  </a:ext>
                </a:extLst>
              </a:tr>
            </a:tbl>
          </a:graphicData>
        </a:graphic>
      </p:graphicFrame>
      <p:pic>
        <p:nvPicPr>
          <p:cNvPr id="18" name="Google Shape;931;p22" descr="Recurso 37.png">
            <a:extLst>
              <a:ext uri="{FF2B5EF4-FFF2-40B4-BE49-F238E27FC236}">
                <a16:creationId xmlns:a16="http://schemas.microsoft.com/office/drawing/2014/main" id="{A0886C70-C249-A7CC-D778-F28C97675682}"/>
              </a:ext>
            </a:extLst>
          </p:cNvPr>
          <p:cNvPicPr preferRelativeResize="0">
            <a:picLocks noChangeAspect="1"/>
          </p:cNvPicPr>
          <p:nvPr/>
        </p:nvPicPr>
        <p:blipFill rotWithShape="1">
          <a:blip r:embed="rId5">
            <a:alphaModFix/>
          </a:blip>
          <a:srcRect b="18540"/>
          <a:stretch/>
        </p:blipFill>
        <p:spPr>
          <a:xfrm>
            <a:off x="-2186511" y="3414202"/>
            <a:ext cx="288000" cy="293120"/>
          </a:xfrm>
          <a:prstGeom prst="rect">
            <a:avLst/>
          </a:prstGeom>
          <a:noFill/>
          <a:ln>
            <a:noFill/>
          </a:ln>
        </p:spPr>
      </p:pic>
      <p:sp>
        <p:nvSpPr>
          <p:cNvPr id="6" name="Google Shape;3036;p14">
            <a:extLst>
              <a:ext uri="{FF2B5EF4-FFF2-40B4-BE49-F238E27FC236}">
                <a16:creationId xmlns:a16="http://schemas.microsoft.com/office/drawing/2014/main" id="{D619CB3F-2CDF-260F-92B1-8694EE99A73C}"/>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pic>
        <p:nvPicPr>
          <p:cNvPr id="26" name="Google Shape;931;p22" descr="Recurso 37.png">
            <a:extLst>
              <a:ext uri="{FF2B5EF4-FFF2-40B4-BE49-F238E27FC236}">
                <a16:creationId xmlns:a16="http://schemas.microsoft.com/office/drawing/2014/main" id="{B2C3A848-CF92-887B-8FB6-E81EF3A9C387}"/>
              </a:ext>
            </a:extLst>
          </p:cNvPr>
          <p:cNvPicPr preferRelativeResize="0">
            <a:picLocks noChangeAspect="1"/>
          </p:cNvPicPr>
          <p:nvPr/>
        </p:nvPicPr>
        <p:blipFill rotWithShape="1">
          <a:blip r:embed="rId5">
            <a:alphaModFix/>
          </a:blip>
          <a:srcRect b="18540"/>
          <a:stretch/>
        </p:blipFill>
        <p:spPr>
          <a:xfrm>
            <a:off x="265512" y="4469924"/>
            <a:ext cx="288000" cy="293120"/>
          </a:xfrm>
          <a:prstGeom prst="rect">
            <a:avLst/>
          </a:prstGeom>
          <a:noFill/>
          <a:ln>
            <a:noFill/>
          </a:ln>
        </p:spPr>
      </p:pic>
      <p:sp>
        <p:nvSpPr>
          <p:cNvPr id="32" name="Google Shape;347;p9" descr="Recurso 25.png">
            <a:extLst>
              <a:ext uri="{FF2B5EF4-FFF2-40B4-BE49-F238E27FC236}">
                <a16:creationId xmlns:a16="http://schemas.microsoft.com/office/drawing/2014/main" id="{8BA9C5A2-C506-5E79-782E-3DDAB87BA60F}"/>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3" name="Google Shape;353;p9" descr="Recurso 37.png">
            <a:extLst>
              <a:ext uri="{FF2B5EF4-FFF2-40B4-BE49-F238E27FC236}">
                <a16:creationId xmlns:a16="http://schemas.microsoft.com/office/drawing/2014/main" id="{1E697EDA-2337-165B-2E26-BA49C46C660C}"/>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4" name="Google Shape;353;p9" descr="Recurso 37.png">
            <a:extLst>
              <a:ext uri="{FF2B5EF4-FFF2-40B4-BE49-F238E27FC236}">
                <a16:creationId xmlns:a16="http://schemas.microsoft.com/office/drawing/2014/main" id="{A298456E-6B42-0333-30B1-89596A822837}"/>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 name="Google Shape;348;p9">
            <a:extLst>
              <a:ext uri="{FF2B5EF4-FFF2-40B4-BE49-F238E27FC236}">
                <a16:creationId xmlns:a16="http://schemas.microsoft.com/office/drawing/2014/main" id="{E1DA4C2E-D1D8-EAAC-229A-3F30BCCF58CA}"/>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Google Shape;349;p9">
            <a:extLst>
              <a:ext uri="{FF2B5EF4-FFF2-40B4-BE49-F238E27FC236}">
                <a16:creationId xmlns:a16="http://schemas.microsoft.com/office/drawing/2014/main" id="{8FDB6F7E-7D19-8B9A-9F41-F4EED5EFC656}"/>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Google Shape;350;p9">
            <a:extLst>
              <a:ext uri="{FF2B5EF4-FFF2-40B4-BE49-F238E27FC236}">
                <a16:creationId xmlns:a16="http://schemas.microsoft.com/office/drawing/2014/main" id="{EA3FFB96-E46B-4DD2-E647-C77F09762D95}"/>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351;p9" descr="Recurso 32.png">
            <a:extLst>
              <a:ext uri="{FF2B5EF4-FFF2-40B4-BE49-F238E27FC236}">
                <a16:creationId xmlns:a16="http://schemas.microsoft.com/office/drawing/2014/main" id="{6BB9CE8B-213E-C856-3D59-924B1A75C89B}"/>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Google Shape;352;p9">
            <a:extLst>
              <a:ext uri="{FF2B5EF4-FFF2-40B4-BE49-F238E27FC236}">
                <a16:creationId xmlns:a16="http://schemas.microsoft.com/office/drawing/2014/main" id="{AB7FFECC-D676-2540-27B9-FA5B2FAD801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Google Shape;158;p1" descr="Recurso 37.png">
            <a:extLst>
              <a:ext uri="{FF2B5EF4-FFF2-40B4-BE49-F238E27FC236}">
                <a16:creationId xmlns:a16="http://schemas.microsoft.com/office/drawing/2014/main" id="{3C416E98-36D3-12DB-9C13-639D0D2DDCA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Google Shape;358;p9">
            <a:extLst>
              <a:ext uri="{FF2B5EF4-FFF2-40B4-BE49-F238E27FC236}">
                <a16:creationId xmlns:a16="http://schemas.microsoft.com/office/drawing/2014/main" id="{CBA0C801-4555-C965-124F-29C26C20AD2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Google Shape;150;p1" descr="Recurso 25.png">
            <a:extLst>
              <a:ext uri="{FF2B5EF4-FFF2-40B4-BE49-F238E27FC236}">
                <a16:creationId xmlns:a16="http://schemas.microsoft.com/office/drawing/2014/main" id="{034830DD-0618-BACC-6F33-60E2999630D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Google Shape;150;p1" descr="Recurso 25.png">
            <a:extLst>
              <a:ext uri="{FF2B5EF4-FFF2-40B4-BE49-F238E27FC236}">
                <a16:creationId xmlns:a16="http://schemas.microsoft.com/office/drawing/2014/main" id="{40DC69FC-7E09-874E-0633-0D2B61778139}"/>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1BF758D1-B298-EB7E-7797-FFB2AF4A75D0}"/>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2179B3B4-910A-29AD-EC0E-16C753186BD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412027" y="390692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7;p9">
            <a:extLst>
              <a:ext uri="{FF2B5EF4-FFF2-40B4-BE49-F238E27FC236}">
                <a16:creationId xmlns:a16="http://schemas.microsoft.com/office/drawing/2014/main" id="{AF248642-CB52-BD7F-2936-B836AF418ACE}"/>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412514" y="5830928"/>
            <a:ext cx="485362"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7;p9">
            <a:extLst>
              <a:ext uri="{FF2B5EF4-FFF2-40B4-BE49-F238E27FC236}">
                <a16:creationId xmlns:a16="http://schemas.microsoft.com/office/drawing/2014/main" id="{EF0AE570-B1C4-10D0-4323-EB884864F5A9}"/>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408339" y="521966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0;p1" descr="Recurso 25.png">
            <a:extLst>
              <a:ext uri="{FF2B5EF4-FFF2-40B4-BE49-F238E27FC236}">
                <a16:creationId xmlns:a16="http://schemas.microsoft.com/office/drawing/2014/main" id="{3F0FD932-235F-6791-6A44-3F78304E447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18658" y="3224775"/>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0;p1" descr="Recurso 25.png">
            <a:extLst>
              <a:ext uri="{FF2B5EF4-FFF2-40B4-BE49-F238E27FC236}">
                <a16:creationId xmlns:a16="http://schemas.microsoft.com/office/drawing/2014/main" id="{77662A75-9E8D-D425-BFF7-76858869E078}"/>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18658" y="397395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0;p1" descr="Recurso 25.png">
            <a:extLst>
              <a:ext uri="{FF2B5EF4-FFF2-40B4-BE49-F238E27FC236}">
                <a16:creationId xmlns:a16="http://schemas.microsoft.com/office/drawing/2014/main" id="{E3782EAD-FA3B-BE70-A45E-00731EE96B3B}"/>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18658" y="459815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4;p9" descr="Recurso 31.png">
            <a:extLst>
              <a:ext uri="{FF2B5EF4-FFF2-40B4-BE49-F238E27FC236}">
                <a16:creationId xmlns:a16="http://schemas.microsoft.com/office/drawing/2014/main" id="{B9FC1724-93EA-C8B7-FDBE-A040F09803DC}"/>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0;p9">
            <a:extLst>
              <a:ext uri="{FF2B5EF4-FFF2-40B4-BE49-F238E27FC236}">
                <a16:creationId xmlns:a16="http://schemas.microsoft.com/office/drawing/2014/main" id="{D8202A9F-4FAF-A57B-565B-F74664D16507}"/>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2597" y="431316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49;p9">
            <a:extLst>
              <a:ext uri="{FF2B5EF4-FFF2-40B4-BE49-F238E27FC236}">
                <a16:creationId xmlns:a16="http://schemas.microsoft.com/office/drawing/2014/main" id="{8F2ADFE3-AF3E-EE17-1028-47E26A25DC08}"/>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3409" y="4049586"/>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150;p1" descr="Recurso 25.png">
            <a:extLst>
              <a:ext uri="{FF2B5EF4-FFF2-40B4-BE49-F238E27FC236}">
                <a16:creationId xmlns:a16="http://schemas.microsoft.com/office/drawing/2014/main" id="{F2EA823C-3CE5-32B2-10A3-EF0ACF22DD8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18658" y="181805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150;p1" descr="Recurso 25.png">
            <a:extLst>
              <a:ext uri="{FF2B5EF4-FFF2-40B4-BE49-F238E27FC236}">
                <a16:creationId xmlns:a16="http://schemas.microsoft.com/office/drawing/2014/main" id="{2408ADAA-19F2-D24A-C5B2-1013C9CB8F8B}"/>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18658" y="2444462"/>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4737259"/>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EA92E-9160-3153-86C6-85835CC82028}"/>
            </a:ext>
          </a:extLst>
        </p:cNvPr>
        <p:cNvGrpSpPr/>
        <p:nvPr/>
      </p:nvGrpSpPr>
      <p:grpSpPr>
        <a:xfrm>
          <a:off x="0" y="0"/>
          <a:ext cx="0" cy="0"/>
          <a:chOff x="0" y="0"/>
          <a:chExt cx="0" cy="0"/>
        </a:xfrm>
      </p:grpSpPr>
      <p:pic>
        <p:nvPicPr>
          <p:cNvPr id="8" name="Google Shape;736;p15">
            <a:extLst>
              <a:ext uri="{FF2B5EF4-FFF2-40B4-BE49-F238E27FC236}">
                <a16:creationId xmlns:a16="http://schemas.microsoft.com/office/drawing/2014/main" id="{AD7E68BD-6007-C7D6-A64B-662AF5E2F0DE}"/>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Google Shape;746;p15" descr="Recurso 39.png">
            <a:extLst>
              <a:ext uri="{FF2B5EF4-FFF2-40B4-BE49-F238E27FC236}">
                <a16:creationId xmlns:a16="http://schemas.microsoft.com/office/drawing/2014/main" id="{6F50939B-CD1D-9259-3BFC-54C7815D76CE}"/>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B41BCCB3-022A-5F25-F891-5B68543297FC}"/>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0C4BEF0C-74C8-9B8F-3774-99FDE5E3CACE}"/>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2FACEBDA-93B8-96C1-4D8B-BC1F0EB1DFF1}"/>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25A0DBD6-792A-3E5C-B12B-5E03A8877273}"/>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7E4B58C7-8440-A189-1666-5754062DF6AA}"/>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CEF1431E-A1D3-5590-76A6-A4503F89E25E}"/>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aphicFrame>
        <p:nvGraphicFramePr>
          <p:cNvPr id="17" name="Google Shape;3394;p29">
            <a:extLst>
              <a:ext uri="{FF2B5EF4-FFF2-40B4-BE49-F238E27FC236}">
                <a16:creationId xmlns:a16="http://schemas.microsoft.com/office/drawing/2014/main" id="{75B0175B-1C9D-3E50-D279-0F8996AD4127}"/>
              </a:ext>
            </a:extLst>
          </p:cNvPr>
          <p:cNvGraphicFramePr/>
          <p:nvPr/>
        </p:nvGraphicFramePr>
        <p:xfrm>
          <a:off x="4275279" y="1296961"/>
          <a:ext cx="7554113" cy="506331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302919">
                  <a:extLst>
                    <a:ext uri="{9D8B030D-6E8A-4147-A177-3AD203B41FA5}">
                      <a16:colId xmlns:a16="http://schemas.microsoft.com/office/drawing/2014/main" val="20003"/>
                    </a:ext>
                  </a:extLst>
                </a:gridCol>
              </a:tblGrid>
              <a:tr h="48622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latin typeface="Verdana" panose="020B0604030504040204" pitchFamily="34" charset="0"/>
                          <a:ea typeface="Verdana" panose="020B0604030504040204" pitchFamily="34" charset="0"/>
                          <a:cs typeface="Arial Narrow"/>
                          <a:sym typeface="Arial Narrow"/>
                        </a:rPr>
                        <a:t>Caribe - Litoral</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3" marR="91433" marT="45461" marB="454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León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3" marR="91433" marT="45461" marB="454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kern="1200" dirty="0">
                          <a:solidFill>
                            <a:schemeClr val="tx1"/>
                          </a:solidFill>
                          <a:latin typeface="Verdana" panose="020B0604030504040204" pitchFamily="34" charset="0"/>
                          <a:ea typeface="Verdana" panose="020B0604030504040204" pitchFamily="34" charset="0"/>
                        </a:rPr>
                        <a:t>Probabilidad de crecientes súbitas de los ríos Apartadó, Carepa, Chigorodó, Grande, León y Vijagual, los cuales desembocan al Golfo de Urabá. Especial atención en los municipios de Apartadó, Carepa, Chigorodó, Mutatá y Turbo (Antioquia).</a:t>
                      </a:r>
                      <a:endParaRPr lang="es-ES" sz="900" u="none" strike="noStrike" kern="1200" dirty="0">
                        <a:solidFill>
                          <a:schemeClr val="tx1"/>
                        </a:solidFill>
                        <a:latin typeface="Verdana" panose="020B0604030504040204" pitchFamily="34" charset="0"/>
                        <a:ea typeface="Verdana" panose="020B0604030504040204" pitchFamily="34" charset="0"/>
                        <a:cs typeface="Arial Narrow"/>
                        <a:sym typeface="Arial Narrow"/>
                      </a:endParaRPr>
                    </a:p>
                  </a:txBody>
                  <a:tcPr marL="91433" marR="91433" marT="45461" marB="454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2109564"/>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latin typeface="Verdana" panose="020B0604030504040204" pitchFamily="34" charset="0"/>
                          <a:ea typeface="Verdana" panose="020B0604030504040204" pitchFamily="34" charset="0"/>
                          <a:cs typeface="Arial Narrow"/>
                          <a:sym typeface="Arial Narrow"/>
                        </a:rPr>
                        <a:t>Caribe - Litoral</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18" marR="91418" marT="45623" marB="456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Mulatos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18" marR="91418" marT="45623" marB="456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i="0" u="none" strike="noStrike" kern="1200" dirty="0">
                          <a:solidFill>
                            <a:schemeClr val="tx1"/>
                          </a:solidFill>
                          <a:latin typeface="Verdana" panose="020B0604030504040204" pitchFamily="34" charset="0"/>
                          <a:ea typeface="Verdana" panose="020B0604030504040204" pitchFamily="34" charset="0"/>
                          <a:cs typeface="Arial Narrow"/>
                          <a:sym typeface="Arial Narrow"/>
                        </a:rPr>
                        <a:t>Probabilidad de crecientes súbitas en el río Mulatos y sus afluentes, como los ríos Currulao y Turbo, así como en otros ríos que desembocan directamente en el Caribe. Se recomienda especial atención en los municipios Turbo y Necoclí, así como sus centros poblados (Antioquia). </a:t>
                      </a:r>
                      <a:endParaRPr lang="es-ES" sz="900" b="0" i="0" u="none" strike="noStrike" kern="1200" dirty="0">
                        <a:solidFill>
                          <a:schemeClr val="tx1"/>
                        </a:solidFill>
                        <a:latin typeface="Verdana" panose="020B0604030504040204" pitchFamily="34" charset="0"/>
                        <a:ea typeface="Verdana" panose="020B0604030504040204" pitchFamily="34" charset="0"/>
                      </a:endParaRPr>
                    </a:p>
                  </a:txBody>
                  <a:tcPr marL="91418" marR="91418" marT="45623" marB="4562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8172111"/>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dirty="0">
                          <a:latin typeface="Verdana" panose="020B0604030504040204" pitchFamily="34" charset="0"/>
                          <a:ea typeface="Verdana" panose="020B0604030504040204" pitchFamily="34" charset="0"/>
                          <a:cs typeface="Arial Narrow"/>
                          <a:sym typeface="Arial Narrow"/>
                        </a:rPr>
                        <a:t>Caribe - Litoral</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623" marB="456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Cuenca del río San Juan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623" marB="456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San Juan y sus afluentes, especialmente la quebrada El Guadal. Especial atención en los municipios de San Pedro de Urabá, Arboletes y San Juan de Urabá (Antioquia). </a:t>
                      </a:r>
                    </a:p>
                  </a:txBody>
                  <a:tcPr marL="91438" marR="91438" marT="45623" marB="4562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91450063"/>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latin typeface="Verdana" panose="020B0604030504040204" pitchFamily="34" charset="0"/>
                          <a:ea typeface="Verdana" panose="020B0604030504040204" pitchFamily="34" charset="0"/>
                          <a:cs typeface="Arial Narrow"/>
                          <a:sym typeface="Arial Narrow"/>
                        </a:rPr>
                        <a:t>Caribe - Litoral</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68" marB="456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i="0" u="none" strike="noStrike" dirty="0">
                          <a:latin typeface="Verdana" panose="020B0604030504040204" pitchFamily="34" charset="0"/>
                          <a:ea typeface="Verdana" panose="020B0604030504040204" pitchFamily="34" charset="0"/>
                          <a:cs typeface="Arial Narrow"/>
                          <a:sym typeface="Arial Narrow"/>
                        </a:rPr>
                        <a:t>Cuenca del río Canalete</a:t>
                      </a:r>
                      <a:endParaRPr sz="900" b="0" i="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68" marB="456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Canalete y sus afluentes, entre otros arroyos directos al Caribe. Especial atención en el municipio de Arboletes (Antioquia) y Canalete (Córdoba). </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68" marR="91468" marT="45668" marB="4566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431715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Sinú</a:t>
                      </a:r>
                      <a:endParaRPr lang="es-CO" sz="900" dirty="0">
                        <a:latin typeface="Verdana" panose="020B0604030504040204" pitchFamily="34" charset="0"/>
                        <a:ea typeface="Verdana" panose="020B0604030504040204" pitchFamily="34" charset="0"/>
                      </a:endParaRPr>
                    </a:p>
                  </a:txBody>
                  <a:tcPr marL="91452" marR="9145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alta del río Sinú</a:t>
                      </a:r>
                      <a:endParaRPr lang="es-CO" sz="900" dirty="0">
                        <a:latin typeface="Verdana" panose="020B0604030504040204" pitchFamily="34" charset="0"/>
                        <a:ea typeface="Verdana" panose="020B0604030504040204" pitchFamily="34" charset="0"/>
                      </a:endParaRPr>
                    </a:p>
                  </a:txBody>
                  <a:tcPr marL="91452" marR="9145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los niveles del río Sinú y sus afluentes en la parte alta.</a:t>
                      </a:r>
                    </a:p>
                  </a:txBody>
                  <a:tcPr marL="91452" marR="91452"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0353675"/>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Sinú</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76" marB="456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media del río Sinú</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76" marB="456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la parte media del río Sinú y sus afluentes (aguas abajo del Embalse de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Urrá</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I). Se recomienda especial atención en los centros poblados de Tierralta y Valencia (Córdoba)</a:t>
                      </a:r>
                      <a:r>
                        <a:rPr lang="es-CO" sz="900" u="none" strike="noStrike" dirty="0">
                          <a:latin typeface="Verdana" panose="020B0604030504040204" pitchFamily="34" charset="0"/>
                          <a:ea typeface="Verdana" panose="020B0604030504040204" pitchFamily="34" charset="0"/>
                          <a:cs typeface="Arial Narrow"/>
                          <a:sym typeface="Arial Narrow"/>
                        </a:rPr>
                        <a:t>. </a:t>
                      </a:r>
                      <a:endParaRPr lang="es-ES" sz="900" u="none" strike="noStrike" dirty="0">
                        <a:latin typeface="Verdana" panose="020B0604030504040204" pitchFamily="34" charset="0"/>
                        <a:ea typeface="Verdana" panose="020B0604030504040204" pitchFamily="34" charset="0"/>
                        <a:cs typeface="Arial Narrow"/>
                        <a:sym typeface="Arial Narrow"/>
                      </a:endParaRPr>
                    </a:p>
                  </a:txBody>
                  <a:tcPr marL="91452" marR="91452" marT="45676" marB="4567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098757"/>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latin typeface="Verdana" panose="020B0604030504040204" pitchFamily="34" charset="0"/>
                          <a:ea typeface="Verdana" panose="020B0604030504040204" pitchFamily="34" charset="0"/>
                          <a:cs typeface="Arial Narrow"/>
                          <a:sym typeface="Arial Narrow"/>
                        </a:rPr>
                        <a:t>Sinú</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u="none" strike="noStrike" dirty="0">
                          <a:latin typeface="Verdana" panose="020B0604030504040204" pitchFamily="34" charset="0"/>
                          <a:ea typeface="Verdana" panose="020B0604030504040204" pitchFamily="34" charset="0"/>
                          <a:cs typeface="Arial Narrow"/>
                          <a:sym typeface="Arial Narrow"/>
                        </a:rPr>
                        <a:t>Cuenca baja del río Sinú</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Niveles altos en la parte baja del río Sinú y probabilidad de crecientes súbitas en sus afluentes en la cuenca baja. Se recomienda especial atención en los municipios de Cereté, Lorica, Montería, San </a:t>
                      </a:r>
                      <a:r>
                        <a:rPr lang="es-ES"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Anteno</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San Bernardo del Viento y San Pelayo (Córdoba). </a:t>
                      </a:r>
                      <a:endPar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85649651"/>
                  </a:ext>
                </a:extLst>
              </a:tr>
            </a:tbl>
          </a:graphicData>
        </a:graphic>
      </p:graphicFrame>
      <p:sp>
        <p:nvSpPr>
          <p:cNvPr id="6" name="Google Shape;3036;p14">
            <a:extLst>
              <a:ext uri="{FF2B5EF4-FFF2-40B4-BE49-F238E27FC236}">
                <a16:creationId xmlns:a16="http://schemas.microsoft.com/office/drawing/2014/main" id="{A99B58CD-D4BE-1AA5-7912-AFC90BF3192C}"/>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32" name="Google Shape;347;p9" descr="Recurso 25.png">
            <a:extLst>
              <a:ext uri="{FF2B5EF4-FFF2-40B4-BE49-F238E27FC236}">
                <a16:creationId xmlns:a16="http://schemas.microsoft.com/office/drawing/2014/main" id="{7570957C-4FD8-4576-820F-075DAAD06C82}"/>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3" name="Google Shape;353;p9" descr="Recurso 37.png">
            <a:extLst>
              <a:ext uri="{FF2B5EF4-FFF2-40B4-BE49-F238E27FC236}">
                <a16:creationId xmlns:a16="http://schemas.microsoft.com/office/drawing/2014/main" id="{3547600F-7A14-ABE3-4559-779F392F595B}"/>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4" name="Google Shape;353;p9" descr="Recurso 37.png">
            <a:extLst>
              <a:ext uri="{FF2B5EF4-FFF2-40B4-BE49-F238E27FC236}">
                <a16:creationId xmlns:a16="http://schemas.microsoft.com/office/drawing/2014/main" id="{35D00398-9011-FE88-C508-00D93C50FE6E}"/>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 name="Google Shape;348;p9">
            <a:extLst>
              <a:ext uri="{FF2B5EF4-FFF2-40B4-BE49-F238E27FC236}">
                <a16:creationId xmlns:a16="http://schemas.microsoft.com/office/drawing/2014/main" id="{E1F1A473-8AB4-15F3-FA89-2A719FB5663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Google Shape;349;p9">
            <a:extLst>
              <a:ext uri="{FF2B5EF4-FFF2-40B4-BE49-F238E27FC236}">
                <a16:creationId xmlns:a16="http://schemas.microsoft.com/office/drawing/2014/main" id="{E03EDFFB-DA0A-52DC-D248-CF92E44383F2}"/>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Google Shape;350;p9">
            <a:extLst>
              <a:ext uri="{FF2B5EF4-FFF2-40B4-BE49-F238E27FC236}">
                <a16:creationId xmlns:a16="http://schemas.microsoft.com/office/drawing/2014/main" id="{33F6DB4C-A1A1-8498-2E4C-F00FB8F46AD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351;p9" descr="Recurso 32.png">
            <a:extLst>
              <a:ext uri="{FF2B5EF4-FFF2-40B4-BE49-F238E27FC236}">
                <a16:creationId xmlns:a16="http://schemas.microsoft.com/office/drawing/2014/main" id="{50B27B19-CC14-71BB-2752-C50ED4688D1D}"/>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Google Shape;352;p9">
            <a:extLst>
              <a:ext uri="{FF2B5EF4-FFF2-40B4-BE49-F238E27FC236}">
                <a16:creationId xmlns:a16="http://schemas.microsoft.com/office/drawing/2014/main" id="{B1008140-F311-2D35-A95E-B68DD6F7115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Google Shape;158;p1" descr="Recurso 37.png">
            <a:extLst>
              <a:ext uri="{FF2B5EF4-FFF2-40B4-BE49-F238E27FC236}">
                <a16:creationId xmlns:a16="http://schemas.microsoft.com/office/drawing/2014/main" id="{2E07DD8A-EAE8-1166-1007-AB0198DFA1CE}"/>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Google Shape;358;p9">
            <a:extLst>
              <a:ext uri="{FF2B5EF4-FFF2-40B4-BE49-F238E27FC236}">
                <a16:creationId xmlns:a16="http://schemas.microsoft.com/office/drawing/2014/main" id="{6E85BB86-9F20-D14C-F1E8-AEA4F63E504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88566" y="5883275"/>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Google Shape;150;p1" descr="Recurso 25.png">
            <a:extLst>
              <a:ext uri="{FF2B5EF4-FFF2-40B4-BE49-F238E27FC236}">
                <a16:creationId xmlns:a16="http://schemas.microsoft.com/office/drawing/2014/main" id="{B76E421A-87FC-EEB7-3C1F-1A6407EC99A6}"/>
              </a:ext>
            </a:extLst>
          </p:cNvPr>
          <p:cNvPicPr preferRelativeResize="0">
            <a:picLocks noChangeAspect="1" noChangeArrowheads="1"/>
          </p:cNvPicPr>
          <p:nvPr/>
        </p:nvPicPr>
        <p:blipFill>
          <a:blip r:embed="rId12" cstate="print">
            <a:extLst>
              <a:ext uri="{BEBA8EAE-BF5A-486C-A8C5-ECC9F3942E4B}">
                <a14:imgProps xmlns:a14="http://schemas.microsoft.com/office/drawing/2010/main">
                  <a14:imgLayer r:embed="rId13">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0238B74E-2CB4-C063-DFEE-D736F18CEEE1}"/>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931;p22" descr="Recurso 37.png">
            <a:extLst>
              <a:ext uri="{FF2B5EF4-FFF2-40B4-BE49-F238E27FC236}">
                <a16:creationId xmlns:a16="http://schemas.microsoft.com/office/drawing/2014/main" id="{401D2356-6BDB-CBB7-C867-957EFC60F318}"/>
              </a:ext>
            </a:extLst>
          </p:cNvPr>
          <p:cNvPicPr preferRelativeResize="0">
            <a:picLocks noChangeAspect="1"/>
          </p:cNvPicPr>
          <p:nvPr/>
        </p:nvPicPr>
        <p:blipFill rotWithShape="1">
          <a:blip r:embed="rId10">
            <a:alphaModFix/>
          </a:blip>
          <a:srcRect b="18540"/>
          <a:stretch/>
        </p:blipFill>
        <p:spPr>
          <a:xfrm>
            <a:off x="1116445" y="4297807"/>
            <a:ext cx="288000" cy="293120"/>
          </a:xfrm>
          <a:prstGeom prst="rect">
            <a:avLst/>
          </a:prstGeom>
          <a:noFill/>
          <a:ln>
            <a:noFill/>
          </a:ln>
        </p:spPr>
      </p:pic>
      <p:pic>
        <p:nvPicPr>
          <p:cNvPr id="4" name="Google Shape;931;p22" descr="Recurso 37.png">
            <a:extLst>
              <a:ext uri="{FF2B5EF4-FFF2-40B4-BE49-F238E27FC236}">
                <a16:creationId xmlns:a16="http://schemas.microsoft.com/office/drawing/2014/main" id="{C751C653-D23A-8688-1355-08B49E586B28}"/>
              </a:ext>
            </a:extLst>
          </p:cNvPr>
          <p:cNvPicPr preferRelativeResize="0">
            <a:picLocks noChangeAspect="1"/>
          </p:cNvPicPr>
          <p:nvPr/>
        </p:nvPicPr>
        <p:blipFill rotWithShape="1">
          <a:blip r:embed="rId10">
            <a:alphaModFix/>
          </a:blip>
          <a:srcRect b="18540"/>
          <a:stretch/>
        </p:blipFill>
        <p:spPr>
          <a:xfrm>
            <a:off x="1155081" y="3864997"/>
            <a:ext cx="288000" cy="293120"/>
          </a:xfrm>
          <a:prstGeom prst="rect">
            <a:avLst/>
          </a:prstGeom>
          <a:noFill/>
          <a:ln>
            <a:noFill/>
          </a:ln>
        </p:spPr>
      </p:pic>
      <p:pic>
        <p:nvPicPr>
          <p:cNvPr id="5" name="Google Shape;150;p1" descr="Recurso 25.png">
            <a:extLst>
              <a:ext uri="{FF2B5EF4-FFF2-40B4-BE49-F238E27FC236}">
                <a16:creationId xmlns:a16="http://schemas.microsoft.com/office/drawing/2014/main" id="{A1BC043B-2C31-3C3D-7388-5D44EE96F867}"/>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4;p9" descr="Recurso 31.png">
            <a:extLst>
              <a:ext uri="{FF2B5EF4-FFF2-40B4-BE49-F238E27FC236}">
                <a16:creationId xmlns:a16="http://schemas.microsoft.com/office/drawing/2014/main" id="{12719F24-01DC-19E2-A97C-FF9CA390BE28}"/>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931;p22" descr="Recurso 37.png">
            <a:extLst>
              <a:ext uri="{FF2B5EF4-FFF2-40B4-BE49-F238E27FC236}">
                <a16:creationId xmlns:a16="http://schemas.microsoft.com/office/drawing/2014/main" id="{1898470F-1DCF-BAAB-2695-C1DD9DD809E1}"/>
              </a:ext>
            </a:extLst>
          </p:cNvPr>
          <p:cNvPicPr preferRelativeResize="0">
            <a:picLocks noChangeAspect="1"/>
          </p:cNvPicPr>
          <p:nvPr/>
        </p:nvPicPr>
        <p:blipFill rotWithShape="1">
          <a:blip r:embed="rId10">
            <a:alphaModFix/>
          </a:blip>
          <a:srcRect b="18540"/>
          <a:stretch/>
        </p:blipFill>
        <p:spPr>
          <a:xfrm>
            <a:off x="1244057" y="3468300"/>
            <a:ext cx="288000" cy="293120"/>
          </a:xfrm>
          <a:prstGeom prst="rect">
            <a:avLst/>
          </a:prstGeom>
          <a:noFill/>
          <a:ln>
            <a:noFill/>
          </a:ln>
        </p:spPr>
      </p:pic>
      <p:pic>
        <p:nvPicPr>
          <p:cNvPr id="7" name="Google Shape;358;p9">
            <a:extLst>
              <a:ext uri="{FF2B5EF4-FFF2-40B4-BE49-F238E27FC236}">
                <a16:creationId xmlns:a16="http://schemas.microsoft.com/office/drawing/2014/main" id="{A670AB68-4292-8F81-CE5F-AEAB0384B03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50226" y="5184425"/>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8;p1" descr="Recurso 37.png">
            <a:extLst>
              <a:ext uri="{FF2B5EF4-FFF2-40B4-BE49-F238E27FC236}">
                <a16:creationId xmlns:a16="http://schemas.microsoft.com/office/drawing/2014/main" id="{4CEF52C1-D629-3292-83D9-F4C1BFFFE052}"/>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869693" y="413146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8;p9">
            <a:extLst>
              <a:ext uri="{FF2B5EF4-FFF2-40B4-BE49-F238E27FC236}">
                <a16:creationId xmlns:a16="http://schemas.microsoft.com/office/drawing/2014/main" id="{A301E2B1-4C2A-CAF0-D13F-CBEAC4B32449}"/>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59134" y="1888566"/>
            <a:ext cx="463197"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8;p9">
            <a:extLst>
              <a:ext uri="{FF2B5EF4-FFF2-40B4-BE49-F238E27FC236}">
                <a16:creationId xmlns:a16="http://schemas.microsoft.com/office/drawing/2014/main" id="{980DF56A-FC61-0A99-8E7A-E6AFFA0C88E1}"/>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50226" y="455178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58;p9">
            <a:extLst>
              <a:ext uri="{FF2B5EF4-FFF2-40B4-BE49-F238E27FC236}">
                <a16:creationId xmlns:a16="http://schemas.microsoft.com/office/drawing/2014/main" id="{3958E589-EE88-C37B-37A9-D5D30037C08F}"/>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350226" y="5828398"/>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931;p22" descr="Recurso 37.png">
            <a:extLst>
              <a:ext uri="{FF2B5EF4-FFF2-40B4-BE49-F238E27FC236}">
                <a16:creationId xmlns:a16="http://schemas.microsoft.com/office/drawing/2014/main" id="{58844E5C-A591-8269-E8F0-BA50ABC96DB9}"/>
              </a:ext>
            </a:extLst>
          </p:cNvPr>
          <p:cNvPicPr preferRelativeResize="0">
            <a:picLocks noChangeAspect="1"/>
          </p:cNvPicPr>
          <p:nvPr/>
        </p:nvPicPr>
        <p:blipFill rotWithShape="1">
          <a:blip r:embed="rId10">
            <a:alphaModFix/>
          </a:blip>
          <a:srcRect b="18540"/>
          <a:stretch/>
        </p:blipFill>
        <p:spPr>
          <a:xfrm>
            <a:off x="926195" y="3488708"/>
            <a:ext cx="288000" cy="293120"/>
          </a:xfrm>
          <a:prstGeom prst="rect">
            <a:avLst/>
          </a:prstGeom>
          <a:noFill/>
          <a:ln>
            <a:noFill/>
          </a:ln>
        </p:spPr>
      </p:pic>
      <p:pic>
        <p:nvPicPr>
          <p:cNvPr id="21" name="Google Shape;358;p9">
            <a:extLst>
              <a:ext uri="{FF2B5EF4-FFF2-40B4-BE49-F238E27FC236}">
                <a16:creationId xmlns:a16="http://schemas.microsoft.com/office/drawing/2014/main" id="{583F9BA6-ED6B-FFF7-51E8-0C40A056282A}"/>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50226" y="392543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8;p9">
            <a:extLst>
              <a:ext uri="{FF2B5EF4-FFF2-40B4-BE49-F238E27FC236}">
                <a16:creationId xmlns:a16="http://schemas.microsoft.com/office/drawing/2014/main" id="{60536C14-4352-649C-7C7C-793A1F30616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50224" y="330181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931;p22" descr="Recurso 37.png">
            <a:extLst>
              <a:ext uri="{FF2B5EF4-FFF2-40B4-BE49-F238E27FC236}">
                <a16:creationId xmlns:a16="http://schemas.microsoft.com/office/drawing/2014/main" id="{8CC05364-FCCE-B630-3607-8B3156324E45}"/>
              </a:ext>
            </a:extLst>
          </p:cNvPr>
          <p:cNvPicPr preferRelativeResize="0">
            <a:picLocks noChangeAspect="1"/>
          </p:cNvPicPr>
          <p:nvPr/>
        </p:nvPicPr>
        <p:blipFill rotWithShape="1">
          <a:blip r:embed="rId10">
            <a:alphaModFix/>
          </a:blip>
          <a:srcRect b="18540"/>
          <a:stretch/>
        </p:blipFill>
        <p:spPr>
          <a:xfrm>
            <a:off x="676580" y="3717415"/>
            <a:ext cx="288000" cy="293120"/>
          </a:xfrm>
          <a:prstGeom prst="rect">
            <a:avLst/>
          </a:prstGeom>
          <a:noFill/>
          <a:ln>
            <a:noFill/>
          </a:ln>
        </p:spPr>
      </p:pic>
      <p:pic>
        <p:nvPicPr>
          <p:cNvPr id="11" name="Google Shape;358;p9">
            <a:extLst>
              <a:ext uri="{FF2B5EF4-FFF2-40B4-BE49-F238E27FC236}">
                <a16:creationId xmlns:a16="http://schemas.microsoft.com/office/drawing/2014/main" id="{F3A3B76A-3204-2F2F-C8FB-64E5B464927E}"/>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350224" y="2636678"/>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8026487"/>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p:cNvSpPr txBox="1"/>
          <p:nvPr/>
        </p:nvSpPr>
        <p:spPr>
          <a:xfrm>
            <a:off x="7560348" y="837849"/>
            <a:ext cx="4377251" cy="430887"/>
          </a:xfrm>
          <a:prstGeom prst="rect">
            <a:avLst/>
          </a:prstGeom>
          <a:noFill/>
        </p:spPr>
        <p:txBody>
          <a:bodyPr wrap="square" rtlCol="0">
            <a:spAutoFit/>
          </a:bodyPr>
          <a:lstStyle/>
          <a:p>
            <a:pPr algn="just"/>
            <a:r>
              <a:rPr lang="es-CO" sz="1100" b="1" dirty="0">
                <a:solidFill>
                  <a:schemeClr val="accent1">
                    <a:lumMod val="75000"/>
                  </a:schemeClr>
                </a:solidFill>
                <a:latin typeface="Arial Narrow" panose="020B0606020202030204" pitchFamily="34" charset="0"/>
                <a:cs typeface="Arial" panose="020B0604020202020204" pitchFamily="34" charset="0"/>
              </a:rPr>
              <a:t>A continuación, los municipios donde se registraron precipitaciones iguales o superiores a 60,0 mm en las últimas 24 horas. </a:t>
            </a:r>
          </a:p>
        </p:txBody>
      </p:sp>
      <p:sp>
        <p:nvSpPr>
          <p:cNvPr id="3" name="AutoShape 2" descr="blob:https://web.whatsapp.com/99335254-27f8-41a1-9008-f3138132559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solidFill>
                <a:prstClr val="black"/>
              </a:solidFill>
            </a:endParaRPr>
          </a:p>
        </p:txBody>
      </p:sp>
      <p:sp>
        <p:nvSpPr>
          <p:cNvPr id="4" name="CuadroTexto 3"/>
          <p:cNvSpPr txBox="1"/>
          <p:nvPr/>
        </p:nvSpPr>
        <p:spPr>
          <a:xfrm>
            <a:off x="14329327" y="299240"/>
            <a:ext cx="3257550" cy="1938992"/>
          </a:xfrm>
          <a:prstGeom prst="rect">
            <a:avLst/>
          </a:prstGeom>
          <a:solidFill>
            <a:srgbClr val="FFFF00"/>
          </a:solidFill>
        </p:spPr>
        <p:txBody>
          <a:bodyPr wrap="square" rtlCol="0">
            <a:spAutoFit/>
          </a:bodyPr>
          <a:lstStyle/>
          <a:p>
            <a:pPr algn="ctr"/>
            <a:r>
              <a:rPr lang="es-CO" sz="2400" b="1" dirty="0">
                <a:solidFill>
                  <a:srgbClr val="FF0000"/>
                </a:solidFill>
                <a:latin typeface="Arial Narrow" panose="020B0606020202030204" pitchFamily="34" charset="0"/>
              </a:rPr>
              <a:t>POR FAVOR</a:t>
            </a:r>
          </a:p>
          <a:p>
            <a:pPr algn="ctr"/>
            <a:r>
              <a:rPr lang="es-CO" sz="2400" b="1" dirty="0">
                <a:solidFill>
                  <a:srgbClr val="FF0000"/>
                </a:solidFill>
                <a:latin typeface="Arial Narrow" panose="020B0606020202030204" pitchFamily="34" charset="0"/>
              </a:rPr>
              <a:t>NO </a:t>
            </a:r>
            <a:r>
              <a:rPr lang="es-CO" sz="2400" b="1">
                <a:solidFill>
                  <a:srgbClr val="FF0000"/>
                </a:solidFill>
                <a:latin typeface="Arial Narrow" panose="020B0606020202030204" pitchFamily="34" charset="0"/>
              </a:rPr>
              <a:t>BORRAR NADA de LO </a:t>
            </a:r>
            <a:r>
              <a:rPr lang="es-CO" sz="2400" b="1" dirty="0">
                <a:solidFill>
                  <a:srgbClr val="FF0000"/>
                </a:solidFill>
                <a:latin typeface="Arial Narrow" panose="020B0606020202030204" pitchFamily="34" charset="0"/>
              </a:rPr>
              <a:t>QUE SE ENCUENTRA EN </a:t>
            </a:r>
            <a:r>
              <a:rPr lang="es-CO" sz="2400" b="1">
                <a:solidFill>
                  <a:srgbClr val="FF0000"/>
                </a:solidFill>
                <a:latin typeface="Arial Narrow" panose="020B0606020202030204" pitchFamily="34" charset="0"/>
              </a:rPr>
              <a:t>ESTE ESPACIO de FONDO </a:t>
            </a:r>
            <a:r>
              <a:rPr lang="es-CO" sz="2400" b="1" dirty="0">
                <a:solidFill>
                  <a:srgbClr val="FF0000"/>
                </a:solidFill>
                <a:latin typeface="Arial Narrow" panose="020B0606020202030204" pitchFamily="34" charset="0"/>
              </a:rPr>
              <a:t>BLANCO</a:t>
            </a:r>
          </a:p>
        </p:txBody>
      </p:sp>
      <p:pic>
        <p:nvPicPr>
          <p:cNvPr id="16" name="Imagen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462" y="8793068"/>
            <a:ext cx="5003800" cy="131618"/>
          </a:xfrm>
          <a:prstGeom prst="rect">
            <a:avLst/>
          </a:prstGeom>
        </p:spPr>
      </p:pic>
      <p:sp>
        <p:nvSpPr>
          <p:cNvPr id="24" name="Rectángulo 23"/>
          <p:cNvSpPr/>
          <p:nvPr/>
        </p:nvSpPr>
        <p:spPr>
          <a:xfrm>
            <a:off x="-561422" y="7936576"/>
            <a:ext cx="5017296" cy="507831"/>
          </a:xfrm>
          <a:prstGeom prst="rect">
            <a:avLst/>
          </a:prstGeom>
        </p:spPr>
        <p:txBody>
          <a:bodyPr wrap="square">
            <a:spAutoFit/>
          </a:bodyPr>
          <a:lstStyle/>
          <a:p>
            <a:pPr algn="ctr"/>
            <a:r>
              <a:rPr lang="es-CO" sz="900" dirty="0">
                <a:latin typeface="Arial Narrow" panose="020B0606020202030204" pitchFamily="34" charset="0"/>
              </a:rPr>
              <a:t>Precipitación total acumulada por estimación satelital (GOES-16) desde las 07:00 HLC del jueves 27  hasta las 07:00 HLC del </a:t>
            </a:r>
            <a:fld id="{E512982E-35F2-49B3-A4D6-22472FB56989}" type="datetime2">
              <a:rPr lang="es-CO" sz="900" smtClean="0">
                <a:latin typeface="Arial Narrow" panose="020B0606020202030204" pitchFamily="34" charset="0"/>
              </a:rPr>
              <a:t>miércoles, 12 de noviembre de 2025</a:t>
            </a:fld>
            <a:r>
              <a:rPr lang="es-CO" sz="900" dirty="0">
                <a:latin typeface="Arial Narrow" panose="020B0606020202030204" pitchFamily="34" charset="0"/>
              </a:rPr>
              <a:t>.</a:t>
            </a:r>
          </a:p>
          <a:p>
            <a:pPr algn="ctr"/>
            <a:r>
              <a:rPr lang="es-CO" sz="900" dirty="0">
                <a:latin typeface="Arial Narrow" panose="020B0606020202030204" pitchFamily="34" charset="0"/>
              </a:rPr>
              <a:t>Cortesía </a:t>
            </a:r>
            <a:r>
              <a:rPr lang="es-CO" sz="900" dirty="0" err="1">
                <a:latin typeface="Arial Narrow" panose="020B0606020202030204" pitchFamily="34" charset="0"/>
              </a:rPr>
              <a:t>Operational</a:t>
            </a:r>
            <a:r>
              <a:rPr lang="es-CO" sz="900" dirty="0">
                <a:latin typeface="Arial Narrow" panose="020B0606020202030204" pitchFamily="34" charset="0"/>
              </a:rPr>
              <a:t> NOAA/NESDIS </a:t>
            </a:r>
            <a:r>
              <a:rPr lang="es-CO" sz="900" dirty="0" err="1">
                <a:latin typeface="Arial Narrow" panose="020B0606020202030204" pitchFamily="34" charset="0"/>
              </a:rPr>
              <a:t>Hydro-Estimator</a:t>
            </a:r>
            <a:r>
              <a:rPr lang="es-CO" sz="900" dirty="0">
                <a:latin typeface="Arial Narrow" panose="020B0606020202030204" pitchFamily="34" charset="0"/>
              </a:rPr>
              <a:t> </a:t>
            </a:r>
            <a:r>
              <a:rPr lang="es-CO" sz="900" dirty="0" err="1">
                <a:latin typeface="Arial Narrow" panose="020B0606020202030204" pitchFamily="34" charset="0"/>
              </a:rPr>
              <a:t>Product</a:t>
            </a:r>
            <a:endParaRPr lang="es-CO" sz="900" dirty="0">
              <a:latin typeface="Arial Narrow" panose="020B0606020202030204" pitchFamily="34" charset="0"/>
            </a:endParaRPr>
          </a:p>
        </p:txBody>
      </p:sp>
      <p:graphicFrame>
        <p:nvGraphicFramePr>
          <p:cNvPr id="11" name="Tabla 10">
            <a:extLst>
              <a:ext uri="{FF2B5EF4-FFF2-40B4-BE49-F238E27FC236}">
                <a16:creationId xmlns:a16="http://schemas.microsoft.com/office/drawing/2014/main" id="{2843261B-DFFD-CF37-1ED2-B787919F5F2F}"/>
              </a:ext>
            </a:extLst>
          </p:cNvPr>
          <p:cNvGraphicFramePr>
            <a:graphicFrameLocks noGrp="1"/>
          </p:cNvGraphicFramePr>
          <p:nvPr>
            <p:extLst>
              <p:ext uri="{D42A27DB-BD31-4B8C-83A1-F6EECF244321}">
                <p14:modId xmlns:p14="http://schemas.microsoft.com/office/powerpoint/2010/main" val="502212491"/>
              </p:ext>
            </p:extLst>
          </p:nvPr>
        </p:nvGraphicFramePr>
        <p:xfrm>
          <a:off x="5205794" y="1998531"/>
          <a:ext cx="6727576" cy="1593821"/>
        </p:xfrm>
        <a:graphic>
          <a:graphicData uri="http://schemas.openxmlformats.org/drawingml/2006/table">
            <a:tbl>
              <a:tblPr firstRow="1" firstCol="1" bandRow="1"/>
              <a:tblGrid>
                <a:gridCol w="1638889">
                  <a:extLst>
                    <a:ext uri="{9D8B030D-6E8A-4147-A177-3AD203B41FA5}">
                      <a16:colId xmlns:a16="http://schemas.microsoft.com/office/drawing/2014/main" val="3580328736"/>
                    </a:ext>
                  </a:extLst>
                </a:gridCol>
                <a:gridCol w="5088687">
                  <a:extLst>
                    <a:ext uri="{9D8B030D-6E8A-4147-A177-3AD203B41FA5}">
                      <a16:colId xmlns:a16="http://schemas.microsoft.com/office/drawing/2014/main" val="1256724619"/>
                    </a:ext>
                  </a:extLst>
                </a:gridCol>
              </a:tblGrid>
              <a:tr h="202718">
                <a:tc>
                  <a:txBody>
                    <a:bodyPr/>
                    <a:lstStyle/>
                    <a:p>
                      <a:pPr algn="ctr">
                        <a:lnSpc>
                          <a:spcPct val="107000"/>
                        </a:lnSpc>
                        <a:spcAft>
                          <a:spcPts val="0"/>
                        </a:spcAft>
                      </a:pPr>
                      <a:r>
                        <a:rPr lang="es-MX" sz="1200" b="1" dirty="0">
                          <a:solidFill>
                            <a:schemeClr val="bg1"/>
                          </a:solidFill>
                          <a:effectLst/>
                          <a:latin typeface="Arial Narrow" panose="020B0606020202030204" pitchFamily="34" charset="0"/>
                          <a:ea typeface="Times New Roman" panose="02020603050405020304" pitchFamily="18" charset="0"/>
                          <a:cs typeface="Times New Roman" panose="02020603050405020304" pitchFamily="18" charset="0"/>
                        </a:rPr>
                        <a:t>DEPARTAMENTO</a:t>
                      </a:r>
                    </a:p>
                  </a:txBody>
                  <a:tcPr marL="68580" marR="68580" marT="0" marB="0" anchor="ctr">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algn="ctr">
                        <a:lnSpc>
                          <a:spcPct val="107000"/>
                        </a:lnSpc>
                        <a:spcAft>
                          <a:spcPts val="0"/>
                        </a:spcAft>
                      </a:pPr>
                      <a:r>
                        <a:rPr lang="es-MX" sz="1200" b="1" dirty="0">
                          <a:solidFill>
                            <a:schemeClr val="bg1"/>
                          </a:solidFill>
                          <a:effectLst/>
                          <a:latin typeface="Arial Narrow" panose="020B0606020202030204" pitchFamily="34" charset="0"/>
                          <a:ea typeface="Times New Roman" panose="02020603050405020304" pitchFamily="18" charset="0"/>
                          <a:cs typeface="Times New Roman" panose="02020603050405020304" pitchFamily="18" charset="0"/>
                        </a:rPr>
                        <a:t>MUNICIPIO</a:t>
                      </a:r>
                      <a:endParaRPr lang="es-MX" sz="1200" dirty="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extLst>
                  <a:ext uri="{0D108BD9-81ED-4DB2-BD59-A6C34878D82A}">
                    <a16:rowId xmlns:a16="http://schemas.microsoft.com/office/drawing/2014/main" val="1501424234"/>
                  </a:ext>
                </a:extLst>
              </a:tr>
              <a:tr h="198729">
                <a:tc>
                  <a:txBody>
                    <a:bodyPr/>
                    <a:lstStyle/>
                    <a:p>
                      <a:pPr algn="l" fontAlgn="b">
                        <a:buNone/>
                      </a:pPr>
                      <a:r>
                        <a:rPr lang="es-CO" sz="1100" b="1" i="0" u="none" strike="noStrike">
                          <a:solidFill>
                            <a:srgbClr val="000000"/>
                          </a:solidFill>
                          <a:effectLst/>
                          <a:latin typeface="Arial Narrow" panose="020B0606020202030204" pitchFamily="34" charset="0"/>
                        </a:rPr>
                        <a:t>ANTIOQUIA</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b">
                        <a:buNone/>
                      </a:pPr>
                      <a:r>
                        <a:rPr lang="es-CO" sz="1100" b="0" i="0" u="none" strike="noStrike">
                          <a:solidFill>
                            <a:srgbClr val="000000"/>
                          </a:solidFill>
                          <a:effectLst/>
                          <a:latin typeface="Arial Narrow" panose="020B0606020202030204" pitchFamily="34" charset="0"/>
                        </a:rPr>
                        <a:t>Apartado (70.0)</a:t>
                      </a:r>
                    </a:p>
                  </a:txBody>
                  <a:tcPr marL="9525" marR="9525" marT="9525" marB="0" anchor="b">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2288365705"/>
                  </a:ext>
                </a:extLst>
              </a:tr>
              <a:tr h="198729">
                <a:tc>
                  <a:txBody>
                    <a:bodyPr/>
                    <a:lstStyle/>
                    <a:p>
                      <a:pPr algn="l" fontAlgn="b">
                        <a:buNone/>
                      </a:pPr>
                      <a:r>
                        <a:rPr lang="es-CO" sz="1100" b="1" i="0" u="none" strike="noStrike">
                          <a:solidFill>
                            <a:srgbClr val="000000"/>
                          </a:solidFill>
                          <a:effectLst/>
                          <a:latin typeface="Arial Narrow" panose="020B0606020202030204" pitchFamily="34" charset="0"/>
                        </a:rPr>
                        <a:t>BOYACÁ</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b">
                        <a:buNone/>
                      </a:pPr>
                      <a:r>
                        <a:rPr lang="es-CO" sz="1100" b="0" i="0" u="none" strike="noStrike">
                          <a:solidFill>
                            <a:srgbClr val="000000"/>
                          </a:solidFill>
                          <a:effectLst/>
                          <a:latin typeface="Arial Narrow" panose="020B0606020202030204" pitchFamily="34" charset="0"/>
                        </a:rPr>
                        <a:t>Muzo (73.5)</a:t>
                      </a:r>
                    </a:p>
                  </a:txBody>
                  <a:tcPr marL="9525" marR="9525" marT="9525" marB="0" anchor="b">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2481291202"/>
                  </a:ext>
                </a:extLst>
              </a:tr>
              <a:tr h="198729">
                <a:tc>
                  <a:txBody>
                    <a:bodyPr/>
                    <a:lstStyle/>
                    <a:p>
                      <a:pPr algn="l" fontAlgn="b">
                        <a:buNone/>
                      </a:pPr>
                      <a:r>
                        <a:rPr lang="es-CO" sz="1100" b="1" i="0" u="none" strike="noStrike">
                          <a:solidFill>
                            <a:srgbClr val="000000"/>
                          </a:solidFill>
                          <a:effectLst/>
                          <a:latin typeface="Arial Narrow" panose="020B0606020202030204" pitchFamily="34" charset="0"/>
                        </a:rPr>
                        <a:t>CAUCA</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b">
                        <a:buNone/>
                      </a:pPr>
                      <a:r>
                        <a:rPr lang="pt-BR" sz="1100" b="1" i="0" u="none" strike="noStrike">
                          <a:solidFill>
                            <a:srgbClr val="000000"/>
                          </a:solidFill>
                          <a:effectLst/>
                          <a:latin typeface="Arial Narrow" panose="020B0606020202030204" pitchFamily="34" charset="0"/>
                        </a:rPr>
                        <a:t>López de Micay (116.0)</a:t>
                      </a:r>
                      <a:r>
                        <a:rPr lang="pt-BR" sz="1100" b="0" i="0" u="none" strike="noStrike">
                          <a:solidFill>
                            <a:srgbClr val="000000"/>
                          </a:solidFill>
                          <a:effectLst/>
                          <a:latin typeface="Arial Narrow" panose="020B0606020202030204" pitchFamily="34" charset="0"/>
                        </a:rPr>
                        <a:t>, Santander de Quilichao (84.0), Suarez (62.0)</a:t>
                      </a:r>
                    </a:p>
                  </a:txBody>
                  <a:tcPr marL="9525" marR="9525" marT="9525" marB="0" anchor="b">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251552033"/>
                  </a:ext>
                </a:extLst>
              </a:tr>
              <a:tr h="198729">
                <a:tc>
                  <a:txBody>
                    <a:bodyPr/>
                    <a:lstStyle/>
                    <a:p>
                      <a:pPr algn="l" fontAlgn="b">
                        <a:buNone/>
                      </a:pPr>
                      <a:r>
                        <a:rPr lang="es-CO" sz="1100" b="1" i="0" u="none" strike="noStrike">
                          <a:solidFill>
                            <a:srgbClr val="000000"/>
                          </a:solidFill>
                          <a:effectLst/>
                          <a:latin typeface="Arial Narrow" panose="020B0606020202030204" pitchFamily="34" charset="0"/>
                        </a:rPr>
                        <a:t>CHOCÓ</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b">
                        <a:buNone/>
                      </a:pPr>
                      <a:r>
                        <a:rPr lang="es-CO" sz="1100" b="0" i="0" u="none" strike="noStrike">
                          <a:solidFill>
                            <a:srgbClr val="000000"/>
                          </a:solidFill>
                          <a:effectLst/>
                          <a:latin typeface="Arial Narrow" panose="020B0606020202030204" pitchFamily="34" charset="0"/>
                        </a:rPr>
                        <a:t>Lloró (92.0)</a:t>
                      </a:r>
                    </a:p>
                  </a:txBody>
                  <a:tcPr marL="9525" marR="9525" marT="9525" marB="0" anchor="b">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2980297474"/>
                  </a:ext>
                </a:extLst>
              </a:tr>
              <a:tr h="198729">
                <a:tc>
                  <a:txBody>
                    <a:bodyPr/>
                    <a:lstStyle/>
                    <a:p>
                      <a:pPr algn="l" fontAlgn="b">
                        <a:buNone/>
                      </a:pPr>
                      <a:r>
                        <a:rPr lang="es-CO" sz="1100" b="1" i="0" u="none" strike="noStrike">
                          <a:solidFill>
                            <a:srgbClr val="000000"/>
                          </a:solidFill>
                          <a:effectLst/>
                          <a:latin typeface="Arial Narrow" panose="020B0606020202030204" pitchFamily="34" charset="0"/>
                        </a:rPr>
                        <a:t>META</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b">
                        <a:buNone/>
                      </a:pPr>
                      <a:r>
                        <a:rPr lang="es-CO" sz="1100" b="0" i="0" u="none" strike="noStrike">
                          <a:solidFill>
                            <a:srgbClr val="000000"/>
                          </a:solidFill>
                          <a:effectLst/>
                          <a:latin typeface="Arial Narrow" panose="020B0606020202030204" pitchFamily="34" charset="0"/>
                        </a:rPr>
                        <a:t>Villavicencio (63.8)</a:t>
                      </a:r>
                    </a:p>
                  </a:txBody>
                  <a:tcPr marL="9525" marR="9525" marT="9525" marB="0" anchor="b">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2328414036"/>
                  </a:ext>
                </a:extLst>
              </a:tr>
              <a:tr h="198729">
                <a:tc>
                  <a:txBody>
                    <a:bodyPr/>
                    <a:lstStyle/>
                    <a:p>
                      <a:pPr algn="l" fontAlgn="b">
                        <a:buNone/>
                      </a:pPr>
                      <a:r>
                        <a:rPr lang="es-CO" sz="1100" b="1" i="0" u="none" strike="noStrike">
                          <a:solidFill>
                            <a:srgbClr val="000000"/>
                          </a:solidFill>
                          <a:effectLst/>
                          <a:latin typeface="Arial Narrow" panose="020B0606020202030204" pitchFamily="34" charset="0"/>
                        </a:rPr>
                        <a:t>NARIÑO</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b">
                        <a:buNone/>
                      </a:pPr>
                      <a:r>
                        <a:rPr lang="es-CO" sz="1100" b="0" i="0" u="none" strike="noStrike">
                          <a:solidFill>
                            <a:srgbClr val="000000"/>
                          </a:solidFill>
                          <a:effectLst/>
                          <a:latin typeface="Arial Narrow" panose="020B0606020202030204" pitchFamily="34" charset="0"/>
                        </a:rPr>
                        <a:t>Barbacoas (87.0)</a:t>
                      </a:r>
                    </a:p>
                  </a:txBody>
                  <a:tcPr marL="9525" marR="9525" marT="9525" marB="0" anchor="b">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511557134"/>
                  </a:ext>
                </a:extLst>
              </a:tr>
              <a:tr h="198729">
                <a:tc>
                  <a:txBody>
                    <a:bodyPr/>
                    <a:lstStyle/>
                    <a:p>
                      <a:pPr algn="l" fontAlgn="b">
                        <a:buNone/>
                      </a:pPr>
                      <a:r>
                        <a:rPr lang="es-CO" sz="1100" b="1" i="0" u="none" strike="noStrike">
                          <a:solidFill>
                            <a:srgbClr val="000000"/>
                          </a:solidFill>
                          <a:effectLst/>
                          <a:latin typeface="Arial Narrow" panose="020B0606020202030204" pitchFamily="34" charset="0"/>
                        </a:rPr>
                        <a:t>SANTANDER</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b">
                        <a:buNone/>
                      </a:pPr>
                      <a:r>
                        <a:rPr lang="es-CO" sz="1100" b="0" i="0" u="none" strike="noStrike" dirty="0">
                          <a:solidFill>
                            <a:srgbClr val="000000"/>
                          </a:solidFill>
                          <a:effectLst/>
                          <a:latin typeface="Arial Narrow" panose="020B0606020202030204" pitchFamily="34" charset="0"/>
                        </a:rPr>
                        <a:t>Suaita (80.0)</a:t>
                      </a:r>
                    </a:p>
                  </a:txBody>
                  <a:tcPr marL="9525" marR="9525" marT="9525" marB="0" anchor="b">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2556761822"/>
                  </a:ext>
                </a:extLst>
              </a:tr>
            </a:tbl>
          </a:graphicData>
        </a:graphic>
      </p:graphicFrame>
      <p:sp>
        <p:nvSpPr>
          <p:cNvPr id="2" name="CuadroTexto 1">
            <a:extLst>
              <a:ext uri="{FF2B5EF4-FFF2-40B4-BE49-F238E27FC236}">
                <a16:creationId xmlns:a16="http://schemas.microsoft.com/office/drawing/2014/main" id="{BD1892AD-9222-45A4-47F8-87A4B6C2B639}"/>
              </a:ext>
            </a:extLst>
          </p:cNvPr>
          <p:cNvSpPr txBox="1"/>
          <p:nvPr/>
        </p:nvSpPr>
        <p:spPr>
          <a:xfrm>
            <a:off x="5205794" y="4295391"/>
            <a:ext cx="6727576" cy="261610"/>
          </a:xfrm>
          <a:prstGeom prst="rect">
            <a:avLst/>
          </a:prstGeom>
          <a:ln>
            <a:solidFill>
              <a:srgbClr val="3399FF"/>
            </a:solidFill>
          </a:ln>
        </p:spPr>
        <p:style>
          <a:lnRef idx="2">
            <a:schemeClr val="accent1"/>
          </a:lnRef>
          <a:fillRef idx="1">
            <a:schemeClr val="lt1"/>
          </a:fillRef>
          <a:effectRef idx="0">
            <a:schemeClr val="accent1"/>
          </a:effectRef>
          <a:fontRef idx="minor">
            <a:schemeClr val="dk1"/>
          </a:fontRef>
        </p:style>
        <p:txBody>
          <a:bodyPr wrap="square" anchor="ctr">
            <a:spAutoFit/>
          </a:bodyPr>
          <a:lstStyle>
            <a:defPPr>
              <a:defRPr lang="es-CO"/>
            </a:defPPr>
            <a:lvl1pPr algn="ctr">
              <a:defRPr sz="900" b="1">
                <a:solidFill>
                  <a:prstClr val="black"/>
                </a:solidFill>
                <a:latin typeface="Arial Narrow" panose="020B0606020202030204" pitchFamily="34" charset="0"/>
              </a:defRPr>
            </a:lvl1pPr>
          </a:lstStyle>
          <a:p>
            <a:r>
              <a:rPr lang="es-CO" sz="1100" dirty="0"/>
              <a:t>NO SE REGISTRARON VALORES DE PRECIPITACIONES POR ENCIMA DE LOS MÁXIMOS HISTÓRICOS</a:t>
            </a:r>
          </a:p>
        </p:txBody>
      </p:sp>
      <p:graphicFrame>
        <p:nvGraphicFramePr>
          <p:cNvPr id="6" name="Tabla 5">
            <a:extLst>
              <a:ext uri="{FF2B5EF4-FFF2-40B4-BE49-F238E27FC236}">
                <a16:creationId xmlns:a16="http://schemas.microsoft.com/office/drawing/2014/main" id="{AED205C9-4D2B-9CAE-A096-32679FDAC0D5}"/>
              </a:ext>
            </a:extLst>
          </p:cNvPr>
          <p:cNvGraphicFramePr>
            <a:graphicFrameLocks noGrp="1"/>
          </p:cNvGraphicFramePr>
          <p:nvPr>
            <p:extLst>
              <p:ext uri="{D42A27DB-BD31-4B8C-83A1-F6EECF244321}">
                <p14:modId xmlns:p14="http://schemas.microsoft.com/office/powerpoint/2010/main" val="45331966"/>
              </p:ext>
            </p:extLst>
          </p:nvPr>
        </p:nvGraphicFramePr>
        <p:xfrm>
          <a:off x="12938244" y="3265877"/>
          <a:ext cx="6727576" cy="701040"/>
        </p:xfrm>
        <a:graphic>
          <a:graphicData uri="http://schemas.openxmlformats.org/drawingml/2006/table">
            <a:tbl>
              <a:tblPr/>
              <a:tblGrid>
                <a:gridCol w="1218297">
                  <a:extLst>
                    <a:ext uri="{9D8B030D-6E8A-4147-A177-3AD203B41FA5}">
                      <a16:colId xmlns:a16="http://schemas.microsoft.com/office/drawing/2014/main" val="3677709354"/>
                    </a:ext>
                  </a:extLst>
                </a:gridCol>
                <a:gridCol w="1339064">
                  <a:extLst>
                    <a:ext uri="{9D8B030D-6E8A-4147-A177-3AD203B41FA5}">
                      <a16:colId xmlns:a16="http://schemas.microsoft.com/office/drawing/2014/main" val="156586966"/>
                    </a:ext>
                  </a:extLst>
                </a:gridCol>
                <a:gridCol w="1333496">
                  <a:extLst>
                    <a:ext uri="{9D8B030D-6E8A-4147-A177-3AD203B41FA5}">
                      <a16:colId xmlns:a16="http://schemas.microsoft.com/office/drawing/2014/main" val="2711561286"/>
                    </a:ext>
                  </a:extLst>
                </a:gridCol>
                <a:gridCol w="829605">
                  <a:extLst>
                    <a:ext uri="{9D8B030D-6E8A-4147-A177-3AD203B41FA5}">
                      <a16:colId xmlns:a16="http://schemas.microsoft.com/office/drawing/2014/main" val="71123669"/>
                    </a:ext>
                  </a:extLst>
                </a:gridCol>
                <a:gridCol w="1261337">
                  <a:extLst>
                    <a:ext uri="{9D8B030D-6E8A-4147-A177-3AD203B41FA5}">
                      <a16:colId xmlns:a16="http://schemas.microsoft.com/office/drawing/2014/main" val="4121769722"/>
                    </a:ext>
                  </a:extLst>
                </a:gridCol>
                <a:gridCol w="745777">
                  <a:extLst>
                    <a:ext uri="{9D8B030D-6E8A-4147-A177-3AD203B41FA5}">
                      <a16:colId xmlns:a16="http://schemas.microsoft.com/office/drawing/2014/main" val="114300548"/>
                    </a:ext>
                  </a:extLst>
                </a:gridCol>
              </a:tblGrid>
              <a:tr h="0">
                <a:tc gridSpan="6">
                  <a:txBody>
                    <a:bodyPr/>
                    <a:lstStyle/>
                    <a:p>
                      <a:pPr lvl="1" algn="ctr" fontAlgn="b"/>
                      <a:r>
                        <a:rPr lang="es-ES" sz="1050" b="1" i="0" u="none" strike="noStrike" dirty="0">
                          <a:solidFill>
                            <a:schemeClr val="bg1"/>
                          </a:solidFill>
                          <a:effectLst/>
                          <a:latin typeface="Arial Narrow" panose="020B0606020202030204" pitchFamily="34" charset="0"/>
                        </a:rPr>
                        <a:t>Estaciones con precipitación registrada</a:t>
                      </a:r>
                      <a:r>
                        <a:rPr lang="es-ES" sz="1050" b="1" i="0" u="none" strike="noStrike" baseline="0" dirty="0">
                          <a:solidFill>
                            <a:schemeClr val="bg1"/>
                          </a:solidFill>
                          <a:effectLst/>
                          <a:latin typeface="Arial Narrow" panose="020B0606020202030204" pitchFamily="34" charset="0"/>
                        </a:rPr>
                        <a:t> </a:t>
                      </a:r>
                      <a:r>
                        <a:rPr lang="es-ES" sz="1050" b="1" i="0" u="none" strike="noStrike" dirty="0">
                          <a:solidFill>
                            <a:schemeClr val="bg1"/>
                          </a:solidFill>
                          <a:effectLst/>
                          <a:latin typeface="Arial Narrow" panose="020B0606020202030204" pitchFamily="34" charset="0"/>
                        </a:rPr>
                        <a:t>el</a:t>
                      </a:r>
                      <a:r>
                        <a:rPr lang="es-ES" sz="1050" b="1" i="0" u="none" strike="noStrike" baseline="0" dirty="0">
                          <a:solidFill>
                            <a:schemeClr val="bg1"/>
                          </a:solidFill>
                          <a:effectLst/>
                          <a:latin typeface="Arial Narrow" panose="020B0606020202030204" pitchFamily="34" charset="0"/>
                        </a:rPr>
                        <a:t> </a:t>
                      </a:r>
                      <a:r>
                        <a:rPr lang="es-ES" sz="1050" b="1" i="0" u="none" strike="noStrike" baseline="0" dirty="0">
                          <a:solidFill>
                            <a:srgbClr val="FF0000"/>
                          </a:solidFill>
                          <a:effectLst/>
                          <a:latin typeface="Arial Narrow" panose="020B0606020202030204" pitchFamily="34" charset="0"/>
                        </a:rPr>
                        <a:t>27 de Octubre de 2025 </a:t>
                      </a:r>
                      <a:r>
                        <a:rPr lang="es-ES" sz="1050" b="1" i="0" u="none" strike="noStrike" dirty="0">
                          <a:solidFill>
                            <a:schemeClr val="bg1"/>
                          </a:solidFill>
                          <a:effectLst/>
                          <a:latin typeface="Arial Narrow" panose="020B0606020202030204" pitchFamily="34" charset="0"/>
                        </a:rPr>
                        <a:t>que superaron el registro máximo histórico del mes.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124746925"/>
                  </a:ext>
                </a:extLst>
              </a:tr>
              <a:tr h="141523">
                <a:tc>
                  <a:txBody>
                    <a:bodyPr/>
                    <a:lstStyle/>
                    <a:p>
                      <a:pPr algn="ctr" fontAlgn="b"/>
                      <a:r>
                        <a:rPr lang="es-CO" sz="1100" b="1" i="0" u="none" strike="noStrike" dirty="0">
                          <a:solidFill>
                            <a:schemeClr val="tx1"/>
                          </a:solidFill>
                          <a:effectLst/>
                          <a:latin typeface="Arial Narrow" panose="020B0606020202030204" pitchFamily="34" charset="0"/>
                        </a:rPr>
                        <a:t>ESTACIÓN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MUNICIPIO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DEPARTAMENTO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PREC. (mm).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MÁX_HIST 24 h (mm)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FECHA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extLst>
                  <a:ext uri="{0D108BD9-81ED-4DB2-BD59-A6C34878D82A}">
                    <a16:rowId xmlns:a16="http://schemas.microsoft.com/office/drawing/2014/main" val="3678777645"/>
                  </a:ext>
                </a:extLst>
              </a:tr>
              <a:tr h="63316">
                <a:tc>
                  <a:txBody>
                    <a:bodyPr/>
                    <a:lstStyle/>
                    <a:p>
                      <a:pPr algn="ctr" fontAlgn="b"/>
                      <a:r>
                        <a:rPr lang="es-MX" sz="1100" b="0" i="0" u="none" strike="noStrike" dirty="0">
                          <a:solidFill>
                            <a:srgbClr val="000000"/>
                          </a:solidFill>
                          <a:effectLst/>
                          <a:latin typeface="Arial Narrow" panose="020B0606020202030204" pitchFamily="34" charset="0"/>
                        </a:rPr>
                        <a:t>Angosturas</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MX" sz="1100" b="0" i="0" u="none" strike="noStrike" dirty="0">
                          <a:solidFill>
                            <a:srgbClr val="000000"/>
                          </a:solidFill>
                          <a:effectLst/>
                          <a:latin typeface="Arial Narrow" panose="020B0606020202030204" pitchFamily="34" charset="0"/>
                        </a:rPr>
                        <a:t>Angosturas</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MX" sz="1100" b="0" i="0" u="none" strike="noStrike" dirty="0">
                          <a:solidFill>
                            <a:srgbClr val="000000"/>
                          </a:solidFill>
                          <a:effectLst/>
                          <a:latin typeface="Arial Narrow" panose="020B0606020202030204" pitchFamily="34" charset="0"/>
                        </a:rPr>
                        <a:t>Antioquia</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MX" sz="1100" b="0" i="0" u="none" strike="noStrike" dirty="0">
                          <a:solidFill>
                            <a:srgbClr val="000000"/>
                          </a:solidFill>
                          <a:effectLst/>
                          <a:latin typeface="Arial Narrow" panose="020B0606020202030204" pitchFamily="34" charset="0"/>
                        </a:rPr>
                        <a:t>111,0</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MX" sz="1100" b="0" i="0" u="none" strike="noStrike" dirty="0">
                          <a:solidFill>
                            <a:srgbClr val="000000"/>
                          </a:solidFill>
                          <a:effectLst/>
                          <a:latin typeface="Arial Narrow" panose="020B0606020202030204" pitchFamily="34" charset="0"/>
                        </a:rPr>
                        <a:t>93,0</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marL="0" marR="0" lvl="0" indent="0" algn="ctr" defTabSz="914411" rtl="0" eaLnBrk="1" fontAlgn="b" latinLnBrk="0" hangingPunct="1">
                        <a:lnSpc>
                          <a:spcPct val="100000"/>
                        </a:lnSpc>
                        <a:spcBef>
                          <a:spcPts val="0"/>
                        </a:spcBef>
                        <a:spcAft>
                          <a:spcPts val="0"/>
                        </a:spcAft>
                        <a:buClrTx/>
                        <a:buSzTx/>
                        <a:buFontTx/>
                        <a:buNone/>
                        <a:tabLst/>
                        <a:defRPr/>
                      </a:pPr>
                      <a:r>
                        <a:rPr lang="es-MX" sz="1100" b="0" i="0" u="none" strike="noStrike" dirty="0">
                          <a:solidFill>
                            <a:srgbClr val="000000"/>
                          </a:solidFill>
                          <a:effectLst/>
                          <a:latin typeface="Arial Narrow" panose="020B0606020202030204" pitchFamily="34" charset="0"/>
                        </a:rPr>
                        <a:t>4/10/2023</a:t>
                      </a:r>
                      <a:endParaRPr lang="es-CO" sz="1100" b="0" i="0" u="none" strike="noStrike" dirty="0">
                        <a:solidFill>
                          <a:srgbClr val="000000"/>
                        </a:solidFill>
                        <a:effectLst/>
                        <a:latin typeface="Arial Narrow" panose="020B0606020202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extLst>
                  <a:ext uri="{0D108BD9-81ED-4DB2-BD59-A6C34878D82A}">
                    <a16:rowId xmlns:a16="http://schemas.microsoft.com/office/drawing/2014/main" val="2135189565"/>
                  </a:ext>
                </a:extLst>
              </a:tr>
              <a:tr h="63316">
                <a:tc>
                  <a:txBody>
                    <a:bodyPr/>
                    <a:lstStyle/>
                    <a:p>
                      <a:pPr algn="ctr" fontAlgn="b"/>
                      <a:r>
                        <a:rPr lang="es-MX" sz="1100" b="0" i="0" u="none" strike="noStrike" dirty="0" err="1">
                          <a:solidFill>
                            <a:srgbClr val="000000"/>
                          </a:solidFill>
                          <a:effectLst/>
                          <a:latin typeface="Arial Narrow" panose="020B0606020202030204" pitchFamily="34" charset="0"/>
                        </a:rPr>
                        <a:t>Tunez</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MX" sz="1100" b="0" i="0" u="none" strike="noStrike" dirty="0">
                          <a:solidFill>
                            <a:srgbClr val="000000"/>
                          </a:solidFill>
                          <a:effectLst/>
                          <a:latin typeface="Arial Narrow" panose="020B0606020202030204" pitchFamily="34" charset="0"/>
                        </a:rPr>
                        <a:t>Fredonia</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MX" sz="1100" b="0" i="0" u="none" strike="noStrike" dirty="0">
                          <a:solidFill>
                            <a:srgbClr val="000000"/>
                          </a:solidFill>
                          <a:effectLst/>
                          <a:latin typeface="Arial Narrow" panose="020B0606020202030204" pitchFamily="34" charset="0"/>
                        </a:rPr>
                        <a:t>Antioquia</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MX" sz="1100" b="0" i="0" u="none" strike="noStrike" dirty="0">
                          <a:solidFill>
                            <a:srgbClr val="000000"/>
                          </a:solidFill>
                          <a:effectLst/>
                          <a:latin typeface="Arial Narrow" panose="020B0606020202030204" pitchFamily="34" charset="0"/>
                        </a:rPr>
                        <a:t>98,8</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MX" sz="1100" b="0" i="0" u="none" strike="noStrike" dirty="0">
                          <a:solidFill>
                            <a:srgbClr val="000000"/>
                          </a:solidFill>
                          <a:effectLst/>
                          <a:latin typeface="Arial Narrow" panose="020B0606020202030204" pitchFamily="34" charset="0"/>
                        </a:rPr>
                        <a:t>92,0</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marL="0" marR="0" lvl="0" indent="0" algn="ctr" defTabSz="914411" rtl="0" eaLnBrk="1" fontAlgn="b" latinLnBrk="0" hangingPunct="1">
                        <a:lnSpc>
                          <a:spcPct val="100000"/>
                        </a:lnSpc>
                        <a:spcBef>
                          <a:spcPts val="0"/>
                        </a:spcBef>
                        <a:spcAft>
                          <a:spcPts val="0"/>
                        </a:spcAft>
                        <a:buClrTx/>
                        <a:buSzTx/>
                        <a:buFontTx/>
                        <a:buNone/>
                        <a:tabLst/>
                        <a:defRPr/>
                      </a:pPr>
                      <a:r>
                        <a:rPr lang="es-MX" sz="1100" b="0" i="0" u="none" strike="noStrike" dirty="0">
                          <a:solidFill>
                            <a:srgbClr val="000000"/>
                          </a:solidFill>
                          <a:effectLst/>
                          <a:latin typeface="Arial Narrow" panose="020B0606020202030204" pitchFamily="34" charset="0"/>
                        </a:rPr>
                        <a:t>26/10/2025</a:t>
                      </a:r>
                      <a:endParaRPr lang="es-CO" sz="1100" b="0" i="0" u="none" strike="noStrike" dirty="0">
                        <a:solidFill>
                          <a:srgbClr val="000000"/>
                        </a:solidFill>
                        <a:effectLst/>
                        <a:latin typeface="Arial Narrow" panose="020B0606020202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extLst>
                  <a:ext uri="{0D108BD9-81ED-4DB2-BD59-A6C34878D82A}">
                    <a16:rowId xmlns:a16="http://schemas.microsoft.com/office/drawing/2014/main" val="4103024291"/>
                  </a:ext>
                </a:extLst>
              </a:tr>
            </a:tbl>
          </a:graphicData>
        </a:graphic>
      </p:graphicFrame>
      <p:pic>
        <p:nvPicPr>
          <p:cNvPr id="8" name="Imagen 7">
            <a:extLst>
              <a:ext uri="{FF2B5EF4-FFF2-40B4-BE49-F238E27FC236}">
                <a16:creationId xmlns:a16="http://schemas.microsoft.com/office/drawing/2014/main" id="{32AD5E4B-C51C-4915-B5C0-EBB97318A051}"/>
              </a:ext>
            </a:extLst>
          </p:cNvPr>
          <p:cNvPicPr>
            <a:picLocks noChangeAspect="1"/>
          </p:cNvPicPr>
          <p:nvPr/>
        </p:nvPicPr>
        <p:blipFill>
          <a:blip r:embed="rId4" r:link="rId5" cstate="print">
            <a:extLst>
              <a:ext uri="{28A0092B-C50C-407E-A947-70E740481C1C}">
                <a14:useLocalDpi xmlns:a14="http://schemas.microsoft.com/office/drawing/2010/main" val="0"/>
              </a:ext>
            </a:extLst>
          </a:blip>
          <a:srcRect/>
          <a:stretch>
            <a:fillRect/>
          </a:stretch>
        </p:blipFill>
        <p:spPr>
          <a:xfrm>
            <a:off x="460375" y="1151643"/>
            <a:ext cx="4253667" cy="5139975"/>
          </a:xfrm>
          <a:prstGeom prst="rect">
            <a:avLst/>
          </a:prstGeom>
        </p:spPr>
      </p:pic>
    </p:spTree>
    <p:extLst>
      <p:ext uri="{BB962C8B-B14F-4D97-AF65-F5344CB8AC3E}">
        <p14:creationId xmlns:p14="http://schemas.microsoft.com/office/powerpoint/2010/main" val="19643186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4691B-0DC3-FC97-8BE7-132688053966}"/>
            </a:ext>
          </a:extLst>
        </p:cNvPr>
        <p:cNvGrpSpPr/>
        <p:nvPr/>
      </p:nvGrpSpPr>
      <p:grpSpPr>
        <a:xfrm>
          <a:off x="0" y="0"/>
          <a:ext cx="0" cy="0"/>
          <a:chOff x="0" y="0"/>
          <a:chExt cx="0" cy="0"/>
        </a:xfrm>
      </p:grpSpPr>
      <p:pic>
        <p:nvPicPr>
          <p:cNvPr id="9" name="Google Shape;736;p15">
            <a:extLst>
              <a:ext uri="{FF2B5EF4-FFF2-40B4-BE49-F238E27FC236}">
                <a16:creationId xmlns:a16="http://schemas.microsoft.com/office/drawing/2014/main" id="{85C29611-7619-DD93-A5F3-58F7FE11A34D}"/>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Google Shape;746;p15" descr="Recurso 39.png">
            <a:extLst>
              <a:ext uri="{FF2B5EF4-FFF2-40B4-BE49-F238E27FC236}">
                <a16:creationId xmlns:a16="http://schemas.microsoft.com/office/drawing/2014/main" id="{216A2E59-0CAC-19B7-AD98-6513542951B8}"/>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B6364253-599D-AF4F-57E4-AEAE8B21178F}"/>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1FB4979E-5A49-903D-9862-F524C527B35B}"/>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075894C8-18FD-0383-D163-7330384E9FB9}"/>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C684C3F8-8A74-0543-4D9A-0C6DD3E66D82}"/>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4EBA3271-920A-524E-62FB-8CC67BFAE261}"/>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A1699603-B5AF-673A-DB6B-250083F623A4}"/>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aphicFrame>
        <p:nvGraphicFramePr>
          <p:cNvPr id="17" name="Google Shape;3394;p29">
            <a:extLst>
              <a:ext uri="{FF2B5EF4-FFF2-40B4-BE49-F238E27FC236}">
                <a16:creationId xmlns:a16="http://schemas.microsoft.com/office/drawing/2014/main" id="{BF3FA8E2-7F05-B04C-7D34-387E6CFF132B}"/>
              </a:ext>
            </a:extLst>
          </p:cNvPr>
          <p:cNvGraphicFramePr/>
          <p:nvPr/>
        </p:nvGraphicFramePr>
        <p:xfrm>
          <a:off x="4269223" y="1302077"/>
          <a:ext cx="7566226" cy="4889664"/>
        </p:xfrm>
        <a:graphic>
          <a:graphicData uri="http://schemas.openxmlformats.org/drawingml/2006/table">
            <a:tbl>
              <a:tblPr>
                <a:noFill/>
              </a:tblPr>
              <a:tblGrid>
                <a:gridCol w="630454">
                  <a:extLst>
                    <a:ext uri="{9D8B030D-6E8A-4147-A177-3AD203B41FA5}">
                      <a16:colId xmlns:a16="http://schemas.microsoft.com/office/drawing/2014/main" val="20000"/>
                    </a:ext>
                  </a:extLst>
                </a:gridCol>
                <a:gridCol w="1201522">
                  <a:extLst>
                    <a:ext uri="{9D8B030D-6E8A-4147-A177-3AD203B41FA5}">
                      <a16:colId xmlns:a16="http://schemas.microsoft.com/office/drawing/2014/main" val="20001"/>
                    </a:ext>
                  </a:extLst>
                </a:gridCol>
                <a:gridCol w="1424431">
                  <a:extLst>
                    <a:ext uri="{9D8B030D-6E8A-4147-A177-3AD203B41FA5}">
                      <a16:colId xmlns:a16="http://schemas.microsoft.com/office/drawing/2014/main" val="20002"/>
                    </a:ext>
                  </a:extLst>
                </a:gridCol>
                <a:gridCol w="4309819">
                  <a:extLst>
                    <a:ext uri="{9D8B030D-6E8A-4147-A177-3AD203B41FA5}">
                      <a16:colId xmlns:a16="http://schemas.microsoft.com/office/drawing/2014/main" val="20003"/>
                    </a:ext>
                  </a:extLst>
                </a:gridCol>
              </a:tblGrid>
              <a:tr h="403238">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solidFill>
                            <a:schemeClr val="dk1"/>
                          </a:solidFill>
                          <a:latin typeface="Verdana" panose="020B0604030504040204" pitchFamily="34" charset="0"/>
                          <a:ea typeface="Verdana" panose="020B0604030504040204" pitchFamily="34" charset="0"/>
                          <a:cs typeface="Arial Narrow"/>
                          <a:sym typeface="Arial Narrow"/>
                        </a:rPr>
                        <a:t>Caribe - Litoral</a:t>
                      </a:r>
                      <a:endParaRPr lang="es-CO" sz="900" dirty="0">
                        <a:latin typeface="Verdana" panose="020B0604030504040204" pitchFamily="34" charset="0"/>
                        <a:ea typeface="Verdana" panose="020B0604030504040204" pitchFamily="34" charset="0"/>
                      </a:endParaRPr>
                    </a:p>
                  </a:txBody>
                  <a:tcPr marL="91448" marR="91448" marT="45729" marB="457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Directos al Caribe</a:t>
                      </a:r>
                      <a:r>
                        <a:rPr lang="es-CO" sz="900" u="none" strike="noStrike" baseline="0" dirty="0">
                          <a:latin typeface="Verdana" panose="020B0604030504040204" pitchFamily="34" charset="0"/>
                          <a:ea typeface="Verdana" panose="020B0604030504040204" pitchFamily="34" charset="0"/>
                          <a:cs typeface="Arial Narrow"/>
                          <a:sym typeface="Arial Narrow"/>
                        </a:rPr>
                        <a:t> </a:t>
                      </a:r>
                      <a:r>
                        <a:rPr lang="es-CO" sz="900" u="none" strike="noStrike" dirty="0">
                          <a:latin typeface="Verdana" panose="020B0604030504040204" pitchFamily="34" charset="0"/>
                          <a:ea typeface="Verdana" panose="020B0604030504040204" pitchFamily="34" charset="0"/>
                          <a:cs typeface="Arial Narrow"/>
                          <a:sym typeface="Arial Narrow"/>
                        </a:rPr>
                        <a:t>Golfo de Morrosquillo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29" marB="457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de c</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recientes súbitas en los aportantes directos al Mar Caribe en el Golfo de Morrosquillo, especialmente en los arroyos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Amansa, Guapos, El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Piru</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Petrona. Especial atención en los municipios de San Onofre, Tolú, Coveñas, Palmito, Toluviejo, Chalán, Colosó, Morroa y Sincelejo. </a:t>
                      </a:r>
                    </a:p>
                  </a:txBody>
                  <a:tcPr marL="91448" marR="91448" marT="45729" marB="4572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93368567"/>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solidFill>
                            <a:schemeClr val="dk1"/>
                          </a:solidFill>
                          <a:latin typeface="Verdana" panose="020B0604030504040204" pitchFamily="34" charset="0"/>
                          <a:ea typeface="Verdana" panose="020B0604030504040204" pitchFamily="34" charset="0"/>
                          <a:cs typeface="Arial Narrow"/>
                          <a:sym typeface="Arial Narrow"/>
                        </a:rPr>
                        <a:t>Caribe - Litoral</a:t>
                      </a:r>
                      <a:endParaRPr sz="900" dirty="0">
                        <a:latin typeface="Verdana" panose="020B0604030504040204" pitchFamily="34" charset="0"/>
                        <a:ea typeface="Verdana" panose="020B0604030504040204" pitchFamily="34" charset="0"/>
                      </a:endParaRPr>
                    </a:p>
                  </a:txBody>
                  <a:tcPr marL="91468" marR="91468"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solidFill>
                            <a:schemeClr val="dk1"/>
                          </a:solidFill>
                          <a:latin typeface="Verdana" panose="020B0604030504040204" pitchFamily="34" charset="0"/>
                          <a:ea typeface="Verdana" panose="020B0604030504040204" pitchFamily="34" charset="0"/>
                          <a:cs typeface="Arial Narrow"/>
                          <a:sym typeface="Arial Narrow"/>
                        </a:rPr>
                        <a:t>Arroyos Directos al Caribe</a:t>
                      </a:r>
                      <a:endParaRPr sz="900" dirty="0">
                        <a:latin typeface="Verdana" panose="020B0604030504040204" pitchFamily="34" charset="0"/>
                        <a:ea typeface="Verdana" panose="020B0604030504040204" pitchFamily="34" charset="0"/>
                      </a:endParaRPr>
                    </a:p>
                  </a:txBody>
                  <a:tcPr marL="91468" marR="91468"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a:t>
                      </a:r>
                      <a:r>
                        <a:rPr lang="es-CO" sz="900" dirty="0">
                          <a:solidFill>
                            <a:schemeClr val="dk1"/>
                          </a:solidFill>
                          <a:latin typeface="Verdana" panose="020B0604030504040204" pitchFamily="34" charset="0"/>
                          <a:ea typeface="Verdana" panose="020B0604030504040204" pitchFamily="34" charset="0"/>
                          <a:cs typeface="Arial Narrow"/>
                          <a:sym typeface="Arial Narrow"/>
                        </a:rPr>
                        <a:t>formación de arroyos en los directos al Mar Caribe, especialmente en los municipios Cartagena de Indias (ciudad de Cartagena) y Santa Catalina (Bolívar), Luruaco, Piojó, Juan de Acosta, Tubará y Puerto Colombia (Atlántico). Estar atentos a los arroyos Tigre. </a:t>
                      </a:r>
                      <a:endPar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776" marB="4577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20358310"/>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Caribe - Guajira</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Cuencas de los ríos Piedras y Manzanares</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ríos que descargan sus aguas al mar Caribe, tales como los ríos Piedras y Manzanares, así como en sus aportantes como la quebrada Tigrera. Igualmente, probabilidad de crecientes súbitas en los ríos Córdoba, Toribio y sus aportantes en el municipio de Ciénaga.  Especial atención al corregimiento de Minca, a la ciudad de Santa Marta y al municipio de Ciénaga (Magdalena). </a:t>
                      </a:r>
                      <a:endPar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5439315"/>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Caribe - Guajira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68" marB="457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Cuencas río Guachaca-Mendiguaca</a:t>
                      </a:r>
                      <a:r>
                        <a:rPr lang="es-CO" sz="900" u="none" strike="noStrike" baseline="0" dirty="0">
                          <a:latin typeface="Verdana" panose="020B0604030504040204" pitchFamily="34" charset="0"/>
                          <a:ea typeface="Verdana" panose="020B0604030504040204" pitchFamily="34" charset="0"/>
                          <a:cs typeface="Arial Narrow"/>
                          <a:sym typeface="Arial Narrow"/>
                        </a:rPr>
                        <a:t> y Buritaca</a:t>
                      </a:r>
                      <a:endParaRPr sz="900" dirty="0">
                        <a:latin typeface="Verdana" panose="020B0604030504040204" pitchFamily="34" charset="0"/>
                        <a:ea typeface="Verdana" panose="020B0604030504040204" pitchFamily="34" charset="0"/>
                      </a:endParaRPr>
                    </a:p>
                  </a:txBody>
                  <a:tcPr marL="91448" marR="91448" marT="45768" marB="457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incrementos súbitos en los niveles de los ríos Guachaca, Mendiguaca</a:t>
                      </a:r>
                      <a:r>
                        <a:rPr lang="es-CO" sz="900" u="none" strike="noStrike" baseline="0" dirty="0">
                          <a:latin typeface="Verdana" panose="020B0604030504040204" pitchFamily="34" charset="0"/>
                          <a:ea typeface="Verdana" panose="020B0604030504040204" pitchFamily="34" charset="0"/>
                          <a:cs typeface="Arial Narrow"/>
                          <a:sym typeface="Arial Narrow"/>
                        </a:rPr>
                        <a:t>,</a:t>
                      </a:r>
                      <a:r>
                        <a:rPr lang="es-CO" sz="900" u="none" strike="noStrike" dirty="0">
                          <a:latin typeface="Verdana" panose="020B0604030504040204" pitchFamily="34" charset="0"/>
                          <a:ea typeface="Verdana" panose="020B0604030504040204" pitchFamily="34" charset="0"/>
                          <a:cs typeface="Arial Narrow"/>
                          <a:sym typeface="Arial Narrow"/>
                        </a:rPr>
                        <a:t> Buritaca y quebrada Valencia. Se recomienda especial atención en el municipio de Santa Marta (Magdalena).</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48" marR="91448" marT="45768" marB="4576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68048570"/>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Caribe - Guajira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Don Diego</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incrementos súbitos en los niveles del río Don Diego.</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8114807"/>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Caribe - Guajira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Ancho</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del río Ancho y otros directos al Caribe como el río Palomino.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Se recomienda especial atención en el municipio de Dibulla (Guajira) y zona rural de la parte oriental del municipio de Santa Marta. </a:t>
                      </a:r>
                      <a:endParaRPr sz="900" u="none" strike="noStrike" kern="1200" dirty="0">
                        <a:solidFill>
                          <a:schemeClr val="dk1"/>
                        </a:solidFill>
                        <a:latin typeface="Verdana" panose="020B0604030504040204" pitchFamily="34" charset="0"/>
                        <a:ea typeface="Verdana" panose="020B0604030504040204" pitchFamily="34" charset="0"/>
                      </a:endParaRPr>
                    </a:p>
                  </a:txBody>
                  <a:tcPr marL="91448" marR="9144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0746847"/>
                  </a:ext>
                </a:extLst>
              </a:tr>
            </a:tbl>
          </a:graphicData>
        </a:graphic>
      </p:graphicFrame>
      <p:sp>
        <p:nvSpPr>
          <p:cNvPr id="6" name="Google Shape;3036;p14">
            <a:extLst>
              <a:ext uri="{FF2B5EF4-FFF2-40B4-BE49-F238E27FC236}">
                <a16:creationId xmlns:a16="http://schemas.microsoft.com/office/drawing/2014/main" id="{B1B4A833-F008-C9C8-736D-E1EFEFCDA97E}"/>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7" name="Google Shape;353;p9" descr="Recurso 37.png">
            <a:extLst>
              <a:ext uri="{FF2B5EF4-FFF2-40B4-BE49-F238E27FC236}">
                <a16:creationId xmlns:a16="http://schemas.microsoft.com/office/drawing/2014/main" id="{55FD6240-38F5-6957-7152-D49C5A7EBBB1}"/>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 name="Google Shape;353;p9" descr="Recurso 37.png">
            <a:extLst>
              <a:ext uri="{FF2B5EF4-FFF2-40B4-BE49-F238E27FC236}">
                <a16:creationId xmlns:a16="http://schemas.microsoft.com/office/drawing/2014/main" id="{A67775C6-FA09-6CEB-ACE2-6AB54C5934D5}"/>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4" name="Google Shape;347;p9" descr="Recurso 25.png">
            <a:extLst>
              <a:ext uri="{FF2B5EF4-FFF2-40B4-BE49-F238E27FC236}">
                <a16:creationId xmlns:a16="http://schemas.microsoft.com/office/drawing/2014/main" id="{415EAC3D-6D8C-6B59-CCE0-393698DE0ED4}"/>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3" name="Google Shape;353;p9" descr="Recurso 37.png">
            <a:extLst>
              <a:ext uri="{FF2B5EF4-FFF2-40B4-BE49-F238E27FC236}">
                <a16:creationId xmlns:a16="http://schemas.microsoft.com/office/drawing/2014/main" id="{89E86721-3FAD-B3C5-1FA8-A6EF189A2E7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4" name="Google Shape;353;p9" descr="Recurso 37.png">
            <a:extLst>
              <a:ext uri="{FF2B5EF4-FFF2-40B4-BE49-F238E27FC236}">
                <a16:creationId xmlns:a16="http://schemas.microsoft.com/office/drawing/2014/main" id="{D0E49524-E8BF-0022-307E-49FF62114ACA}"/>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 name="Google Shape;348;p9">
            <a:extLst>
              <a:ext uri="{FF2B5EF4-FFF2-40B4-BE49-F238E27FC236}">
                <a16:creationId xmlns:a16="http://schemas.microsoft.com/office/drawing/2014/main" id="{CFD7A297-C92E-2A75-D24D-66FABA1BDD2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349;p9">
            <a:extLst>
              <a:ext uri="{FF2B5EF4-FFF2-40B4-BE49-F238E27FC236}">
                <a16:creationId xmlns:a16="http://schemas.microsoft.com/office/drawing/2014/main" id="{92B51726-CD6B-89F8-0331-198D808DD29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Google Shape;350;p9">
            <a:extLst>
              <a:ext uri="{FF2B5EF4-FFF2-40B4-BE49-F238E27FC236}">
                <a16:creationId xmlns:a16="http://schemas.microsoft.com/office/drawing/2014/main" id="{C7D49AC5-54D6-38E6-59E5-803A2136A1D5}"/>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Google Shape;351;p9" descr="Recurso 32.png">
            <a:extLst>
              <a:ext uri="{FF2B5EF4-FFF2-40B4-BE49-F238E27FC236}">
                <a16:creationId xmlns:a16="http://schemas.microsoft.com/office/drawing/2014/main" id="{7C64B495-20A6-D7C8-050C-896FBA6ADC03}"/>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Google Shape;352;p9">
            <a:extLst>
              <a:ext uri="{FF2B5EF4-FFF2-40B4-BE49-F238E27FC236}">
                <a16:creationId xmlns:a16="http://schemas.microsoft.com/office/drawing/2014/main" id="{56C8B44C-BE8F-1627-9E9A-4854EF78222E}"/>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Google Shape;354;p9" descr="Recurso 31.png">
            <a:extLst>
              <a:ext uri="{FF2B5EF4-FFF2-40B4-BE49-F238E27FC236}">
                <a16:creationId xmlns:a16="http://schemas.microsoft.com/office/drawing/2014/main" id="{3F29D9DE-8A0F-BFD9-C1FD-EE7B9E6B23F9}"/>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Google Shape;158;p1" descr="Recurso 37.png">
            <a:extLst>
              <a:ext uri="{FF2B5EF4-FFF2-40B4-BE49-F238E27FC236}">
                <a16:creationId xmlns:a16="http://schemas.microsoft.com/office/drawing/2014/main" id="{95EE4F01-9018-1306-985E-BD2E2548221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Google Shape;357;p9">
            <a:extLst>
              <a:ext uri="{FF2B5EF4-FFF2-40B4-BE49-F238E27FC236}">
                <a16:creationId xmlns:a16="http://schemas.microsoft.com/office/drawing/2014/main" id="{BAABB237-487F-1297-F834-C38139D98F2D}"/>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Google Shape;358;p9">
            <a:extLst>
              <a:ext uri="{FF2B5EF4-FFF2-40B4-BE49-F238E27FC236}">
                <a16:creationId xmlns:a16="http://schemas.microsoft.com/office/drawing/2014/main" id="{F6F975A9-9CB2-A462-883D-52123F8391A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6383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Google Shape;150;p1" descr="Recurso 25.png">
            <a:extLst>
              <a:ext uri="{FF2B5EF4-FFF2-40B4-BE49-F238E27FC236}">
                <a16:creationId xmlns:a16="http://schemas.microsoft.com/office/drawing/2014/main" id="{53523CBB-49E9-2250-4509-FDE60188AFF9}"/>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Google Shape;150;p1" descr="Recurso 25.png">
            <a:extLst>
              <a:ext uri="{FF2B5EF4-FFF2-40B4-BE49-F238E27FC236}">
                <a16:creationId xmlns:a16="http://schemas.microsoft.com/office/drawing/2014/main" id="{8A8AF151-2254-B2FF-7132-8E953D5151DB}"/>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A9907F46-0060-F941-041C-A19E4FDD4A4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553902" y="236869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7;p9">
            <a:extLst>
              <a:ext uri="{FF2B5EF4-FFF2-40B4-BE49-F238E27FC236}">
                <a16:creationId xmlns:a16="http://schemas.microsoft.com/office/drawing/2014/main" id="{E06BE4F4-4377-D609-BAFD-A6B851C73C27}"/>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2120"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7;p9">
            <a:extLst>
              <a:ext uri="{FF2B5EF4-FFF2-40B4-BE49-F238E27FC236}">
                <a16:creationId xmlns:a16="http://schemas.microsoft.com/office/drawing/2014/main" id="{9BF75DEE-FB94-8EBC-E5FB-794DEB6C62F3}"/>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43017" y="5648269"/>
            <a:ext cx="485205" cy="472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8;p1" descr="Recurso 37.png">
            <a:extLst>
              <a:ext uri="{FF2B5EF4-FFF2-40B4-BE49-F238E27FC236}">
                <a16:creationId xmlns:a16="http://schemas.microsoft.com/office/drawing/2014/main" id="{2D6DF0DD-9C4F-8B9D-23E0-085D8CB2AC3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245987" y="236470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6B9C27F0-1648-0856-198B-56B213FD88EC}"/>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343017" y="3597025"/>
            <a:ext cx="485205" cy="473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7;p9">
            <a:extLst>
              <a:ext uri="{FF2B5EF4-FFF2-40B4-BE49-F238E27FC236}">
                <a16:creationId xmlns:a16="http://schemas.microsoft.com/office/drawing/2014/main" id="{AFE31470-1DB7-01B5-02CA-8E2942FBB63B}"/>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43017" y="4379482"/>
            <a:ext cx="485205" cy="472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7;p9">
            <a:extLst>
              <a:ext uri="{FF2B5EF4-FFF2-40B4-BE49-F238E27FC236}">
                <a16:creationId xmlns:a16="http://schemas.microsoft.com/office/drawing/2014/main" id="{CD27E8C4-60CE-EC74-641F-7F839AF3B626}"/>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42938" y="5015210"/>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7;p9">
            <a:extLst>
              <a:ext uri="{FF2B5EF4-FFF2-40B4-BE49-F238E27FC236}">
                <a16:creationId xmlns:a16="http://schemas.microsoft.com/office/drawing/2014/main" id="{F3DDDD44-E3D6-0CD0-B25B-4C2B2DE2D9B0}"/>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4343017" y="1937774"/>
            <a:ext cx="48520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7;p9">
            <a:extLst>
              <a:ext uri="{FF2B5EF4-FFF2-40B4-BE49-F238E27FC236}">
                <a16:creationId xmlns:a16="http://schemas.microsoft.com/office/drawing/2014/main" id="{EC2ECBB7-5991-00F7-D7FC-23CCEBFC1265}"/>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4343017" y="2708282"/>
            <a:ext cx="48520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931;p22" descr="Recurso 37.png">
            <a:extLst>
              <a:ext uri="{FF2B5EF4-FFF2-40B4-BE49-F238E27FC236}">
                <a16:creationId xmlns:a16="http://schemas.microsoft.com/office/drawing/2014/main" id="{0F7CCF61-B7C1-EEEF-FAC7-B436CBD34041}"/>
              </a:ext>
            </a:extLst>
          </p:cNvPr>
          <p:cNvPicPr preferRelativeResize="0">
            <a:picLocks noChangeAspect="1"/>
          </p:cNvPicPr>
          <p:nvPr/>
        </p:nvPicPr>
        <p:blipFill rotWithShape="1">
          <a:blip r:embed="rId11">
            <a:alphaModFix/>
          </a:blip>
          <a:srcRect b="18540"/>
          <a:stretch/>
        </p:blipFill>
        <p:spPr>
          <a:xfrm>
            <a:off x="1566286" y="3224486"/>
            <a:ext cx="288000" cy="293120"/>
          </a:xfrm>
          <a:prstGeom prst="rect">
            <a:avLst/>
          </a:prstGeom>
          <a:noFill/>
          <a:ln>
            <a:noFill/>
          </a:ln>
        </p:spPr>
      </p:pic>
      <p:pic>
        <p:nvPicPr>
          <p:cNvPr id="27" name="Google Shape;931;p22" descr="Recurso 37.png">
            <a:extLst>
              <a:ext uri="{FF2B5EF4-FFF2-40B4-BE49-F238E27FC236}">
                <a16:creationId xmlns:a16="http://schemas.microsoft.com/office/drawing/2014/main" id="{22FE1DCB-42D5-42B1-9FEC-C1BB28C6F71B}"/>
              </a:ext>
            </a:extLst>
          </p:cNvPr>
          <p:cNvPicPr preferRelativeResize="0">
            <a:picLocks noChangeAspect="1"/>
          </p:cNvPicPr>
          <p:nvPr/>
        </p:nvPicPr>
        <p:blipFill rotWithShape="1">
          <a:blip r:embed="rId11">
            <a:alphaModFix/>
          </a:blip>
          <a:srcRect b="18540"/>
          <a:stretch/>
        </p:blipFill>
        <p:spPr>
          <a:xfrm>
            <a:off x="1617844" y="2609040"/>
            <a:ext cx="288000" cy="293120"/>
          </a:xfrm>
          <a:prstGeom prst="rect">
            <a:avLst/>
          </a:prstGeom>
          <a:noFill/>
          <a:ln>
            <a:noFill/>
          </a:ln>
        </p:spPr>
      </p:pic>
    </p:spTree>
    <p:extLst>
      <p:ext uri="{BB962C8B-B14F-4D97-AF65-F5344CB8AC3E}">
        <p14:creationId xmlns:p14="http://schemas.microsoft.com/office/powerpoint/2010/main" val="2698425855"/>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B4AFA-9A52-A466-EB33-F1F827F7BE33}"/>
            </a:ext>
          </a:extLst>
        </p:cNvPr>
        <p:cNvGrpSpPr/>
        <p:nvPr/>
      </p:nvGrpSpPr>
      <p:grpSpPr>
        <a:xfrm>
          <a:off x="0" y="0"/>
          <a:ext cx="0" cy="0"/>
          <a:chOff x="0" y="0"/>
          <a:chExt cx="0" cy="0"/>
        </a:xfrm>
      </p:grpSpPr>
      <p:pic>
        <p:nvPicPr>
          <p:cNvPr id="9" name="Google Shape;736;p15">
            <a:extLst>
              <a:ext uri="{FF2B5EF4-FFF2-40B4-BE49-F238E27FC236}">
                <a16:creationId xmlns:a16="http://schemas.microsoft.com/office/drawing/2014/main" id="{EB965AF5-3133-7530-2722-3FA9307D52A8}"/>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Google Shape;746;p15" descr="Recurso 39.png">
            <a:extLst>
              <a:ext uri="{FF2B5EF4-FFF2-40B4-BE49-F238E27FC236}">
                <a16:creationId xmlns:a16="http://schemas.microsoft.com/office/drawing/2014/main" id="{DDAE925B-DD95-4462-0AFC-2DCA5A54893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DC23D5A5-B564-A622-8BEB-E74EC6580586}"/>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F0D017B2-65D4-78B9-1FE6-4A405A5E6396}"/>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AA5BC674-72AE-D8BC-E47A-C99F2C9F893D}"/>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1F828435-25E0-88C5-D4B1-B8CA8EC3BFD1}"/>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EBB7FB78-CBAF-32C8-E674-4D484131D5EE}"/>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A265A1FF-997D-1AA2-84EE-91A8A70497A0}"/>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aphicFrame>
        <p:nvGraphicFramePr>
          <p:cNvPr id="17" name="Google Shape;3394;p29">
            <a:extLst>
              <a:ext uri="{FF2B5EF4-FFF2-40B4-BE49-F238E27FC236}">
                <a16:creationId xmlns:a16="http://schemas.microsoft.com/office/drawing/2014/main" id="{90EB5C74-A428-2879-FD72-74BAAB9E016F}"/>
              </a:ext>
            </a:extLst>
          </p:cNvPr>
          <p:cNvGraphicFramePr/>
          <p:nvPr/>
        </p:nvGraphicFramePr>
        <p:xfrm>
          <a:off x="4327982" y="1962878"/>
          <a:ext cx="7566226" cy="3619322"/>
        </p:xfrm>
        <a:graphic>
          <a:graphicData uri="http://schemas.openxmlformats.org/drawingml/2006/table">
            <a:tbl>
              <a:tblPr>
                <a:noFill/>
              </a:tblPr>
              <a:tblGrid>
                <a:gridCol w="630454">
                  <a:extLst>
                    <a:ext uri="{9D8B030D-6E8A-4147-A177-3AD203B41FA5}">
                      <a16:colId xmlns:a16="http://schemas.microsoft.com/office/drawing/2014/main" val="20000"/>
                    </a:ext>
                  </a:extLst>
                </a:gridCol>
                <a:gridCol w="1201522">
                  <a:extLst>
                    <a:ext uri="{9D8B030D-6E8A-4147-A177-3AD203B41FA5}">
                      <a16:colId xmlns:a16="http://schemas.microsoft.com/office/drawing/2014/main" val="20001"/>
                    </a:ext>
                  </a:extLst>
                </a:gridCol>
                <a:gridCol w="1424431">
                  <a:extLst>
                    <a:ext uri="{9D8B030D-6E8A-4147-A177-3AD203B41FA5}">
                      <a16:colId xmlns:a16="http://schemas.microsoft.com/office/drawing/2014/main" val="20002"/>
                    </a:ext>
                  </a:extLst>
                </a:gridCol>
                <a:gridCol w="4309819">
                  <a:extLst>
                    <a:ext uri="{9D8B030D-6E8A-4147-A177-3AD203B41FA5}">
                      <a16:colId xmlns:a16="http://schemas.microsoft.com/office/drawing/2014/main" val="20003"/>
                    </a:ext>
                  </a:extLst>
                </a:gridCol>
              </a:tblGrid>
              <a:tr h="403238">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dirty="0">
                        <a:latin typeface="Verdana" panose="020B0604030504040204" pitchFamily="34" charset="0"/>
                        <a:ea typeface="Verdana" panose="020B0604030504040204" pitchFamily="34" charset="0"/>
                      </a:endParaRPr>
                    </a:p>
                  </a:txBody>
                  <a:tcPr marL="91448" marR="91448"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río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Algodonal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Algodonal </a:t>
                      </a:r>
                      <a:r>
                        <a:rPr lang="es-CO" sz="900" u="none" strike="noStrike" dirty="0">
                          <a:latin typeface="Verdana" panose="020B0604030504040204" pitchFamily="34" charset="0"/>
                          <a:ea typeface="Verdana" panose="020B0604030504040204" pitchFamily="34" charset="0"/>
                          <a:cs typeface="Arial Narrow"/>
                          <a:sym typeface="Arial Narrow"/>
                        </a:rPr>
                        <a:t>y sus afluentes, especialmente en las quebradas </a:t>
                      </a:r>
                      <a:r>
                        <a:rPr lang="es-CO" sz="900" b="0" u="none" strike="noStrike" dirty="0">
                          <a:latin typeface="Verdana" panose="020B0604030504040204" pitchFamily="34" charset="0"/>
                          <a:ea typeface="Verdana" panose="020B0604030504040204" pitchFamily="34" charset="0"/>
                          <a:cs typeface="Arial Narrow"/>
                          <a:sym typeface="Arial Narrow"/>
                        </a:rPr>
                        <a:t>Las </a:t>
                      </a:r>
                      <a:r>
                        <a:rPr lang="es-CO" sz="900" b="0" u="none" strike="noStrike" dirty="0" err="1">
                          <a:latin typeface="Verdana" panose="020B0604030504040204" pitchFamily="34" charset="0"/>
                          <a:ea typeface="Verdana" panose="020B0604030504040204" pitchFamily="34" charset="0"/>
                          <a:cs typeface="Arial Narrow"/>
                          <a:sym typeface="Arial Narrow"/>
                        </a:rPr>
                        <a:t>Liscas</a:t>
                      </a:r>
                      <a:r>
                        <a:rPr lang="es-CO" sz="900" b="0" u="none" strike="noStrike" dirty="0">
                          <a:latin typeface="Verdana" panose="020B0604030504040204" pitchFamily="34" charset="0"/>
                          <a:ea typeface="Verdana" panose="020B0604030504040204" pitchFamily="34" charset="0"/>
                          <a:cs typeface="Arial Narrow"/>
                          <a:sym typeface="Arial Narrow"/>
                        </a:rPr>
                        <a:t>, El Loro y El Carbón</a:t>
                      </a:r>
                      <a:r>
                        <a:rPr lang="es-CO" sz="900" u="none" strike="noStrike" dirty="0">
                          <a:latin typeface="Verdana" panose="020B0604030504040204" pitchFamily="34" charset="0"/>
                          <a:ea typeface="Verdana" panose="020B0604030504040204" pitchFamily="34" charset="0"/>
                          <a:cs typeface="Arial Narrow"/>
                          <a:sym typeface="Arial Narrow"/>
                        </a:rPr>
                        <a:t>. Se recomienda especial atención en los municipios de Convención,</a:t>
                      </a:r>
                      <a:r>
                        <a:rPr lang="es-CO" sz="900" u="none" strike="noStrike" baseline="0" dirty="0">
                          <a:latin typeface="Verdana" panose="020B0604030504040204" pitchFamily="34" charset="0"/>
                          <a:ea typeface="Verdana" panose="020B0604030504040204" pitchFamily="34" charset="0"/>
                          <a:cs typeface="Arial Narrow"/>
                          <a:sym typeface="Arial Narrow"/>
                        </a:rPr>
                        <a:t>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Ábrego, </a:t>
                      </a:r>
                      <a:r>
                        <a:rPr lang="es-CO" sz="900" u="none" strike="noStrike" dirty="0">
                          <a:latin typeface="Verdana" panose="020B0604030504040204" pitchFamily="34" charset="0"/>
                          <a:ea typeface="Verdana" panose="020B0604030504040204" pitchFamily="34" charset="0"/>
                          <a:cs typeface="Arial Narrow"/>
                          <a:sym typeface="Arial Narrow"/>
                        </a:rPr>
                        <a:t>Ocaña, Teorama Y San Calixto (Norte de Santander). </a:t>
                      </a:r>
                      <a:endParaRPr lang="es-ES" sz="900" b="0" u="none" strike="noStrike" dirty="0">
                        <a:latin typeface="Verdana" panose="020B0604030504040204" pitchFamily="34" charset="0"/>
                        <a:ea typeface="Verdana" panose="020B0604030504040204" pitchFamily="34" charset="0"/>
                        <a:cs typeface="Arial Narrow"/>
                        <a:sym typeface="Arial Narrow"/>
                      </a:endParaRPr>
                    </a:p>
                  </a:txBody>
                  <a:tcPr marL="91448" marR="91448" marT="45776" marB="4577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50720826"/>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550" marB="455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Tarra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550" marB="455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Tarra y sus tributarios, como la </a:t>
                      </a:r>
                      <a:r>
                        <a:rPr lang="es-CO" sz="900" b="0" u="none" strike="noStrike" cap="none" dirty="0">
                          <a:latin typeface="Verdana" panose="020B0604030504040204" pitchFamily="34" charset="0"/>
                          <a:ea typeface="Verdana" panose="020B0604030504040204" pitchFamily="34" charset="0"/>
                          <a:cs typeface="Arial Narrow"/>
                          <a:sym typeface="Arial Narrow"/>
                        </a:rPr>
                        <a:t>quebrada Grande</a:t>
                      </a:r>
                      <a:r>
                        <a:rPr lang="es-CO" sz="900" u="none" strike="noStrike" dirty="0">
                          <a:latin typeface="Verdana" panose="020B0604030504040204" pitchFamily="34" charset="0"/>
                          <a:ea typeface="Verdana" panose="020B0604030504040204" pitchFamily="34" charset="0"/>
                          <a:cs typeface="Arial Narrow"/>
                          <a:sym typeface="Arial Narrow"/>
                        </a:rPr>
                        <a:t>. Especial atención en los municipios de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Ábrego,</a:t>
                      </a:r>
                      <a:r>
                        <a:rPr lang="es-CO" sz="900" u="none" strike="noStrike" dirty="0">
                          <a:latin typeface="Verdana" panose="020B0604030504040204" pitchFamily="34" charset="0"/>
                          <a:ea typeface="Verdana" panose="020B0604030504040204" pitchFamily="34" charset="0"/>
                          <a:cs typeface="Arial Narrow"/>
                          <a:sym typeface="Arial Narrow"/>
                        </a:rPr>
                        <a:t> Hacarí y El Tarra (Norte de Santander). </a:t>
                      </a:r>
                      <a:endParaRPr lang="es-ES" sz="900" u="none" strike="noStrike" dirty="0">
                        <a:latin typeface="Verdana" panose="020B0604030504040204" pitchFamily="34" charset="0"/>
                        <a:ea typeface="Verdana" panose="020B0604030504040204" pitchFamily="34" charset="0"/>
                        <a:cs typeface="Arial Narrow"/>
                        <a:sym typeface="Arial Narrow"/>
                      </a:endParaRPr>
                    </a:p>
                  </a:txBody>
                  <a:tcPr marL="91448" marR="91448" marT="45550" marB="4555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32859967"/>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dirty="0">
                        <a:latin typeface="Verdana" panose="020B0604030504040204" pitchFamily="34" charset="0"/>
                        <a:ea typeface="Verdana" panose="020B0604030504040204" pitchFamily="34" charset="0"/>
                      </a:endParaRPr>
                    </a:p>
                  </a:txBody>
                  <a:tcPr marL="91430" marR="91430" marT="45710" marB="4571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Río del Suroeste y directos Río del Oro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10" marB="4571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 súbitas en las cuencas de los ríos Suroeste y río del Oro. </a:t>
                      </a:r>
                      <a:r>
                        <a:rPr lang="es-CO" sz="900" u="none" strike="noStrike" dirty="0">
                          <a:latin typeface="Verdana" panose="020B0604030504040204" pitchFamily="34" charset="0"/>
                          <a:ea typeface="Verdana" panose="020B0604030504040204" pitchFamily="34" charset="0"/>
                          <a:cs typeface="Arial Narrow"/>
                          <a:sym typeface="Arial Narrow"/>
                        </a:rPr>
                        <a:t>Especial atención en el municipio El Carmen (Norte de Santander).</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30" marR="91430" marT="45710" marB="4571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0338575"/>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Catatumbo</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a:endParaRPr>
                    </a:p>
                  </a:txBody>
                  <a:tcPr marL="91430" marR="91430" marT="45700" marB="457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Bajo Catatumbo</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00" marB="457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 súbitas en la cuenca baja del río Catatumbo. Especial atención a la altura del corregimiento de La Gabarra – Tibú.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00" marB="4570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3130434"/>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dirty="0">
                        <a:latin typeface="Verdana" panose="020B0604030504040204" pitchFamily="34" charset="0"/>
                        <a:ea typeface="Verdana" panose="020B0604030504040204" pitchFamily="34" charset="0"/>
                      </a:endParaRPr>
                    </a:p>
                  </a:txBody>
                  <a:tcPr marL="91430" marR="91430" marT="45796" marB="457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Cuencas de los ríos Nuevo Presidente, Sardinata y Tibú</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96" marB="457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a:t>
                      </a:r>
                      <a:r>
                        <a:rPr lang="es-CO" sz="900" u="none" strike="noStrike" dirty="0">
                          <a:latin typeface="Verdana" panose="020B0604030504040204" pitchFamily="34" charset="0"/>
                          <a:ea typeface="Verdana" panose="020B0604030504040204" pitchFamily="34" charset="0"/>
                          <a:cs typeface="Arial Narrow"/>
                          <a:sym typeface="Arial Narrow"/>
                        </a:rPr>
                        <a:t>en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los ríos Tibú, Sardinata, Nuevo Presidente y sus aportantes. Especial atención a la altura de los municipios de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Villa Caro,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Bucarasica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Lourdes, Sardinata y Tibú </a:t>
                      </a:r>
                      <a:r>
                        <a:rPr lang="es-CO" sz="900" u="none" strike="noStrike" dirty="0">
                          <a:latin typeface="Verdana" panose="020B0604030504040204" pitchFamily="34" charset="0"/>
                          <a:ea typeface="Verdana" panose="020B0604030504040204" pitchFamily="34" charset="0"/>
                          <a:cs typeface="Arial Narrow"/>
                          <a:sym typeface="Arial Narrow"/>
                        </a:rPr>
                        <a:t>(Norte de Santander)</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lang="es-CO" sz="900" u="none" strike="noStrike" dirty="0">
                        <a:latin typeface="Verdana" panose="020B0604030504040204" pitchFamily="34" charset="0"/>
                        <a:ea typeface="Verdana" panose="020B0604030504040204" pitchFamily="34" charset="0"/>
                        <a:cs typeface="Arial Narrow"/>
                        <a:sym typeface="Arial Narrow"/>
                      </a:endParaRPr>
                    </a:p>
                  </a:txBody>
                  <a:tcPr marL="91430" marR="91430" marT="45796" marB="4579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30236682"/>
                  </a:ext>
                </a:extLst>
              </a:tr>
            </a:tbl>
          </a:graphicData>
        </a:graphic>
      </p:graphicFrame>
      <p:sp>
        <p:nvSpPr>
          <p:cNvPr id="6" name="Google Shape;3036;p14">
            <a:extLst>
              <a:ext uri="{FF2B5EF4-FFF2-40B4-BE49-F238E27FC236}">
                <a16:creationId xmlns:a16="http://schemas.microsoft.com/office/drawing/2014/main" id="{F0B10BFD-EC07-1EC9-1D8F-E2BAB267F861}"/>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7" name="Google Shape;353;p9" descr="Recurso 37.png">
            <a:extLst>
              <a:ext uri="{FF2B5EF4-FFF2-40B4-BE49-F238E27FC236}">
                <a16:creationId xmlns:a16="http://schemas.microsoft.com/office/drawing/2014/main" id="{2899FDA2-7C1E-42FE-512A-223024BC3015}"/>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 name="Google Shape;353;p9" descr="Recurso 37.png">
            <a:extLst>
              <a:ext uri="{FF2B5EF4-FFF2-40B4-BE49-F238E27FC236}">
                <a16:creationId xmlns:a16="http://schemas.microsoft.com/office/drawing/2014/main" id="{FDC105CD-32AE-8550-848A-B06103585CE6}"/>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4" name="Google Shape;347;p9" descr="Recurso 25.png">
            <a:extLst>
              <a:ext uri="{FF2B5EF4-FFF2-40B4-BE49-F238E27FC236}">
                <a16:creationId xmlns:a16="http://schemas.microsoft.com/office/drawing/2014/main" id="{3432DFCC-C62E-6CE3-7A61-4E7CD65EE018}"/>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3" name="Google Shape;353;p9" descr="Recurso 37.png">
            <a:extLst>
              <a:ext uri="{FF2B5EF4-FFF2-40B4-BE49-F238E27FC236}">
                <a16:creationId xmlns:a16="http://schemas.microsoft.com/office/drawing/2014/main" id="{83F1E6D0-9691-4164-1263-6FBE76414B5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4" name="Google Shape;353;p9" descr="Recurso 37.png">
            <a:extLst>
              <a:ext uri="{FF2B5EF4-FFF2-40B4-BE49-F238E27FC236}">
                <a16:creationId xmlns:a16="http://schemas.microsoft.com/office/drawing/2014/main" id="{28A8CDD3-A836-4B4B-23EC-50C83BE2E3CB}"/>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 name="Google Shape;348;p9">
            <a:extLst>
              <a:ext uri="{FF2B5EF4-FFF2-40B4-BE49-F238E27FC236}">
                <a16:creationId xmlns:a16="http://schemas.microsoft.com/office/drawing/2014/main" id="{78F3E75E-CC98-8D43-0AF9-558BD383266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349;p9">
            <a:extLst>
              <a:ext uri="{FF2B5EF4-FFF2-40B4-BE49-F238E27FC236}">
                <a16:creationId xmlns:a16="http://schemas.microsoft.com/office/drawing/2014/main" id="{CD2D9719-B12C-7CD0-DEFF-2ED648E71E33}"/>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Google Shape;350;p9">
            <a:extLst>
              <a:ext uri="{FF2B5EF4-FFF2-40B4-BE49-F238E27FC236}">
                <a16:creationId xmlns:a16="http://schemas.microsoft.com/office/drawing/2014/main" id="{3560E740-E382-3577-B0D3-D17F2BD9881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Google Shape;351;p9" descr="Recurso 32.png">
            <a:extLst>
              <a:ext uri="{FF2B5EF4-FFF2-40B4-BE49-F238E27FC236}">
                <a16:creationId xmlns:a16="http://schemas.microsoft.com/office/drawing/2014/main" id="{A0165F11-8837-7D8F-7D5E-6440155CDF00}"/>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Google Shape;352;p9">
            <a:extLst>
              <a:ext uri="{FF2B5EF4-FFF2-40B4-BE49-F238E27FC236}">
                <a16:creationId xmlns:a16="http://schemas.microsoft.com/office/drawing/2014/main" id="{7E118D25-BF28-A828-1700-58603D54F83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Google Shape;354;p9" descr="Recurso 31.png">
            <a:extLst>
              <a:ext uri="{FF2B5EF4-FFF2-40B4-BE49-F238E27FC236}">
                <a16:creationId xmlns:a16="http://schemas.microsoft.com/office/drawing/2014/main" id="{9E3D219C-FB67-F40D-621F-48739377F5D7}"/>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Google Shape;158;p1" descr="Recurso 37.png">
            <a:extLst>
              <a:ext uri="{FF2B5EF4-FFF2-40B4-BE49-F238E27FC236}">
                <a16:creationId xmlns:a16="http://schemas.microsoft.com/office/drawing/2014/main" id="{18DE91F6-4DC1-24DE-744F-0F2A0D4C26C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Google Shape;357;p9">
            <a:extLst>
              <a:ext uri="{FF2B5EF4-FFF2-40B4-BE49-F238E27FC236}">
                <a16:creationId xmlns:a16="http://schemas.microsoft.com/office/drawing/2014/main" id="{9F1F51C5-F8BF-8E6F-F46C-FFB1CC6FE90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Google Shape;358;p9">
            <a:extLst>
              <a:ext uri="{FF2B5EF4-FFF2-40B4-BE49-F238E27FC236}">
                <a16:creationId xmlns:a16="http://schemas.microsoft.com/office/drawing/2014/main" id="{07DA73F3-614E-A799-B6E1-57A2DE0D8C62}"/>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6383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Google Shape;150;p1" descr="Recurso 25.png">
            <a:extLst>
              <a:ext uri="{FF2B5EF4-FFF2-40B4-BE49-F238E27FC236}">
                <a16:creationId xmlns:a16="http://schemas.microsoft.com/office/drawing/2014/main" id="{43464CAA-C99C-C794-A60C-7635504855A4}"/>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Google Shape;150;p1" descr="Recurso 25.png">
            <a:extLst>
              <a:ext uri="{FF2B5EF4-FFF2-40B4-BE49-F238E27FC236}">
                <a16:creationId xmlns:a16="http://schemas.microsoft.com/office/drawing/2014/main" id="{3D268D50-8542-2955-7B76-855CBD5576EE}"/>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7;p9">
            <a:extLst>
              <a:ext uri="{FF2B5EF4-FFF2-40B4-BE49-F238E27FC236}">
                <a16:creationId xmlns:a16="http://schemas.microsoft.com/office/drawing/2014/main" id="{B0807A96-93E5-EC4E-E6A7-62EACB476D8F}"/>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2120"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57;p9">
            <a:extLst>
              <a:ext uri="{FF2B5EF4-FFF2-40B4-BE49-F238E27FC236}">
                <a16:creationId xmlns:a16="http://schemas.microsoft.com/office/drawing/2014/main" id="{76E61D4E-4E0C-F910-67C8-390E0DD82DA5}"/>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08550" y="2537400"/>
            <a:ext cx="485205" cy="472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7ED6D8CC-00B2-F4C6-6DFB-7A71FB6708A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532100" y="346130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8;p1" descr="Recurso 37.png">
            <a:extLst>
              <a:ext uri="{FF2B5EF4-FFF2-40B4-BE49-F238E27FC236}">
                <a16:creationId xmlns:a16="http://schemas.microsoft.com/office/drawing/2014/main" id="{1C70EB0C-5A8C-4438-3E60-E2E912C8097A}"/>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824497" y="351940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BA2277B3-2C33-819E-0FDF-13223736736B}"/>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627774" y="374426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7;p9">
            <a:extLst>
              <a:ext uri="{FF2B5EF4-FFF2-40B4-BE49-F238E27FC236}">
                <a16:creationId xmlns:a16="http://schemas.microsoft.com/office/drawing/2014/main" id="{2CB4FE1A-DB35-8D1F-46AC-7BCBC3ABB55A}"/>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12725" y="3785156"/>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7;p9">
            <a:extLst>
              <a:ext uri="{FF2B5EF4-FFF2-40B4-BE49-F238E27FC236}">
                <a16:creationId xmlns:a16="http://schemas.microsoft.com/office/drawing/2014/main" id="{70740B5E-ACE7-7690-2DF5-A6A712FA1FE0}"/>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12725" y="4382160"/>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8;p1" descr="Recurso 37.png">
            <a:extLst>
              <a:ext uri="{FF2B5EF4-FFF2-40B4-BE49-F238E27FC236}">
                <a16:creationId xmlns:a16="http://schemas.microsoft.com/office/drawing/2014/main" id="{4DAFCCA6-E4D0-9DA4-2117-A2313AFA691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948473" y="384346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7;p9">
            <a:extLst>
              <a:ext uri="{FF2B5EF4-FFF2-40B4-BE49-F238E27FC236}">
                <a16:creationId xmlns:a16="http://schemas.microsoft.com/office/drawing/2014/main" id="{41D4D051-129A-B9A8-7002-04CC301C5E8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04296" y="502113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7;p9">
            <a:extLst>
              <a:ext uri="{FF2B5EF4-FFF2-40B4-BE49-F238E27FC236}">
                <a16:creationId xmlns:a16="http://schemas.microsoft.com/office/drawing/2014/main" id="{79DF7DA4-E694-F26E-9F1B-DA773BAC1C4A}"/>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02384" y="317005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5855469"/>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B5666-164E-70EF-8EF5-386DA8C60569}"/>
            </a:ext>
          </a:extLst>
        </p:cNvPr>
        <p:cNvGrpSpPr/>
        <p:nvPr/>
      </p:nvGrpSpPr>
      <p:grpSpPr>
        <a:xfrm>
          <a:off x="0" y="0"/>
          <a:ext cx="0" cy="0"/>
          <a:chOff x="0" y="0"/>
          <a:chExt cx="0" cy="0"/>
        </a:xfrm>
      </p:grpSpPr>
      <p:pic>
        <p:nvPicPr>
          <p:cNvPr id="9" name="Google Shape;736;p15">
            <a:extLst>
              <a:ext uri="{FF2B5EF4-FFF2-40B4-BE49-F238E27FC236}">
                <a16:creationId xmlns:a16="http://schemas.microsoft.com/office/drawing/2014/main" id="{4D4E17CB-F0C0-540B-0E7E-249D0B311C9A}"/>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Google Shape;746;p15" descr="Recurso 39.png">
            <a:extLst>
              <a:ext uri="{FF2B5EF4-FFF2-40B4-BE49-F238E27FC236}">
                <a16:creationId xmlns:a16="http://schemas.microsoft.com/office/drawing/2014/main" id="{7F698AC4-5AE6-36A0-3541-269766990164}"/>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D55A28A0-32CC-5C73-4A28-9831AAC67FDD}"/>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2224DAC6-33C0-2D2A-DD45-9FB1AC6838B6}"/>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30BC4EE0-F29D-6A1C-126E-2B629D3698BC}"/>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D050E98F-DB68-0DF3-6A65-509538E2E267}"/>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F68E33E7-823C-B655-F24D-C4BC5EC21C69}"/>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F6E69735-DD95-5344-444C-1F0B85C9D123}"/>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aphicFrame>
        <p:nvGraphicFramePr>
          <p:cNvPr id="17" name="Google Shape;3394;p29">
            <a:extLst>
              <a:ext uri="{FF2B5EF4-FFF2-40B4-BE49-F238E27FC236}">
                <a16:creationId xmlns:a16="http://schemas.microsoft.com/office/drawing/2014/main" id="{39C5D025-9EBB-7891-71D2-6C2CD806A77C}"/>
              </a:ext>
            </a:extLst>
          </p:cNvPr>
          <p:cNvGraphicFramePr/>
          <p:nvPr/>
        </p:nvGraphicFramePr>
        <p:xfrm>
          <a:off x="4331972" y="2617493"/>
          <a:ext cx="7566226" cy="2338898"/>
        </p:xfrm>
        <a:graphic>
          <a:graphicData uri="http://schemas.openxmlformats.org/drawingml/2006/table">
            <a:tbl>
              <a:tblPr>
                <a:noFill/>
              </a:tblPr>
              <a:tblGrid>
                <a:gridCol w="630454">
                  <a:extLst>
                    <a:ext uri="{9D8B030D-6E8A-4147-A177-3AD203B41FA5}">
                      <a16:colId xmlns:a16="http://schemas.microsoft.com/office/drawing/2014/main" val="20000"/>
                    </a:ext>
                  </a:extLst>
                </a:gridCol>
                <a:gridCol w="1201522">
                  <a:extLst>
                    <a:ext uri="{9D8B030D-6E8A-4147-A177-3AD203B41FA5}">
                      <a16:colId xmlns:a16="http://schemas.microsoft.com/office/drawing/2014/main" val="20001"/>
                    </a:ext>
                  </a:extLst>
                </a:gridCol>
                <a:gridCol w="1424431">
                  <a:extLst>
                    <a:ext uri="{9D8B030D-6E8A-4147-A177-3AD203B41FA5}">
                      <a16:colId xmlns:a16="http://schemas.microsoft.com/office/drawing/2014/main" val="20002"/>
                    </a:ext>
                  </a:extLst>
                </a:gridCol>
                <a:gridCol w="4309819">
                  <a:extLst>
                    <a:ext uri="{9D8B030D-6E8A-4147-A177-3AD203B41FA5}">
                      <a16:colId xmlns:a16="http://schemas.microsoft.com/office/drawing/2014/main" val="20003"/>
                    </a:ext>
                  </a:extLst>
                </a:gridCol>
              </a:tblGrid>
              <a:tr h="403238">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Islas Caribe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9" marR="91449"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San Andrés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9" marR="91449"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los niveles de los arroyos ubicados  en la isla de San Andrés, especial atención al arroyo Cove.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9" marR="91449" marT="45706" marB="4570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5439315"/>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a:solidFill>
                            <a:srgbClr val="000000"/>
                          </a:solidFill>
                          <a:latin typeface="Verdana" panose="020B0604030504040204" pitchFamily="34" charset="0"/>
                          <a:ea typeface="Verdana" panose="020B0604030504040204" pitchFamily="34" charset="0"/>
                          <a:cs typeface="Arial Narrow"/>
                          <a:sym typeface="Arial Narrow"/>
                        </a:rPr>
                        <a:t>Islas Caribe</a:t>
                      </a:r>
                      <a:endParaRPr sz="900">
                        <a:latin typeface="Verdana" panose="020B0604030504040204" pitchFamily="34" charset="0"/>
                        <a:ea typeface="Verdana" panose="020B0604030504040204" pitchFamily="34" charset="0"/>
                      </a:endParaRPr>
                    </a:p>
                  </a:txBody>
                  <a:tcPr marL="91449" marR="91449"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Providencia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9" marR="91449"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los niveles de los arroyos ubicados en la isla de Providencia, especial atención a los arroyos San Felipe y Casa Blanca.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9" marR="91449" marT="45706" marB="4570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8114807"/>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Islas Caribe</a:t>
                      </a:r>
                      <a:endParaRPr sz="900" dirty="0">
                        <a:latin typeface="Verdana" panose="020B0604030504040204" pitchFamily="34" charset="0"/>
                        <a:ea typeface="Verdana" panose="020B0604030504040204" pitchFamily="34" charset="0"/>
                      </a:endParaRPr>
                    </a:p>
                  </a:txBody>
                  <a:tcPr marL="91449" marR="91449"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Roncador y Quitasueño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9" marR="91449"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los niveles de los arroyos de las islas de Roncador y Quitasueño.</a:t>
                      </a:r>
                      <a:endParaRPr sz="900" dirty="0">
                        <a:latin typeface="Verdana" panose="020B0604030504040204" pitchFamily="34" charset="0"/>
                        <a:ea typeface="Verdana" panose="020B0604030504040204" pitchFamily="34" charset="0"/>
                      </a:endParaRPr>
                    </a:p>
                  </a:txBody>
                  <a:tcPr marL="91449" marR="91449" marT="45706" marB="4570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0746847"/>
                  </a:ext>
                </a:extLst>
              </a:tr>
            </a:tbl>
          </a:graphicData>
        </a:graphic>
      </p:graphicFrame>
      <p:sp>
        <p:nvSpPr>
          <p:cNvPr id="6" name="Google Shape;3036;p14">
            <a:extLst>
              <a:ext uri="{FF2B5EF4-FFF2-40B4-BE49-F238E27FC236}">
                <a16:creationId xmlns:a16="http://schemas.microsoft.com/office/drawing/2014/main" id="{4D3AC968-2219-1495-F5DD-7B7CFD3ED48C}"/>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7" name="Google Shape;353;p9" descr="Recurso 37.png">
            <a:extLst>
              <a:ext uri="{FF2B5EF4-FFF2-40B4-BE49-F238E27FC236}">
                <a16:creationId xmlns:a16="http://schemas.microsoft.com/office/drawing/2014/main" id="{C5BD4EFA-B569-ADCC-B015-F8A66D52A21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 name="Google Shape;353;p9" descr="Recurso 37.png">
            <a:extLst>
              <a:ext uri="{FF2B5EF4-FFF2-40B4-BE49-F238E27FC236}">
                <a16:creationId xmlns:a16="http://schemas.microsoft.com/office/drawing/2014/main" id="{531F2CE9-D018-F6C5-BEA0-EA588AD76306}"/>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4" name="Google Shape;347;p9" descr="Recurso 25.png">
            <a:extLst>
              <a:ext uri="{FF2B5EF4-FFF2-40B4-BE49-F238E27FC236}">
                <a16:creationId xmlns:a16="http://schemas.microsoft.com/office/drawing/2014/main" id="{890657DA-9010-748C-C3B1-57FA34D8A3BE}"/>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3" name="Google Shape;353;p9" descr="Recurso 37.png">
            <a:extLst>
              <a:ext uri="{FF2B5EF4-FFF2-40B4-BE49-F238E27FC236}">
                <a16:creationId xmlns:a16="http://schemas.microsoft.com/office/drawing/2014/main" id="{30FFDBB6-50D9-8F18-B0D3-9A8CAC78CE2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4" name="Google Shape;353;p9" descr="Recurso 37.png">
            <a:extLst>
              <a:ext uri="{FF2B5EF4-FFF2-40B4-BE49-F238E27FC236}">
                <a16:creationId xmlns:a16="http://schemas.microsoft.com/office/drawing/2014/main" id="{E68F17BE-2795-3DD3-B2A7-479F5032A9D1}"/>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 name="Google Shape;348;p9">
            <a:extLst>
              <a:ext uri="{FF2B5EF4-FFF2-40B4-BE49-F238E27FC236}">
                <a16:creationId xmlns:a16="http://schemas.microsoft.com/office/drawing/2014/main" id="{EC1382DC-1BD7-ACAF-19B7-EE5F4C718D2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349;p9">
            <a:extLst>
              <a:ext uri="{FF2B5EF4-FFF2-40B4-BE49-F238E27FC236}">
                <a16:creationId xmlns:a16="http://schemas.microsoft.com/office/drawing/2014/main" id="{1312C3B0-CBA9-3DDC-6572-5DA31D1E7AF3}"/>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Google Shape;350;p9">
            <a:extLst>
              <a:ext uri="{FF2B5EF4-FFF2-40B4-BE49-F238E27FC236}">
                <a16:creationId xmlns:a16="http://schemas.microsoft.com/office/drawing/2014/main" id="{F06442C6-0550-E343-04A8-9522E2BED941}"/>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Google Shape;351;p9" descr="Recurso 32.png">
            <a:extLst>
              <a:ext uri="{FF2B5EF4-FFF2-40B4-BE49-F238E27FC236}">
                <a16:creationId xmlns:a16="http://schemas.microsoft.com/office/drawing/2014/main" id="{FEB370E9-2C8A-F043-53D8-028E96C5F28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Google Shape;352;p9">
            <a:extLst>
              <a:ext uri="{FF2B5EF4-FFF2-40B4-BE49-F238E27FC236}">
                <a16:creationId xmlns:a16="http://schemas.microsoft.com/office/drawing/2014/main" id="{853C83A2-8239-A129-5B66-21AE67AF991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Google Shape;354;p9" descr="Recurso 31.png">
            <a:extLst>
              <a:ext uri="{FF2B5EF4-FFF2-40B4-BE49-F238E27FC236}">
                <a16:creationId xmlns:a16="http://schemas.microsoft.com/office/drawing/2014/main" id="{3B0CE4E0-67BD-C330-DFA8-11DF06162B5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Google Shape;357;p9">
            <a:extLst>
              <a:ext uri="{FF2B5EF4-FFF2-40B4-BE49-F238E27FC236}">
                <a16:creationId xmlns:a16="http://schemas.microsoft.com/office/drawing/2014/main" id="{C80A2AEA-BDAB-93B5-1A57-895137EB759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Google Shape;358;p9">
            <a:extLst>
              <a:ext uri="{FF2B5EF4-FFF2-40B4-BE49-F238E27FC236}">
                <a16:creationId xmlns:a16="http://schemas.microsoft.com/office/drawing/2014/main" id="{BC863059-4964-EED9-3340-3D41A48C418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2535" y="586383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Google Shape;150;p1" descr="Recurso 25.png">
            <a:extLst>
              <a:ext uri="{FF2B5EF4-FFF2-40B4-BE49-F238E27FC236}">
                <a16:creationId xmlns:a16="http://schemas.microsoft.com/office/drawing/2014/main" id="{94C686CA-C8A9-E0D3-D470-7DA4744EAF0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Google Shape;150;p1" descr="Recurso 25.png">
            <a:extLst>
              <a:ext uri="{FF2B5EF4-FFF2-40B4-BE49-F238E27FC236}">
                <a16:creationId xmlns:a16="http://schemas.microsoft.com/office/drawing/2014/main" id="{DC796438-B3B5-EEC8-0AD9-0E674CF2E4B2}"/>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8;p1" descr="Recurso 37.png">
            <a:extLst>
              <a:ext uri="{FF2B5EF4-FFF2-40B4-BE49-F238E27FC236}">
                <a16:creationId xmlns:a16="http://schemas.microsoft.com/office/drawing/2014/main" id="{E34C633B-3AD4-C5DC-C8CE-CD0C4B4B1099}"/>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931986" y="155957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75C17423-D48B-4D77-E784-6F7DEA99F7CE}"/>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418121" y="155957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57;p9">
            <a:extLst>
              <a:ext uri="{FF2B5EF4-FFF2-40B4-BE49-F238E27FC236}">
                <a16:creationId xmlns:a16="http://schemas.microsoft.com/office/drawing/2014/main" id="{B3E40652-2137-900D-7EE0-169A0AD8E0B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435999" y="318521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54A53FA2-7442-C7EB-BB9A-BAD0A18AE38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435999" y="441872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7;p9">
            <a:extLst>
              <a:ext uri="{FF2B5EF4-FFF2-40B4-BE49-F238E27FC236}">
                <a16:creationId xmlns:a16="http://schemas.microsoft.com/office/drawing/2014/main" id="{D450261A-721A-E490-BB62-FDADE7961F0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435999" y="379730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2684042"/>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1BFC9-E8E3-E6F0-68D8-D074D2E85DAD}"/>
            </a:ext>
          </a:extLst>
        </p:cNvPr>
        <p:cNvGrpSpPr/>
        <p:nvPr/>
      </p:nvGrpSpPr>
      <p:grpSpPr>
        <a:xfrm>
          <a:off x="0" y="0"/>
          <a:ext cx="0" cy="0"/>
          <a:chOff x="0" y="0"/>
          <a:chExt cx="0" cy="0"/>
        </a:xfrm>
      </p:grpSpPr>
      <p:pic>
        <p:nvPicPr>
          <p:cNvPr id="13" name="Google Shape;736;p15">
            <a:extLst>
              <a:ext uri="{FF2B5EF4-FFF2-40B4-BE49-F238E27FC236}">
                <a16:creationId xmlns:a16="http://schemas.microsoft.com/office/drawing/2014/main" id="{F9B3B0BC-BD40-0737-8A46-987FA8648F37}"/>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10" name="Google Shape;746;p15" descr="Recurso 39.png">
            <a:extLst>
              <a:ext uri="{FF2B5EF4-FFF2-40B4-BE49-F238E27FC236}">
                <a16:creationId xmlns:a16="http://schemas.microsoft.com/office/drawing/2014/main" id="{91BEA687-6C70-55E5-E14A-F160E4D54C9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4654D494-F128-72F8-C5E7-C275BED9DC0E}"/>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aphicFrame>
        <p:nvGraphicFramePr>
          <p:cNvPr id="15" name="Google Shape;3394;p29">
            <a:extLst>
              <a:ext uri="{FF2B5EF4-FFF2-40B4-BE49-F238E27FC236}">
                <a16:creationId xmlns:a16="http://schemas.microsoft.com/office/drawing/2014/main" id="{A5CEA564-E331-266E-22AB-240B03C65B99}"/>
              </a:ext>
            </a:extLst>
          </p:cNvPr>
          <p:cNvGraphicFramePr/>
          <p:nvPr/>
        </p:nvGraphicFramePr>
        <p:xfrm>
          <a:off x="4344624" y="1114373"/>
          <a:ext cx="7546270" cy="5394918"/>
        </p:xfrm>
        <a:graphic>
          <a:graphicData uri="http://schemas.openxmlformats.org/drawingml/2006/table">
            <a:tbl>
              <a:tblPr>
                <a:noFill/>
              </a:tblPr>
              <a:tblGrid>
                <a:gridCol w="696012">
                  <a:extLst>
                    <a:ext uri="{9D8B030D-6E8A-4147-A177-3AD203B41FA5}">
                      <a16:colId xmlns:a16="http://schemas.microsoft.com/office/drawing/2014/main" val="20000"/>
                    </a:ext>
                  </a:extLst>
                </a:gridCol>
                <a:gridCol w="1119437">
                  <a:extLst>
                    <a:ext uri="{9D8B030D-6E8A-4147-A177-3AD203B41FA5}">
                      <a16:colId xmlns:a16="http://schemas.microsoft.com/office/drawing/2014/main" val="20001"/>
                    </a:ext>
                  </a:extLst>
                </a:gridCol>
                <a:gridCol w="1411581">
                  <a:extLst>
                    <a:ext uri="{9D8B030D-6E8A-4147-A177-3AD203B41FA5}">
                      <a16:colId xmlns:a16="http://schemas.microsoft.com/office/drawing/2014/main" val="20002"/>
                    </a:ext>
                  </a:extLst>
                </a:gridCol>
                <a:gridCol w="4319240">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Directos al</a:t>
                      </a:r>
                    </a:p>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Pacífico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396" marR="91396" marT="45716" marB="4571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directas al Pacífico (Chocó)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396" marR="91396" marT="45716" marB="4571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Probabilidad de incrementos súbitos en el nivel de los ríos Valle,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Jella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Chocolatal, Jurado,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Piliza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Pavasa</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Purricha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Catripe</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Abaquia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y sus afluentes, entre otros directos al Océano Pacífico en el departamento de Chocó, se recomienda especial atención en los municipios de Bahía Solano y Juradó. </a:t>
                      </a:r>
                      <a:r>
                        <a:rPr lang="es-CO" sz="900" b="1"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reportan afectaciones por crecientes súbita en los ríos </a:t>
                      </a:r>
                      <a:r>
                        <a:rPr lang="es-ES"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Pavasa</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a:t>
                      </a:r>
                      <a:r>
                        <a:rPr lang="es-ES"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Purricha</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 el municipio de Bajo Baudó – Chocó (04/11/2025).</a:t>
                      </a:r>
                      <a:endPar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396" marR="91396" marT="45716" marB="4571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Baudó - Directos al Pacífico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08" marR="91408"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Baudó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08" marR="91408"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Baudó y sus afluentes, especialmente los ríos </a:t>
                      </a:r>
                      <a:r>
                        <a:rPr lang="es-ES" sz="900" u="none" strike="noStrike" cap="none" dirty="0" err="1">
                          <a:latin typeface="Verdana" panose="020B0604030504040204" pitchFamily="34" charset="0"/>
                          <a:ea typeface="Verdana" panose="020B0604030504040204" pitchFamily="34" charset="0"/>
                          <a:cs typeface="Arial Narrow"/>
                          <a:sym typeface="Arial Narrow"/>
                        </a:rPr>
                        <a:t>Dubaza</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Catrú</a:t>
                      </a:r>
                      <a:r>
                        <a:rPr lang="es-ES" sz="900" u="none" strike="noStrike" cap="none" dirty="0">
                          <a:latin typeface="Verdana" panose="020B0604030504040204" pitchFamily="34" charset="0"/>
                          <a:ea typeface="Verdana" panose="020B0604030504040204" pitchFamily="34" charset="0"/>
                          <a:cs typeface="Arial Narrow"/>
                          <a:sym typeface="Arial Narrow"/>
                        </a:rPr>
                        <a:t> Cedro, </a:t>
                      </a:r>
                      <a:r>
                        <a:rPr lang="es-ES" sz="900" u="none" strike="noStrike" cap="none" dirty="0" err="1">
                          <a:latin typeface="Verdana" panose="020B0604030504040204" pitchFamily="34" charset="0"/>
                          <a:ea typeface="Verdana" panose="020B0604030504040204" pitchFamily="34" charset="0"/>
                          <a:cs typeface="Arial Narrow"/>
                          <a:sym typeface="Arial Narrow"/>
                        </a:rPr>
                        <a:t>Ancosó</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Cuguchó</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Berreberre</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Pepé</a:t>
                      </a:r>
                      <a:r>
                        <a:rPr lang="es-ES" sz="900" u="none" strike="noStrike" cap="none" dirty="0">
                          <a:latin typeface="Verdana" panose="020B0604030504040204" pitchFamily="34" charset="0"/>
                          <a:ea typeface="Verdana" panose="020B0604030504040204" pitchFamily="34" charset="0"/>
                          <a:cs typeface="Arial Narrow"/>
                          <a:sym typeface="Arial Narrow"/>
                        </a:rPr>
                        <a:t>, Misará, </a:t>
                      </a:r>
                      <a:r>
                        <a:rPr lang="es-ES" sz="900" u="none" strike="noStrike" cap="none" dirty="0" err="1">
                          <a:latin typeface="Verdana" panose="020B0604030504040204" pitchFamily="34" charset="0"/>
                          <a:ea typeface="Verdana" panose="020B0604030504040204" pitchFamily="34" charset="0"/>
                          <a:cs typeface="Arial Narrow"/>
                          <a:sym typeface="Arial Narrow"/>
                        </a:rPr>
                        <a:t>Torreidó</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Pavasa</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Siguirisua</a:t>
                      </a:r>
                      <a:r>
                        <a:rPr lang="es-ES" sz="900" u="none" strike="noStrike" cap="none" dirty="0">
                          <a:latin typeface="Verdana" panose="020B0604030504040204" pitchFamily="34" charset="0"/>
                          <a:ea typeface="Verdana" panose="020B0604030504040204" pitchFamily="34" charset="0"/>
                          <a:cs typeface="Arial Narrow"/>
                          <a:sym typeface="Arial Narrow"/>
                        </a:rPr>
                        <a:t> y </a:t>
                      </a:r>
                      <a:r>
                        <a:rPr lang="es-ES" sz="900" u="none" strike="noStrike" cap="none" dirty="0" err="1">
                          <a:latin typeface="Verdana" panose="020B0604030504040204" pitchFamily="34" charset="0"/>
                          <a:ea typeface="Verdana" panose="020B0604030504040204" pitchFamily="34" charset="0"/>
                          <a:cs typeface="Arial Narrow"/>
                          <a:sym typeface="Arial Narrow"/>
                        </a:rPr>
                        <a:t>Purricha</a:t>
                      </a:r>
                      <a:r>
                        <a:rPr lang="es-ES" sz="900" u="none" strike="noStrike" cap="none" dirty="0">
                          <a:latin typeface="Verdana" panose="020B0604030504040204" pitchFamily="34" charset="0"/>
                          <a:ea typeface="Verdana" panose="020B0604030504040204" pitchFamily="34" charset="0"/>
                          <a:cs typeface="Arial Narrow"/>
                          <a:sym typeface="Arial Narrow"/>
                        </a:rPr>
                        <a:t>. Se recomienda especial atención en los corregimientos de Santa María, </a:t>
                      </a:r>
                      <a:r>
                        <a:rPr lang="es-ES" sz="900" u="none" strike="noStrike" cap="none" dirty="0" err="1">
                          <a:latin typeface="Verdana" panose="020B0604030504040204" pitchFamily="34" charset="0"/>
                          <a:ea typeface="Verdana" panose="020B0604030504040204" pitchFamily="34" charset="0"/>
                          <a:cs typeface="Arial Narrow"/>
                          <a:sym typeface="Arial Narrow"/>
                        </a:rPr>
                        <a:t>Miacorá</a:t>
                      </a:r>
                      <a:r>
                        <a:rPr lang="es-ES" sz="900" u="none" strike="noStrike" cap="none" dirty="0">
                          <a:latin typeface="Verdana" panose="020B0604030504040204" pitchFamily="34" charset="0"/>
                          <a:ea typeface="Verdana" panose="020B0604030504040204" pitchFamily="34" charset="0"/>
                          <a:cs typeface="Arial Narrow"/>
                          <a:sym typeface="Arial Narrow"/>
                        </a:rPr>
                        <a:t>, Divisa, Cohecho, Chachajo, Santa Rita, La Pureza, </a:t>
                      </a:r>
                      <a:r>
                        <a:rPr lang="es-ES" sz="900" u="none" strike="noStrike" cap="none" dirty="0" err="1">
                          <a:latin typeface="Verdana" panose="020B0604030504040204" pitchFamily="34" charset="0"/>
                          <a:ea typeface="Verdana" panose="020B0604030504040204" pitchFamily="34" charset="0"/>
                          <a:cs typeface="Arial Narrow"/>
                          <a:sym typeface="Arial Narrow"/>
                        </a:rPr>
                        <a:t>Nauca</a:t>
                      </a:r>
                      <a:r>
                        <a:rPr lang="es-ES" sz="900" u="none" strike="noStrike" cap="none" dirty="0">
                          <a:latin typeface="Verdana" panose="020B0604030504040204" pitchFamily="34" charset="0"/>
                          <a:ea typeface="Verdana" panose="020B0604030504040204" pitchFamily="34" charset="0"/>
                          <a:cs typeface="Arial Narrow"/>
                          <a:sym typeface="Arial Narrow"/>
                        </a:rPr>
                        <a:t>, Almendro, Bellavista y Puerto </a:t>
                      </a:r>
                      <a:r>
                        <a:rPr lang="es-ES" sz="900" u="none" strike="noStrike" cap="none" dirty="0" err="1">
                          <a:latin typeface="Verdana" panose="020B0604030504040204" pitchFamily="34" charset="0"/>
                          <a:ea typeface="Verdana" panose="020B0604030504040204" pitchFamily="34" charset="0"/>
                          <a:cs typeface="Arial Narrow"/>
                          <a:sym typeface="Arial Narrow"/>
                        </a:rPr>
                        <a:t>Elacio</a:t>
                      </a:r>
                      <a:r>
                        <a:rPr lang="es-ES" sz="900" u="none" strike="noStrike" cap="none" dirty="0">
                          <a:latin typeface="Verdana" panose="020B0604030504040204" pitchFamily="34" charset="0"/>
                          <a:ea typeface="Verdana" panose="020B0604030504040204" pitchFamily="34" charset="0"/>
                          <a:cs typeface="Arial Narrow"/>
                          <a:sym typeface="Arial Narrow"/>
                        </a:rPr>
                        <a:t>, en los municipios de Alto, Medio y Bajo Baudó. </a:t>
                      </a:r>
                      <a:r>
                        <a:rPr lang="es-ES" sz="900" b="1" u="none" strike="noStrike" cap="none" dirty="0">
                          <a:latin typeface="Verdana" panose="020B0604030504040204" pitchFamily="34" charset="0"/>
                          <a:ea typeface="Verdana" panose="020B0604030504040204" pitchFamily="34" charset="0"/>
                          <a:cs typeface="Arial Narrow"/>
                          <a:sym typeface="Arial Narrow"/>
                        </a:rPr>
                        <a:t>Notas</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b="1" u="none" strike="noStrike" cap="none" dirty="0">
                          <a:latin typeface="Verdana" panose="020B0604030504040204" pitchFamily="34" charset="0"/>
                          <a:ea typeface="Verdana" panose="020B0604030504040204" pitchFamily="34" charset="0"/>
                          <a:cs typeface="Arial Narrow"/>
                          <a:sym typeface="Arial Narrow"/>
                        </a:rPr>
                        <a:t>1)</a:t>
                      </a:r>
                      <a:r>
                        <a:rPr lang="es-ES" sz="900" u="none" strike="noStrike" cap="none" dirty="0">
                          <a:latin typeface="Verdana" panose="020B0604030504040204" pitchFamily="34" charset="0"/>
                          <a:ea typeface="Verdana" panose="020B0604030504040204" pitchFamily="34" charset="0"/>
                          <a:cs typeface="Arial Narrow"/>
                          <a:sym typeface="Arial Narrow"/>
                        </a:rPr>
                        <a:t>Se reportó crecientes en los ríos </a:t>
                      </a:r>
                      <a:r>
                        <a:rPr lang="es-ES" sz="900" u="none" strike="noStrike" cap="none" dirty="0" err="1">
                          <a:latin typeface="Verdana" panose="020B0604030504040204" pitchFamily="34" charset="0"/>
                          <a:ea typeface="Verdana" panose="020B0604030504040204" pitchFamily="34" charset="0"/>
                          <a:cs typeface="Arial Narrow"/>
                          <a:sym typeface="Arial Narrow"/>
                        </a:rPr>
                        <a:t>Purricha</a:t>
                      </a:r>
                      <a:r>
                        <a:rPr lang="es-ES" sz="900" u="none" strike="noStrike" cap="none" dirty="0">
                          <a:latin typeface="Verdana" panose="020B0604030504040204" pitchFamily="34" charset="0"/>
                          <a:ea typeface="Verdana" panose="020B0604030504040204" pitchFamily="34" charset="0"/>
                          <a:cs typeface="Arial Narrow"/>
                          <a:sym typeface="Arial Narrow"/>
                        </a:rPr>
                        <a:t> y </a:t>
                      </a:r>
                      <a:r>
                        <a:rPr lang="es-ES" sz="900" u="none" strike="noStrike" cap="none" dirty="0" err="1">
                          <a:latin typeface="Verdana" panose="020B0604030504040204" pitchFamily="34" charset="0"/>
                          <a:ea typeface="Verdana" panose="020B0604030504040204" pitchFamily="34" charset="0"/>
                          <a:cs typeface="Arial Narrow"/>
                          <a:sym typeface="Arial Narrow"/>
                        </a:rPr>
                        <a:t>Pavasa</a:t>
                      </a:r>
                      <a:r>
                        <a:rPr lang="es-ES" sz="900" u="none" strike="noStrike" cap="none" dirty="0">
                          <a:latin typeface="Verdana" panose="020B0604030504040204" pitchFamily="34" charset="0"/>
                          <a:ea typeface="Verdana" panose="020B0604030504040204" pitchFamily="34" charset="0"/>
                          <a:cs typeface="Arial Narrow"/>
                          <a:sym typeface="Arial Narrow"/>
                        </a:rPr>
                        <a:t> generando inundaciones en comunidades ribereñas en el municipio de Bajo Baudó, Chocó (04/11/2025). </a:t>
                      </a:r>
                      <a:r>
                        <a:rPr lang="es-ES" sz="900" b="1" u="none" strike="noStrike" cap="none" dirty="0">
                          <a:latin typeface="Verdana" panose="020B0604030504040204" pitchFamily="34" charset="0"/>
                          <a:ea typeface="Verdana" panose="020B0604030504040204" pitchFamily="34" charset="0"/>
                          <a:cs typeface="Arial Narrow"/>
                          <a:sym typeface="Arial Narrow"/>
                        </a:rPr>
                        <a:t>2)</a:t>
                      </a:r>
                      <a:r>
                        <a:rPr lang="es-ES" sz="900" u="none" strike="noStrike" cap="none" dirty="0">
                          <a:latin typeface="Verdana" panose="020B0604030504040204" pitchFamily="34" charset="0"/>
                          <a:ea typeface="Verdana" panose="020B0604030504040204" pitchFamily="34" charset="0"/>
                          <a:cs typeface="Arial Narrow"/>
                          <a:sym typeface="Arial Narrow"/>
                        </a:rPr>
                        <a:t>Desbordamiento del río Baudó bajo, generando afectaciones en la cabecera municipal y área rural del municipio de Alto Baudó, Choco (27/10/2025). </a:t>
                      </a:r>
                      <a:endParaRPr lang="es-CO" sz="900" u="none" strike="noStrike" kern="1200" cap="none" dirty="0">
                        <a:solidFill>
                          <a:schemeClr val="tx1"/>
                        </a:solidFill>
                        <a:latin typeface="Verdana" panose="020B0604030504040204" pitchFamily="34" charset="0"/>
                        <a:ea typeface="Verdana" panose="020B0604030504040204" pitchFamily="34" charset="0"/>
                        <a:cs typeface="+mn-cs"/>
                      </a:endParaRPr>
                    </a:p>
                  </a:txBody>
                  <a:tcPr marL="91408" marR="91408" marT="45685" marB="4568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Baudó - Directos al Pacífico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08" marR="91408" marT="45666" marB="4566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Docampadó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08" marR="91408" marT="45666" marB="4566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just">
                        <a:buFont typeface="Symbol" panose="05050102010706020507" pitchFamily="18" charset="2"/>
                        <a:buNone/>
                      </a:pP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Docampadó</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Orpúa</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Ijuá</a:t>
                      </a:r>
                      <a:r>
                        <a:rPr lang="es-ES" sz="900" u="none" strike="noStrike" cap="none" dirty="0">
                          <a:latin typeface="Verdana" panose="020B0604030504040204" pitchFamily="34" charset="0"/>
                          <a:ea typeface="Verdana" panose="020B0604030504040204" pitchFamily="34" charset="0"/>
                          <a:cs typeface="Arial Narrow"/>
                          <a:sym typeface="Arial Narrow"/>
                        </a:rPr>
                        <a:t>, Capiro,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Ordó</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Sivirú</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y sus afluentes, entre otros directos al Océano Pacífico en el departamento de Chocó. Se recomienda especial atención en los municipios de Bajo Baudó y Litoral de San Juan (Chocó). </a:t>
                      </a:r>
                      <a:r>
                        <a:rPr lang="es-ES"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Nota</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u="none" strike="noStrike" cap="none" dirty="0">
                          <a:latin typeface="Verdana" panose="020B0604030504040204" pitchFamily="34" charset="0"/>
                          <a:ea typeface="Verdana" panose="020B0604030504040204" pitchFamily="34" charset="0"/>
                          <a:cs typeface="Arial Narrow"/>
                          <a:sym typeface="Arial Narrow"/>
                        </a:rPr>
                        <a:t>Se reportó crecientes en los ríos </a:t>
                      </a:r>
                      <a:r>
                        <a:rPr lang="es-ES" sz="900" u="none" strike="noStrike" cap="none" dirty="0" err="1">
                          <a:latin typeface="Verdana" panose="020B0604030504040204" pitchFamily="34" charset="0"/>
                          <a:ea typeface="Verdana" panose="020B0604030504040204" pitchFamily="34" charset="0"/>
                          <a:cs typeface="Arial Narrow"/>
                          <a:sym typeface="Arial Narrow"/>
                        </a:rPr>
                        <a:t>Sivirú</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Ordó</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Docampadó</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y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Orpúa</a:t>
                      </a:r>
                      <a:r>
                        <a:rPr lang="es-ES" sz="900" u="none" strike="noStrike" cap="none" dirty="0">
                          <a:latin typeface="Verdana" panose="020B0604030504040204" pitchFamily="34" charset="0"/>
                          <a:ea typeface="Verdana" panose="020B0604030504040204" pitchFamily="34" charset="0"/>
                          <a:cs typeface="Arial Narrow"/>
                          <a:sym typeface="Arial Narrow"/>
                        </a:rPr>
                        <a:t> generando inundaciones en comunidades ribereñas en el municipio de Bajo Baudó, Chocó (04/11/2025).</a:t>
                      </a:r>
                      <a:endPar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08" marR="91408" marT="45666" marB="4566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San Juan </a:t>
                      </a:r>
                      <a:endParaRPr sz="900" dirty="0">
                        <a:latin typeface="Verdana" panose="020B0604030504040204" pitchFamily="34" charset="0"/>
                        <a:ea typeface="Verdana" panose="020B0604030504040204" pitchFamily="34" charset="0"/>
                      </a:endParaRPr>
                    </a:p>
                  </a:txBody>
                  <a:tcPr marL="91446" marR="91446" marT="45803" marB="458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San Juan</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803" marB="458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a:t>
                      </a:r>
                      <a:r>
                        <a:rPr lang="es-ES" sz="900" u="none" strike="noStrike" cap="none" dirty="0">
                          <a:latin typeface="Verdana" panose="020B0604030504040204" pitchFamily="34" charset="0"/>
                          <a:ea typeface="Verdana" panose="020B0604030504040204" pitchFamily="34" charset="0"/>
                          <a:cs typeface="Arial Narrow"/>
                          <a:sym typeface="Arial Narrow"/>
                        </a:rPr>
                        <a:t>en el río San Juan Alto y sus afluentes, especialmente en los ríos </a:t>
                      </a:r>
                      <a:r>
                        <a:rPr lang="es-ES" sz="900" u="none" strike="noStrike" cap="none" dirty="0" err="1">
                          <a:latin typeface="Verdana" panose="020B0604030504040204" pitchFamily="34" charset="0"/>
                          <a:ea typeface="Verdana" panose="020B0604030504040204" pitchFamily="34" charset="0"/>
                          <a:cs typeface="Arial Narrow"/>
                          <a:sym typeface="Arial Narrow"/>
                        </a:rPr>
                        <a:t>Pureto</a:t>
                      </a:r>
                      <a:r>
                        <a:rPr lang="es-ES" sz="900" u="none" strike="noStrike" cap="none" dirty="0">
                          <a:latin typeface="Verdana" panose="020B0604030504040204" pitchFamily="34" charset="0"/>
                          <a:ea typeface="Verdana" panose="020B0604030504040204" pitchFamily="34" charset="0"/>
                          <a:cs typeface="Arial Narrow"/>
                          <a:sym typeface="Arial Narrow"/>
                        </a:rPr>
                        <a:t> y Muerto. Se recomienda especial atención en los municipios de Mistrató y Pueblo Rico (Risaralda), y Tadó y Istmina (Chocó). </a:t>
                      </a:r>
                      <a:r>
                        <a:rPr lang="es-ES" sz="900" b="1" u="none" strike="noStrike" cap="none" dirty="0">
                          <a:latin typeface="Verdana" panose="020B0604030504040204" pitchFamily="34" charset="0"/>
                          <a:ea typeface="Verdana" panose="020B0604030504040204" pitchFamily="34" charset="0"/>
                          <a:cs typeface="Arial Narrow"/>
                          <a:sym typeface="Arial Narrow"/>
                        </a:rPr>
                        <a:t>Notas</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b="1" u="none" strike="noStrike" cap="none" dirty="0">
                          <a:latin typeface="Verdana" panose="020B0604030504040204" pitchFamily="34" charset="0"/>
                          <a:ea typeface="Verdana" panose="020B0604030504040204" pitchFamily="34" charset="0"/>
                          <a:cs typeface="Arial Narrow"/>
                          <a:sym typeface="Arial Narrow"/>
                        </a:rPr>
                        <a:t>1)</a:t>
                      </a:r>
                      <a:r>
                        <a:rPr lang="es-ES" sz="900" u="none" strike="noStrike" cap="none" dirty="0">
                          <a:latin typeface="Verdana" panose="020B0604030504040204" pitchFamily="34" charset="0"/>
                          <a:ea typeface="Verdana" panose="020B0604030504040204" pitchFamily="34" charset="0"/>
                          <a:cs typeface="Arial Narrow"/>
                          <a:sym typeface="Arial Narrow"/>
                        </a:rPr>
                        <a:t> Se reportó inundaciones por incremento de nivel del río San Juan en la cabecera municipal y comunidades ribereñas en el municipio de Istmina, Chocó (26/10/2025). </a:t>
                      </a:r>
                      <a:r>
                        <a:rPr lang="es-ES" sz="900" b="1" u="none" strike="noStrike" cap="none" dirty="0">
                          <a:latin typeface="Verdana" panose="020B0604030504040204" pitchFamily="34" charset="0"/>
                          <a:ea typeface="Verdana" panose="020B0604030504040204" pitchFamily="34" charset="0"/>
                          <a:cs typeface="Arial Narrow"/>
                          <a:sym typeface="Arial Narrow"/>
                        </a:rPr>
                        <a:t>2) </a:t>
                      </a:r>
                      <a:r>
                        <a:rPr lang="es-ES" sz="900" b="0" u="none" strike="noStrike" cap="none" dirty="0">
                          <a:latin typeface="Verdana" panose="020B0604030504040204" pitchFamily="34" charset="0"/>
                          <a:ea typeface="Verdana" panose="020B0604030504040204" pitchFamily="34" charset="0"/>
                          <a:cs typeface="Arial Narrow"/>
                          <a:sym typeface="Arial Narrow"/>
                        </a:rPr>
                        <a:t>Desbordamiento del río San Juan en la zona urbana y rural del municipio de Tadó, Chocó (27/10/2025).</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803" marB="4580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0561940"/>
                  </a:ext>
                </a:extLst>
              </a:tr>
            </a:tbl>
          </a:graphicData>
        </a:graphic>
      </p:graphicFrame>
      <p:pic>
        <p:nvPicPr>
          <p:cNvPr id="27" name="Google Shape;158;p1" descr="Recurso 37.png">
            <a:extLst>
              <a:ext uri="{FF2B5EF4-FFF2-40B4-BE49-F238E27FC236}">
                <a16:creationId xmlns:a16="http://schemas.microsoft.com/office/drawing/2014/main" id="{9B07216C-1195-FD6F-E0A9-DBAE08CBD05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2206797" y="2873682"/>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EE422AB8-D291-8CF2-CF12-C457DBCD6D8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1969543" y="2138554"/>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931;p22" descr="Recurso 37.png">
            <a:extLst>
              <a:ext uri="{FF2B5EF4-FFF2-40B4-BE49-F238E27FC236}">
                <a16:creationId xmlns:a16="http://schemas.microsoft.com/office/drawing/2014/main" id="{B49311BD-90D6-F2BE-EA84-DB0C430ACBD6}"/>
              </a:ext>
            </a:extLst>
          </p:cNvPr>
          <p:cNvPicPr preferRelativeResize="0">
            <a:picLocks noChangeAspect="1"/>
          </p:cNvPicPr>
          <p:nvPr/>
        </p:nvPicPr>
        <p:blipFill rotWithShape="1">
          <a:blip r:embed="rId5">
            <a:alphaModFix/>
          </a:blip>
          <a:srcRect b="18540"/>
          <a:stretch/>
        </p:blipFill>
        <p:spPr>
          <a:xfrm>
            <a:off x="2780708" y="2727882"/>
            <a:ext cx="286507" cy="291600"/>
          </a:xfrm>
          <a:prstGeom prst="rect">
            <a:avLst/>
          </a:prstGeom>
          <a:noFill/>
          <a:ln>
            <a:noFill/>
          </a:ln>
        </p:spPr>
      </p:pic>
      <p:sp>
        <p:nvSpPr>
          <p:cNvPr id="4" name="Google Shape;3036;p14">
            <a:extLst>
              <a:ext uri="{FF2B5EF4-FFF2-40B4-BE49-F238E27FC236}">
                <a16:creationId xmlns:a16="http://schemas.microsoft.com/office/drawing/2014/main" id="{D0A7CA1C-2BF6-B079-ADDE-FC1EC6F37D13}"/>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pic>
        <p:nvPicPr>
          <p:cNvPr id="5" name="Google Shape;158;p1" descr="Recurso 37.png">
            <a:extLst>
              <a:ext uri="{FF2B5EF4-FFF2-40B4-BE49-F238E27FC236}">
                <a16:creationId xmlns:a16="http://schemas.microsoft.com/office/drawing/2014/main" id="{E2189188-E848-CBE0-10DD-970D686D6FA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2142415" y="3180958"/>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347;p9" descr="Recurso 25.png">
            <a:extLst>
              <a:ext uri="{FF2B5EF4-FFF2-40B4-BE49-F238E27FC236}">
                <a16:creationId xmlns:a16="http://schemas.microsoft.com/office/drawing/2014/main" id="{1A2E9A44-6B06-8EE8-9B92-D541AF0E531A}"/>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7" name="Google Shape;353;p9" descr="Recurso 37.png">
            <a:extLst>
              <a:ext uri="{FF2B5EF4-FFF2-40B4-BE49-F238E27FC236}">
                <a16:creationId xmlns:a16="http://schemas.microsoft.com/office/drawing/2014/main" id="{871FDD4B-3E97-0A09-F457-C6BDA031799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7" name="Google Shape;353;p9" descr="Recurso 37.png">
            <a:extLst>
              <a:ext uri="{FF2B5EF4-FFF2-40B4-BE49-F238E27FC236}">
                <a16:creationId xmlns:a16="http://schemas.microsoft.com/office/drawing/2014/main" id="{41453E51-28DF-1795-EB38-6AC22D0546B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0" name="Google Shape;348;p9">
            <a:extLst>
              <a:ext uri="{FF2B5EF4-FFF2-40B4-BE49-F238E27FC236}">
                <a16:creationId xmlns:a16="http://schemas.microsoft.com/office/drawing/2014/main" id="{5EF30AC8-3A3F-E051-BE47-DD9298319AD7}"/>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49;p9">
            <a:extLst>
              <a:ext uri="{FF2B5EF4-FFF2-40B4-BE49-F238E27FC236}">
                <a16:creationId xmlns:a16="http://schemas.microsoft.com/office/drawing/2014/main" id="{C8EE155A-4421-7BF2-26C6-63CAC08DDD5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0;p9">
            <a:extLst>
              <a:ext uri="{FF2B5EF4-FFF2-40B4-BE49-F238E27FC236}">
                <a16:creationId xmlns:a16="http://schemas.microsoft.com/office/drawing/2014/main" id="{C50D7296-AA7C-7D25-5974-8AFCD8E04141}"/>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8476D6D3-7699-ACE1-6135-2F3D8B9D9D2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2;p9">
            <a:extLst>
              <a:ext uri="{FF2B5EF4-FFF2-40B4-BE49-F238E27FC236}">
                <a16:creationId xmlns:a16="http://schemas.microsoft.com/office/drawing/2014/main" id="{4E9B9044-D7AA-6683-4859-7C60006B6C29}"/>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4;p9" descr="Recurso 31.png">
            <a:extLst>
              <a:ext uri="{FF2B5EF4-FFF2-40B4-BE49-F238E27FC236}">
                <a16:creationId xmlns:a16="http://schemas.microsoft.com/office/drawing/2014/main" id="{C1BFE992-5775-80EF-BDFD-F41C4DC4BEA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8;p1" descr="Recurso 37.png">
            <a:extLst>
              <a:ext uri="{FF2B5EF4-FFF2-40B4-BE49-F238E27FC236}">
                <a16:creationId xmlns:a16="http://schemas.microsoft.com/office/drawing/2014/main" id="{C5A0E2E3-45FC-5952-CEE8-CBA463539EA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357;p9">
            <a:extLst>
              <a:ext uri="{FF2B5EF4-FFF2-40B4-BE49-F238E27FC236}">
                <a16:creationId xmlns:a16="http://schemas.microsoft.com/office/drawing/2014/main" id="{22C28697-CCD9-696A-F1CC-422207A8DBD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Google Shape;358;p9">
            <a:extLst>
              <a:ext uri="{FF2B5EF4-FFF2-40B4-BE49-F238E27FC236}">
                <a16:creationId xmlns:a16="http://schemas.microsoft.com/office/drawing/2014/main" id="{78C4183D-EF8F-7AFE-F353-14B21121BA52}"/>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CA3A6450-04C9-491A-B988-7E763DC4779E}"/>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Google Shape;150;p1" descr="Recurso 25.png">
            <a:extLst>
              <a:ext uri="{FF2B5EF4-FFF2-40B4-BE49-F238E27FC236}">
                <a16:creationId xmlns:a16="http://schemas.microsoft.com/office/drawing/2014/main" id="{EEE0EDDA-7CAD-4CBE-4815-08E37C1EA7C5}"/>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A0659CFE-B55C-6EE3-E64C-A859271CF527}"/>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57556" y="1925798"/>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4BE75919-6785-E3EE-414F-6F6E655D6DAB}"/>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57556" y="3244630"/>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0;p9">
            <a:extLst>
              <a:ext uri="{FF2B5EF4-FFF2-40B4-BE49-F238E27FC236}">
                <a16:creationId xmlns:a16="http://schemas.microsoft.com/office/drawing/2014/main" id="{07E04C3B-B3AB-4F65-A49E-07D74117B2A9}"/>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89647" y="2543550"/>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0;p9">
            <a:extLst>
              <a:ext uri="{FF2B5EF4-FFF2-40B4-BE49-F238E27FC236}">
                <a16:creationId xmlns:a16="http://schemas.microsoft.com/office/drawing/2014/main" id="{B7CB9D97-9DEE-CFB4-59F9-F1CFD04230C1}"/>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885322" y="2687550"/>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57;p9">
            <a:extLst>
              <a:ext uri="{FF2B5EF4-FFF2-40B4-BE49-F238E27FC236}">
                <a16:creationId xmlns:a16="http://schemas.microsoft.com/office/drawing/2014/main" id="{E7417B6D-41FE-5E5B-BCC6-0B9A9057ED65}"/>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447237" y="4550857"/>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7;p9">
            <a:extLst>
              <a:ext uri="{FF2B5EF4-FFF2-40B4-BE49-F238E27FC236}">
                <a16:creationId xmlns:a16="http://schemas.microsoft.com/office/drawing/2014/main" id="{493CD0F1-C233-F481-8CE8-95C8A46F3D7F}"/>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4442381" y="5651439"/>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1750590"/>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B9A7C-F6FF-A9D7-EC24-8B83B505DDF1}"/>
            </a:ext>
          </a:extLst>
        </p:cNvPr>
        <p:cNvGrpSpPr/>
        <p:nvPr/>
      </p:nvGrpSpPr>
      <p:grpSpPr>
        <a:xfrm>
          <a:off x="0" y="0"/>
          <a:ext cx="0" cy="0"/>
          <a:chOff x="0" y="0"/>
          <a:chExt cx="0" cy="0"/>
        </a:xfrm>
      </p:grpSpPr>
      <p:pic>
        <p:nvPicPr>
          <p:cNvPr id="13" name="Google Shape;736;p15">
            <a:extLst>
              <a:ext uri="{FF2B5EF4-FFF2-40B4-BE49-F238E27FC236}">
                <a16:creationId xmlns:a16="http://schemas.microsoft.com/office/drawing/2014/main" id="{E0704E92-EB85-567E-6802-9EF714EAC680}"/>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10" name="Google Shape;746;p15" descr="Recurso 39.png">
            <a:extLst>
              <a:ext uri="{FF2B5EF4-FFF2-40B4-BE49-F238E27FC236}">
                <a16:creationId xmlns:a16="http://schemas.microsoft.com/office/drawing/2014/main" id="{046F69B3-3E5A-9653-1A6C-58CA95D19C0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5A8DD0BE-01E1-80C8-8142-A867C9D1507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aphicFrame>
        <p:nvGraphicFramePr>
          <p:cNvPr id="15" name="Google Shape;3394;p29">
            <a:extLst>
              <a:ext uri="{FF2B5EF4-FFF2-40B4-BE49-F238E27FC236}">
                <a16:creationId xmlns:a16="http://schemas.microsoft.com/office/drawing/2014/main" id="{E832C591-89C4-A75F-AB4F-C1A4F61DB7FB}"/>
              </a:ext>
            </a:extLst>
          </p:cNvPr>
          <p:cNvGraphicFramePr/>
          <p:nvPr/>
        </p:nvGraphicFramePr>
        <p:xfrm>
          <a:off x="4365918" y="1880251"/>
          <a:ext cx="7527600" cy="3606149"/>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535966">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Descripción de la alerta hidrológica</a:t>
                      </a:r>
                      <a:endParaRPr sz="900" b="1" u="none" strike="noStrike" cap="none">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San Juan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1" marR="91421" marT="45821" marB="458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Tamaná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821" marB="458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cuencas de los ríos </a:t>
                      </a:r>
                      <a:r>
                        <a:rPr lang="es-ES" sz="900" u="none" strike="noStrike" cap="none" dirty="0" err="1">
                          <a:latin typeface="Verdana" panose="020B0604030504040204" pitchFamily="34" charset="0"/>
                          <a:ea typeface="Verdana" panose="020B0604030504040204" pitchFamily="34" charset="0"/>
                          <a:cs typeface="Arial Narrow"/>
                          <a:sym typeface="Arial Narrow"/>
                        </a:rPr>
                        <a:t>Iró</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Tamaná</a:t>
                      </a:r>
                      <a:r>
                        <a:rPr lang="es-ES" sz="900" u="none" strike="noStrike" cap="none" dirty="0">
                          <a:latin typeface="Verdana" panose="020B0604030504040204" pitchFamily="34" charset="0"/>
                          <a:ea typeface="Verdana" panose="020B0604030504040204" pitchFamily="34" charset="0"/>
                          <a:cs typeface="Arial Narrow"/>
                          <a:sym typeface="Arial Narrow"/>
                        </a:rPr>
                        <a:t>, Condoto, entre otros aportantes a la cuenca media del río San Juan. </a:t>
                      </a:r>
                      <a:r>
                        <a:rPr lang="es-ES" sz="900" u="none" strike="noStrike" dirty="0">
                          <a:latin typeface="Verdana" panose="020B0604030504040204" pitchFamily="34" charset="0"/>
                          <a:ea typeface="Verdana" panose="020B0604030504040204" pitchFamily="34" charset="0"/>
                          <a:cs typeface="Arial Narrow"/>
                          <a:sym typeface="Arial Narrow"/>
                        </a:rPr>
                        <a:t>Especial atención a la altura de los municipios San José del Palmar, Rio </a:t>
                      </a:r>
                      <a:r>
                        <a:rPr lang="es-ES" sz="900" u="none" strike="noStrike" dirty="0" err="1">
                          <a:latin typeface="Verdana" panose="020B0604030504040204" pitchFamily="34" charset="0"/>
                          <a:ea typeface="Verdana" panose="020B0604030504040204" pitchFamily="34" charset="0"/>
                          <a:cs typeface="Arial Narrow"/>
                          <a:sym typeface="Arial Narrow"/>
                        </a:rPr>
                        <a:t>Iró</a:t>
                      </a:r>
                      <a:r>
                        <a:rPr lang="es-ES" sz="900" u="none" strike="noStrike" dirty="0">
                          <a:latin typeface="Verdana" panose="020B0604030504040204" pitchFamily="34" charset="0"/>
                          <a:ea typeface="Verdana" panose="020B0604030504040204" pitchFamily="34" charset="0"/>
                          <a:cs typeface="Arial Narrow"/>
                          <a:sym typeface="Arial Narrow"/>
                        </a:rPr>
                        <a:t>, Condoto, Novita y Medio San Juan </a:t>
                      </a:r>
                      <a:r>
                        <a:rPr lang="es-ES" sz="900" u="none" strike="noStrike" baseline="0" dirty="0">
                          <a:latin typeface="Verdana" panose="020B0604030504040204" pitchFamily="34" charset="0"/>
                          <a:ea typeface="Verdana" panose="020B0604030504040204" pitchFamily="34" charset="0"/>
                          <a:cs typeface="Arial Narrow"/>
                          <a:sym typeface="Arial Narrow"/>
                        </a:rPr>
                        <a:t>(Chocó). </a:t>
                      </a:r>
                      <a:r>
                        <a:rPr lang="es-ES" sz="900" b="1" u="none" strike="noStrike" baseline="0" dirty="0">
                          <a:latin typeface="Verdana" panose="020B0604030504040204" pitchFamily="34" charset="0"/>
                          <a:ea typeface="Verdana" panose="020B0604030504040204" pitchFamily="34" charset="0"/>
                          <a:cs typeface="Arial Narrow"/>
                          <a:sym typeface="Arial Narrow"/>
                        </a:rPr>
                        <a:t>Nota:</a:t>
                      </a:r>
                      <a:r>
                        <a:rPr lang="es-ES" sz="900" u="none" strike="noStrike" baseline="0" dirty="0">
                          <a:latin typeface="Verdana" panose="020B0604030504040204" pitchFamily="34" charset="0"/>
                          <a:ea typeface="Verdana" panose="020B0604030504040204" pitchFamily="34" charset="0"/>
                          <a:cs typeface="Arial Narrow"/>
                          <a:sym typeface="Arial Narrow"/>
                        </a:rPr>
                        <a:t> Se reportó inundación en el casco urbano y rural en el municipio de Medio San Juan, Chocó (26/10/2025).</a:t>
                      </a:r>
                      <a:endPar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821" marB="458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43486299"/>
                  </a:ext>
                </a:extLst>
              </a:tr>
              <a:tr h="268702">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San Juan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Cajón</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 las cuencas del río Cajón entre otros aportantes a la cuenca media del río San Juan. </a:t>
                      </a:r>
                      <a:r>
                        <a:rPr lang="es-CO" sz="900" u="none" strike="noStrike" dirty="0">
                          <a:latin typeface="Verdana" panose="020B0604030504040204" pitchFamily="34" charset="0"/>
                          <a:ea typeface="Verdana" panose="020B0604030504040204" pitchFamily="34" charset="0"/>
                          <a:cs typeface="Arial Narrow"/>
                          <a:sym typeface="Arial Narrow"/>
                        </a:rPr>
                        <a:t>Especial atención a la altura de los municipios </a:t>
                      </a:r>
                      <a:r>
                        <a:rPr lang="es-CO" sz="900" u="none" strike="noStrike" dirty="0" err="1">
                          <a:latin typeface="Verdana" panose="020B0604030504040204" pitchFamily="34" charset="0"/>
                          <a:ea typeface="Verdana" panose="020B0604030504040204" pitchFamily="34" charset="0"/>
                          <a:cs typeface="Arial Narrow"/>
                          <a:sym typeface="Arial Narrow"/>
                        </a:rPr>
                        <a:t>Nóvita</a:t>
                      </a:r>
                      <a:r>
                        <a:rPr lang="es-CO" sz="900" u="none" strike="noStrike" dirty="0">
                          <a:latin typeface="Verdana" panose="020B0604030504040204" pitchFamily="34" charset="0"/>
                          <a:ea typeface="Verdana" panose="020B0604030504040204" pitchFamily="34" charset="0"/>
                          <a:cs typeface="Arial Narrow"/>
                          <a:sym typeface="Arial Narrow"/>
                        </a:rPr>
                        <a:t> y Medio San Juan.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01064067"/>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San Juan</a:t>
                      </a:r>
                    </a:p>
                  </a:txBody>
                  <a:tcPr marL="91446" marR="91446"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Sipí</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Noto Sans Symbols"/>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la cuenca del río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Sipí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especialmente en los ríos </a:t>
                      </a:r>
                      <a:r>
                        <a:rPr lang="es-ES" sz="900" b="0" u="none" strike="noStrike" cap="none" dirty="0" err="1">
                          <a:latin typeface="Verdana" panose="020B0604030504040204" pitchFamily="34" charset="0"/>
                          <a:ea typeface="Verdana" panose="020B0604030504040204" pitchFamily="34" charset="0"/>
                          <a:cs typeface="Arial Narrow"/>
                          <a:sym typeface="Arial Narrow"/>
                        </a:rPr>
                        <a:t>Taparal</a:t>
                      </a:r>
                      <a:r>
                        <a:rPr lang="es-ES" sz="900" b="0" u="none" strike="noStrike" cap="none" dirty="0">
                          <a:latin typeface="Verdana" panose="020B0604030504040204" pitchFamily="34" charset="0"/>
                          <a:ea typeface="Verdana" panose="020B0604030504040204" pitchFamily="34" charset="0"/>
                          <a:cs typeface="Arial Narrow"/>
                          <a:sym typeface="Arial Narrow"/>
                        </a:rPr>
                        <a:t>, San Agustín y Garrapatas,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a la altura del municipio de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Sipí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(Chocó) y río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Sanquinini</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a la altura del municipio de Bolívar (Valle del Cauca). </a:t>
                      </a:r>
                      <a:r>
                        <a:rPr lang="es-CO" sz="900" b="1" u="none" strike="noStrike" cap="none" dirty="0">
                          <a:latin typeface="Verdana" panose="020B0604030504040204" pitchFamily="34" charset="0"/>
                          <a:ea typeface="Verdana" panose="020B0604030504040204" pitchFamily="34" charset="0"/>
                          <a:cs typeface="Arial Narrow"/>
                          <a:sym typeface="Arial Narrow"/>
                        </a:rPr>
                        <a:t>Nota: </a:t>
                      </a:r>
                      <a:r>
                        <a:rPr lang="es-CO" sz="900" u="none" strike="noStrike" cap="none" dirty="0">
                          <a:latin typeface="Verdana" panose="020B0604030504040204" pitchFamily="34" charset="0"/>
                          <a:ea typeface="Verdana" panose="020B0604030504040204" pitchFamily="34" charset="0"/>
                          <a:cs typeface="Arial Narrow"/>
                          <a:sym typeface="Arial Narrow"/>
                        </a:rPr>
                        <a:t>Se reportan afectaciones por inundaciones en el municipio de </a:t>
                      </a:r>
                      <a:r>
                        <a:rPr lang="es-CO" sz="900" u="none" strike="noStrike" cap="none" dirty="0" err="1">
                          <a:latin typeface="Verdana" panose="020B0604030504040204" pitchFamily="34" charset="0"/>
                          <a:ea typeface="Verdana" panose="020B0604030504040204" pitchFamily="34" charset="0"/>
                          <a:cs typeface="Arial Narrow"/>
                          <a:sym typeface="Arial Narrow"/>
                        </a:rPr>
                        <a:t>Sipí</a:t>
                      </a:r>
                      <a:r>
                        <a:rPr lang="es-CO" sz="900" u="none" strike="noStrike" cap="none" dirty="0">
                          <a:latin typeface="Verdana" panose="020B0604030504040204" pitchFamily="34" charset="0"/>
                          <a:ea typeface="Verdana" panose="020B0604030504040204" pitchFamily="34" charset="0"/>
                          <a:cs typeface="Arial Narrow"/>
                          <a:sym typeface="Arial Narrow"/>
                        </a:rPr>
                        <a:t> – Chocó (27/10/2025).</a:t>
                      </a:r>
                      <a:endPar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76" marB="4577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00907">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San Juan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río San Juan</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CO"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incrementos en los niveles en la parte media del río San Juan. Especial atención a la altura del municipio Medio San Juan e Istmina (Chocó). </a:t>
                      </a:r>
                    </a:p>
                  </a:txBody>
                  <a:tcPr marL="91446" marR="91446" marT="45761" marB="457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bl>
          </a:graphicData>
        </a:graphic>
      </p:graphicFrame>
      <p:pic>
        <p:nvPicPr>
          <p:cNvPr id="20" name="Google Shape;158;p1" descr="Recurso 37.png">
            <a:extLst>
              <a:ext uri="{FF2B5EF4-FFF2-40B4-BE49-F238E27FC236}">
                <a16:creationId xmlns:a16="http://schemas.microsoft.com/office/drawing/2014/main" id="{4D3C76B6-CC4D-C08B-BC56-7032FC39694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2299632" y="3030361"/>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036;p14">
            <a:extLst>
              <a:ext uri="{FF2B5EF4-FFF2-40B4-BE49-F238E27FC236}">
                <a16:creationId xmlns:a16="http://schemas.microsoft.com/office/drawing/2014/main" id="{54D7C8B7-5C3D-9174-DD06-DE53037481D9}"/>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6" name="Google Shape;347;p9" descr="Recurso 25.png">
            <a:extLst>
              <a:ext uri="{FF2B5EF4-FFF2-40B4-BE49-F238E27FC236}">
                <a16:creationId xmlns:a16="http://schemas.microsoft.com/office/drawing/2014/main" id="{817182DE-CF9F-FB12-3F78-3B8BB63C7585}"/>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7" name="Google Shape;353;p9" descr="Recurso 37.png">
            <a:extLst>
              <a:ext uri="{FF2B5EF4-FFF2-40B4-BE49-F238E27FC236}">
                <a16:creationId xmlns:a16="http://schemas.microsoft.com/office/drawing/2014/main" id="{002CDCAA-FA38-6E54-16BA-B0A23AFC3BB6}"/>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9" name="Google Shape;353;p9" descr="Recurso 37.png">
            <a:extLst>
              <a:ext uri="{FF2B5EF4-FFF2-40B4-BE49-F238E27FC236}">
                <a16:creationId xmlns:a16="http://schemas.microsoft.com/office/drawing/2014/main" id="{4CAD8D26-B9C3-5B26-9054-2B571571C110}"/>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1" name="Google Shape;348;p9">
            <a:extLst>
              <a:ext uri="{FF2B5EF4-FFF2-40B4-BE49-F238E27FC236}">
                <a16:creationId xmlns:a16="http://schemas.microsoft.com/office/drawing/2014/main" id="{352B33E0-984E-7BC6-C190-E6274A38927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49;p9">
            <a:extLst>
              <a:ext uri="{FF2B5EF4-FFF2-40B4-BE49-F238E27FC236}">
                <a16:creationId xmlns:a16="http://schemas.microsoft.com/office/drawing/2014/main" id="{1B7F9F09-CAF5-2C05-B552-08CE4478A674}"/>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0;p9">
            <a:extLst>
              <a:ext uri="{FF2B5EF4-FFF2-40B4-BE49-F238E27FC236}">
                <a16:creationId xmlns:a16="http://schemas.microsoft.com/office/drawing/2014/main" id="{280D7986-8234-9DD7-21FE-95A22ABF5589}"/>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1;p9" descr="Recurso 32.png">
            <a:extLst>
              <a:ext uri="{FF2B5EF4-FFF2-40B4-BE49-F238E27FC236}">
                <a16:creationId xmlns:a16="http://schemas.microsoft.com/office/drawing/2014/main" id="{9390BA81-68CA-B155-ECA2-FE195CEB604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2;p9">
            <a:extLst>
              <a:ext uri="{FF2B5EF4-FFF2-40B4-BE49-F238E27FC236}">
                <a16:creationId xmlns:a16="http://schemas.microsoft.com/office/drawing/2014/main" id="{380B12B7-576E-849A-C8E2-AFFCD7EC1E3C}"/>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354;p9" descr="Recurso 31.png">
            <a:extLst>
              <a:ext uri="{FF2B5EF4-FFF2-40B4-BE49-F238E27FC236}">
                <a16:creationId xmlns:a16="http://schemas.microsoft.com/office/drawing/2014/main" id="{09087AF6-C65D-8C1F-DACC-1C0C8688E6D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158;p1" descr="Recurso 37.png">
            <a:extLst>
              <a:ext uri="{FF2B5EF4-FFF2-40B4-BE49-F238E27FC236}">
                <a16:creationId xmlns:a16="http://schemas.microsoft.com/office/drawing/2014/main" id="{26F32AEE-1A3F-90CA-1BF1-8E11D608E65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357;p9">
            <a:extLst>
              <a:ext uri="{FF2B5EF4-FFF2-40B4-BE49-F238E27FC236}">
                <a16:creationId xmlns:a16="http://schemas.microsoft.com/office/drawing/2014/main" id="{EBF5CDEC-88A5-DADE-862C-53F1B3A071EF}"/>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358;p9">
            <a:extLst>
              <a:ext uri="{FF2B5EF4-FFF2-40B4-BE49-F238E27FC236}">
                <a16:creationId xmlns:a16="http://schemas.microsoft.com/office/drawing/2014/main" id="{26B13679-9A43-7D12-CBEF-A8CE31273F9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Google Shape;150;p1" descr="Recurso 25.png">
            <a:extLst>
              <a:ext uri="{FF2B5EF4-FFF2-40B4-BE49-F238E27FC236}">
                <a16:creationId xmlns:a16="http://schemas.microsoft.com/office/drawing/2014/main" id="{E3808AAF-609D-2499-28CE-E8F490734AC9}"/>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DE5419D1-839B-FB4C-3C5F-4C919358F2AC}"/>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8;p1" descr="Recurso 37.png">
            <a:extLst>
              <a:ext uri="{FF2B5EF4-FFF2-40B4-BE49-F238E27FC236}">
                <a16:creationId xmlns:a16="http://schemas.microsoft.com/office/drawing/2014/main" id="{C5274DE8-7B02-F7E6-C17E-1F6D4DA2DCE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2556011" y="3248283"/>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41BA1B77-373D-152D-F25B-1B67AB96A85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2598378" y="2909274"/>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67049049-52E0-14B1-711C-8EEC8C56E83D}"/>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56684" y="2646849"/>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7;p9">
            <a:extLst>
              <a:ext uri="{FF2B5EF4-FFF2-40B4-BE49-F238E27FC236}">
                <a16:creationId xmlns:a16="http://schemas.microsoft.com/office/drawing/2014/main" id="{E099A787-E77F-0620-6756-3FAAF23DEF23}"/>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56684" y="4952694"/>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7;p9">
            <a:extLst>
              <a:ext uri="{FF2B5EF4-FFF2-40B4-BE49-F238E27FC236}">
                <a16:creationId xmlns:a16="http://schemas.microsoft.com/office/drawing/2014/main" id="{46950731-6EE9-0C52-AC9C-954ACC62AFDA}"/>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456684" y="4151378"/>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4397C605-5BAF-91EE-CF6B-678FD37D5C04}"/>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456684" y="3413447"/>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3711991"/>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853BB-D9DD-958B-ACF8-537B38C0DDC7}"/>
            </a:ext>
          </a:extLst>
        </p:cNvPr>
        <p:cNvGrpSpPr/>
        <p:nvPr/>
      </p:nvGrpSpPr>
      <p:grpSpPr>
        <a:xfrm>
          <a:off x="0" y="0"/>
          <a:ext cx="0" cy="0"/>
          <a:chOff x="0" y="0"/>
          <a:chExt cx="0" cy="0"/>
        </a:xfrm>
      </p:grpSpPr>
      <p:pic>
        <p:nvPicPr>
          <p:cNvPr id="13" name="Google Shape;736;p15">
            <a:extLst>
              <a:ext uri="{FF2B5EF4-FFF2-40B4-BE49-F238E27FC236}">
                <a16:creationId xmlns:a16="http://schemas.microsoft.com/office/drawing/2014/main" id="{09318A16-C64E-1DFE-A7E2-F12C14159933}"/>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10" name="Google Shape;746;p15" descr="Recurso 39.png">
            <a:extLst>
              <a:ext uri="{FF2B5EF4-FFF2-40B4-BE49-F238E27FC236}">
                <a16:creationId xmlns:a16="http://schemas.microsoft.com/office/drawing/2014/main" id="{A9FFC4A9-0395-31D5-8072-17A225FCE1B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C089DF42-81F3-D3D9-A230-DC8A78798591}"/>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aphicFrame>
        <p:nvGraphicFramePr>
          <p:cNvPr id="15" name="Google Shape;3394;p29">
            <a:extLst>
              <a:ext uri="{FF2B5EF4-FFF2-40B4-BE49-F238E27FC236}">
                <a16:creationId xmlns:a16="http://schemas.microsoft.com/office/drawing/2014/main" id="{7FBAC06C-5629-6E52-A2FE-60813E7E3741}"/>
              </a:ext>
            </a:extLst>
          </p:cNvPr>
          <p:cNvGraphicFramePr/>
          <p:nvPr/>
        </p:nvGraphicFramePr>
        <p:xfrm>
          <a:off x="4365918" y="2218579"/>
          <a:ext cx="7527600" cy="2390061"/>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535966">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Descripción de la alerta hidrológica</a:t>
                      </a:r>
                      <a:endParaRPr sz="900" b="1" u="none" strike="noStrike" cap="none">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San Juan </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Capoma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CO" sz="900" u="none" strike="noStrike" dirty="0">
                          <a:latin typeface="Verdana" panose="020B0604030504040204" pitchFamily="34" charset="0"/>
                          <a:ea typeface="Verdana" panose="020B0604030504040204" pitchFamily="34" charset="0"/>
                          <a:cs typeface="Arial Narrow"/>
                          <a:sym typeface="Arial Narrow"/>
                        </a:rPr>
                        <a:t> la cuenca del río </a:t>
                      </a:r>
                      <a:r>
                        <a:rPr lang="es-CO" sz="900" u="none" strike="noStrike" dirty="0" err="1">
                          <a:latin typeface="Verdana" panose="020B0604030504040204" pitchFamily="34" charset="0"/>
                          <a:ea typeface="Verdana" panose="020B0604030504040204" pitchFamily="34" charset="0"/>
                          <a:cs typeface="Arial Narrow"/>
                          <a:sym typeface="Arial Narrow"/>
                        </a:rPr>
                        <a:t>Capoma</a:t>
                      </a:r>
                      <a:r>
                        <a:rPr lang="es-CO" sz="900" u="none" strike="noStrike" dirty="0">
                          <a:latin typeface="Verdana" panose="020B0604030504040204" pitchFamily="34" charset="0"/>
                          <a:ea typeface="Verdana" panose="020B0604030504040204" pitchFamily="34" charset="0"/>
                          <a:cs typeface="Arial Narrow"/>
                          <a:sym typeface="Arial Narrow"/>
                        </a:rPr>
                        <a:t> y otros directos al San Juan, tales como, el río </a:t>
                      </a:r>
                      <a:r>
                        <a:rPr lang="es-CO" sz="900" u="none" strike="noStrike" dirty="0" err="1">
                          <a:latin typeface="Verdana" panose="020B0604030504040204" pitchFamily="34" charset="0"/>
                          <a:ea typeface="Verdana" panose="020B0604030504040204" pitchFamily="34" charset="0"/>
                          <a:cs typeface="Arial Narrow"/>
                          <a:sym typeface="Arial Narrow"/>
                        </a:rPr>
                        <a:t>Cucurrupí</a:t>
                      </a:r>
                      <a:r>
                        <a:rPr lang="es-CO" sz="900" u="none" strike="noStrike" dirty="0">
                          <a:latin typeface="Verdana" panose="020B0604030504040204" pitchFamily="34" charset="0"/>
                          <a:ea typeface="Verdana" panose="020B0604030504040204" pitchFamily="34" charset="0"/>
                          <a:cs typeface="Arial Narrow"/>
                          <a:sym typeface="Arial Narrow"/>
                        </a:rPr>
                        <a:t> y la quebrada </a:t>
                      </a:r>
                      <a:r>
                        <a:rPr lang="es-CO" sz="900" u="none" strike="noStrike" dirty="0" err="1">
                          <a:latin typeface="Verdana" panose="020B0604030504040204" pitchFamily="34" charset="0"/>
                          <a:ea typeface="Verdana" panose="020B0604030504040204" pitchFamily="34" charset="0"/>
                          <a:cs typeface="Arial Narrow"/>
                          <a:sym typeface="Arial Narrow"/>
                        </a:rPr>
                        <a:t>Fujadó</a:t>
                      </a:r>
                      <a:r>
                        <a:rPr lang="es-CO" sz="900" u="none" strike="noStrike" dirty="0">
                          <a:latin typeface="Verdana" panose="020B0604030504040204" pitchFamily="34" charset="0"/>
                          <a:ea typeface="Verdana" panose="020B0604030504040204" pitchFamily="34" charset="0"/>
                          <a:cs typeface="Arial Narrow"/>
                          <a:sym typeface="Arial Narrow"/>
                        </a:rPr>
                        <a:t> al igual que sus aportantes. </a:t>
                      </a:r>
                      <a:endParaRPr sz="900" dirty="0">
                        <a:latin typeface="Verdana" panose="020B0604030504040204" pitchFamily="34" charset="0"/>
                        <a:ea typeface="Verdana" panose="020B0604030504040204" pitchFamily="34" charset="0"/>
                      </a:endParaRPr>
                    </a:p>
                  </a:txBody>
                  <a:tcPr marL="91446" marR="91446" marT="45761" marB="457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01951">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San Juan</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1" marR="91421" marT="45736" marB="457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u="none" strike="noStrike" dirty="0" err="1">
                          <a:latin typeface="Verdana" panose="020B0604030504040204" pitchFamily="34" charset="0"/>
                          <a:ea typeface="Verdana" panose="020B0604030504040204" pitchFamily="34" charset="0"/>
                          <a:cs typeface="Arial Narrow"/>
                          <a:sym typeface="Arial Narrow"/>
                        </a:rPr>
                        <a:t>Munguidó</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736" marB="457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CO" sz="900" u="none" strike="noStrike" dirty="0">
                          <a:latin typeface="Verdana" panose="020B0604030504040204" pitchFamily="34" charset="0"/>
                          <a:ea typeface="Verdana" panose="020B0604030504040204" pitchFamily="34" charset="0"/>
                          <a:cs typeface="Arial Narrow"/>
                          <a:sym typeface="Arial Narrow"/>
                        </a:rPr>
                        <a:t> la cuenca del río </a:t>
                      </a:r>
                      <a:r>
                        <a:rPr lang="es-CO" sz="900" u="none" strike="noStrike" dirty="0" err="1">
                          <a:latin typeface="Verdana" panose="020B0604030504040204" pitchFamily="34" charset="0"/>
                          <a:ea typeface="Verdana" panose="020B0604030504040204" pitchFamily="34" charset="0"/>
                          <a:cs typeface="Arial Narrow"/>
                          <a:sym typeface="Arial Narrow"/>
                        </a:rPr>
                        <a:t>Munguidó</a:t>
                      </a:r>
                      <a:r>
                        <a:rPr lang="es-CO" sz="900" u="none" strike="noStrike" dirty="0">
                          <a:latin typeface="Verdana" panose="020B0604030504040204" pitchFamily="34" charset="0"/>
                          <a:ea typeface="Verdana" panose="020B0604030504040204" pitchFamily="34" charset="0"/>
                          <a:cs typeface="Arial Narrow"/>
                          <a:sym typeface="Arial Narrow"/>
                        </a:rPr>
                        <a:t>. Se recomienda especial atención en la vereda Las Delicias.</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21" marR="91421" marT="45736" marB="4573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0561940"/>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San Juan</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1" marR="91421" marT="45752" marB="457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Ríos Calima y Bajo San Juan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752" marB="457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Niveles altos del río San Juan en su parte baja y probabilidad de crecientes súbitas en el río Calima. Se recomienda especial atención a el municipio de Litoral de San Juan (Chocó) y los municipios Calima, Darién, Buenaventura y Bahía Málaga (Valle del Cauca). </a:t>
                      </a:r>
                    </a:p>
                  </a:txBody>
                  <a:tcPr marL="91421" marR="91421" marT="45752" marB="4575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8194847"/>
                  </a:ext>
                </a:extLst>
              </a:tr>
            </a:tbl>
          </a:graphicData>
        </a:graphic>
      </p:graphicFrame>
      <p:pic>
        <p:nvPicPr>
          <p:cNvPr id="18" name="Google Shape;158;p1" descr="Recurso 37.png">
            <a:extLst>
              <a:ext uri="{FF2B5EF4-FFF2-40B4-BE49-F238E27FC236}">
                <a16:creationId xmlns:a16="http://schemas.microsoft.com/office/drawing/2014/main" id="{ADA3389A-3F07-C8B4-DF39-81C67BA7C7E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2408876" y="3556743"/>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036;p14">
            <a:extLst>
              <a:ext uri="{FF2B5EF4-FFF2-40B4-BE49-F238E27FC236}">
                <a16:creationId xmlns:a16="http://schemas.microsoft.com/office/drawing/2014/main" id="{D877061C-F622-463F-82F8-BD6E5C2798EE}"/>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6" name="Google Shape;347;p9" descr="Recurso 25.png">
            <a:extLst>
              <a:ext uri="{FF2B5EF4-FFF2-40B4-BE49-F238E27FC236}">
                <a16:creationId xmlns:a16="http://schemas.microsoft.com/office/drawing/2014/main" id="{7481AEBF-8A9A-18D6-48C9-02C84339E9C5}"/>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7" name="Google Shape;353;p9" descr="Recurso 37.png">
            <a:extLst>
              <a:ext uri="{FF2B5EF4-FFF2-40B4-BE49-F238E27FC236}">
                <a16:creationId xmlns:a16="http://schemas.microsoft.com/office/drawing/2014/main" id="{0E30E820-CDD8-D5F2-25C3-F09504AB642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9" name="Google Shape;353;p9" descr="Recurso 37.png">
            <a:extLst>
              <a:ext uri="{FF2B5EF4-FFF2-40B4-BE49-F238E27FC236}">
                <a16:creationId xmlns:a16="http://schemas.microsoft.com/office/drawing/2014/main" id="{F33D8A55-BA9A-6A86-799E-865CBE811C00}"/>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1" name="Google Shape;348;p9">
            <a:extLst>
              <a:ext uri="{FF2B5EF4-FFF2-40B4-BE49-F238E27FC236}">
                <a16:creationId xmlns:a16="http://schemas.microsoft.com/office/drawing/2014/main" id="{E1E1027A-123E-EBFA-4D5E-06B4ADCD10A4}"/>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49;p9">
            <a:extLst>
              <a:ext uri="{FF2B5EF4-FFF2-40B4-BE49-F238E27FC236}">
                <a16:creationId xmlns:a16="http://schemas.microsoft.com/office/drawing/2014/main" id="{C09AF6BD-4245-E9B9-3142-A118BF580C34}"/>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0;p9">
            <a:extLst>
              <a:ext uri="{FF2B5EF4-FFF2-40B4-BE49-F238E27FC236}">
                <a16:creationId xmlns:a16="http://schemas.microsoft.com/office/drawing/2014/main" id="{F619A2AA-D2CE-E27F-F510-C33CA8D00141}"/>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1;p9" descr="Recurso 32.png">
            <a:extLst>
              <a:ext uri="{FF2B5EF4-FFF2-40B4-BE49-F238E27FC236}">
                <a16:creationId xmlns:a16="http://schemas.microsoft.com/office/drawing/2014/main" id="{FBBB43E6-5B23-D9C2-F1BC-32E2F1B0235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2;p9">
            <a:extLst>
              <a:ext uri="{FF2B5EF4-FFF2-40B4-BE49-F238E27FC236}">
                <a16:creationId xmlns:a16="http://schemas.microsoft.com/office/drawing/2014/main" id="{6DFC8376-2874-DF11-9E89-90B2F4012C61}"/>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354;p9" descr="Recurso 31.png">
            <a:extLst>
              <a:ext uri="{FF2B5EF4-FFF2-40B4-BE49-F238E27FC236}">
                <a16:creationId xmlns:a16="http://schemas.microsoft.com/office/drawing/2014/main" id="{258E8911-32C6-A5C5-DFC6-96E99171D6B7}"/>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158;p1" descr="Recurso 37.png">
            <a:extLst>
              <a:ext uri="{FF2B5EF4-FFF2-40B4-BE49-F238E27FC236}">
                <a16:creationId xmlns:a16="http://schemas.microsoft.com/office/drawing/2014/main" id="{29A7EE2B-AB21-A803-E954-DC2F12CCD0C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357;p9">
            <a:extLst>
              <a:ext uri="{FF2B5EF4-FFF2-40B4-BE49-F238E27FC236}">
                <a16:creationId xmlns:a16="http://schemas.microsoft.com/office/drawing/2014/main" id="{72FDA493-1B6B-72CC-B1A0-048684E4886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358;p9">
            <a:extLst>
              <a:ext uri="{FF2B5EF4-FFF2-40B4-BE49-F238E27FC236}">
                <a16:creationId xmlns:a16="http://schemas.microsoft.com/office/drawing/2014/main" id="{DD04342D-49AC-25A9-0889-71E4061EB362}"/>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Google Shape;150;p1" descr="Recurso 25.png">
            <a:extLst>
              <a:ext uri="{FF2B5EF4-FFF2-40B4-BE49-F238E27FC236}">
                <a16:creationId xmlns:a16="http://schemas.microsoft.com/office/drawing/2014/main" id="{36B823B7-3A3B-1AD3-AE04-B80DA8C76D16}"/>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6CF83C73-EDE3-4E96-9722-1B177C8B4BA8}"/>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7;p9">
            <a:extLst>
              <a:ext uri="{FF2B5EF4-FFF2-40B4-BE49-F238E27FC236}">
                <a16:creationId xmlns:a16="http://schemas.microsoft.com/office/drawing/2014/main" id="{BAFACA97-4E39-F7AA-0C7E-0BECD151202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79348" y="343305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57;p9">
            <a:extLst>
              <a:ext uri="{FF2B5EF4-FFF2-40B4-BE49-F238E27FC236}">
                <a16:creationId xmlns:a16="http://schemas.microsoft.com/office/drawing/2014/main" id="{4FCCD655-530F-8554-988D-5A24C2EDB1E1}"/>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79348" y="404370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3915523E-5A04-C064-48F7-E7C9F08912B7}"/>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79348" y="283192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8;p1" descr="Recurso 37.png">
            <a:extLst>
              <a:ext uri="{FF2B5EF4-FFF2-40B4-BE49-F238E27FC236}">
                <a16:creationId xmlns:a16="http://schemas.microsoft.com/office/drawing/2014/main" id="{0CFE8588-35C4-03FA-FCFE-E9ACCD7E757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2057304" y="3523793"/>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2747217"/>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B9A7C-F6FF-A9D7-EC24-8B83B505DDF1}"/>
            </a:ext>
          </a:extLst>
        </p:cNvPr>
        <p:cNvGrpSpPr/>
        <p:nvPr/>
      </p:nvGrpSpPr>
      <p:grpSpPr>
        <a:xfrm>
          <a:off x="0" y="0"/>
          <a:ext cx="0" cy="0"/>
          <a:chOff x="0" y="0"/>
          <a:chExt cx="0" cy="0"/>
        </a:xfrm>
      </p:grpSpPr>
      <p:pic>
        <p:nvPicPr>
          <p:cNvPr id="9" name="Google Shape;736;p15">
            <a:extLst>
              <a:ext uri="{FF2B5EF4-FFF2-40B4-BE49-F238E27FC236}">
                <a16:creationId xmlns:a16="http://schemas.microsoft.com/office/drawing/2014/main" id="{4D5075D8-363E-97AD-A6BB-89B730C7D820}"/>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10" name="Google Shape;746;p15" descr="Recurso 39.png">
            <a:extLst>
              <a:ext uri="{FF2B5EF4-FFF2-40B4-BE49-F238E27FC236}">
                <a16:creationId xmlns:a16="http://schemas.microsoft.com/office/drawing/2014/main" id="{046F69B3-3E5A-9653-1A6C-58CA95D19C0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5A8DD0BE-01E1-80C8-8142-A867C9D1507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aphicFrame>
        <p:nvGraphicFramePr>
          <p:cNvPr id="15" name="Google Shape;3394;p29">
            <a:extLst>
              <a:ext uri="{FF2B5EF4-FFF2-40B4-BE49-F238E27FC236}">
                <a16:creationId xmlns:a16="http://schemas.microsoft.com/office/drawing/2014/main" id="{E832C591-89C4-A75F-AB4F-C1A4F61DB7FB}"/>
              </a:ext>
            </a:extLst>
          </p:cNvPr>
          <p:cNvGraphicFramePr/>
          <p:nvPr/>
        </p:nvGraphicFramePr>
        <p:xfrm>
          <a:off x="4358679" y="1516524"/>
          <a:ext cx="7527600" cy="4472056"/>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522730">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35" marB="4573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Dagua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5" marB="4573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 súbita en el río Dagua y sus afluentes, especialmente en el río </a:t>
                      </a:r>
                      <a:r>
                        <a:rPr lang="es-CO" sz="900" u="none" strike="noStrike" cap="none" dirty="0" err="1">
                          <a:latin typeface="Verdana" panose="020B0604030504040204" pitchFamily="34" charset="0"/>
                          <a:ea typeface="Verdana" panose="020B0604030504040204" pitchFamily="34" charset="0"/>
                          <a:cs typeface="Arial Narrow"/>
                          <a:sym typeface="Arial Narrow"/>
                        </a:rPr>
                        <a:t>Bitaco</a:t>
                      </a:r>
                      <a:r>
                        <a:rPr lang="es-CO" sz="900" u="none" strike="noStrike" cap="none" dirty="0">
                          <a:latin typeface="Verdana" panose="020B0604030504040204" pitchFamily="34" charset="0"/>
                          <a:ea typeface="Verdana" panose="020B0604030504040204" pitchFamily="34" charset="0"/>
                          <a:cs typeface="Arial Narrow"/>
                          <a:sym typeface="Arial Narrow"/>
                        </a:rPr>
                        <a:t> a la altura del municipio de La Cumbre (Valle del Cauca). Se recomienda especial atención en los municipios de Dagua, La Cumbre y Buenaventura (Valle del Cauca). </a:t>
                      </a:r>
                    </a:p>
                  </a:txBody>
                  <a:tcPr marL="91448" marR="91448" marT="45735" marB="4573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01064067"/>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07" marB="457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Anchicayá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07" marB="457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 súbita en el río Anchicayá y sus afluentes, que drena sus aguas hacia el Océano Pacífico en el departamento del Valle del Cauca. Se recomienda especial atención en el municipio de Dagua y Buenaventura (Valle del Cauca).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707" marB="4570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28" marB="456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Cuencas de los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Cajambre, Mayorquín y Raposo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28" marB="456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Cajambre, Mayorquín, Raposo y sus afluentes</a:t>
                      </a:r>
                      <a:r>
                        <a:rPr lang="es-CO" sz="900" u="none" strike="noStrike" cap="none" dirty="0">
                          <a:latin typeface="Verdana" panose="020B0604030504040204" pitchFamily="34" charset="0"/>
                          <a:ea typeface="Verdana" panose="020B0604030504040204" pitchFamily="34" charset="0"/>
                          <a:cs typeface="Arial Narrow"/>
                          <a:sym typeface="Arial Narrow"/>
                        </a:rPr>
                        <a:t>, directos al Océano Pacífico en el departamento del Valle del Cauca. Se recomienda especial atención en el municipio de Buenaventura (Valle del Cauca).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28" marB="4562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Naya – Yurumanguí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los ríos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Naya – Yurumanguí y sus afluentes, especialmente el río San Francisco, a la altura del </a:t>
                      </a:r>
                      <a:r>
                        <a:rPr lang="es-CO" sz="900" u="none" strike="noStrike" cap="none" dirty="0">
                          <a:latin typeface="Verdana" panose="020B0604030504040204" pitchFamily="34" charset="0"/>
                          <a:ea typeface="Verdana" panose="020B0604030504040204" pitchFamily="34" charset="0"/>
                          <a:cs typeface="Arial Narrow"/>
                          <a:sym typeface="Arial Narrow"/>
                        </a:rPr>
                        <a:t>municipio de López de Micay – Cauca.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67" marB="456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88" marB="456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San Juan de Micay</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88" marB="456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San Juan de Micay </a:t>
                      </a:r>
                      <a:r>
                        <a:rPr lang="es-CO" sz="900" u="none" strike="noStrike" cap="none" dirty="0">
                          <a:latin typeface="Verdana" panose="020B0604030504040204" pitchFamily="34" charset="0"/>
                          <a:ea typeface="Verdana" panose="020B0604030504040204" pitchFamily="34" charset="0"/>
                          <a:cs typeface="Arial Narrow"/>
                          <a:sym typeface="Arial Narrow"/>
                        </a:rPr>
                        <a:t>y sus afluentes, aportante directo al Océano Pacífico. Se recomienda especial atención en los municipios de Argelia, San Miguel y López de Micay (Cauca). </a:t>
                      </a:r>
                      <a:r>
                        <a:rPr lang="es-CO" sz="900" b="1" u="none" strike="noStrike" cap="none" dirty="0">
                          <a:latin typeface="Verdana" panose="020B0604030504040204" pitchFamily="34" charset="0"/>
                          <a:ea typeface="Verdana" panose="020B0604030504040204" pitchFamily="34" charset="0"/>
                          <a:cs typeface="Arial Narrow"/>
                          <a:sym typeface="Arial Narrow"/>
                        </a:rPr>
                        <a:t>Nota:</a:t>
                      </a:r>
                      <a:r>
                        <a:rPr lang="es-CO" sz="900" u="none" strike="noStrike" cap="none" dirty="0">
                          <a:latin typeface="Verdana" panose="020B0604030504040204" pitchFamily="34" charset="0"/>
                          <a:ea typeface="Verdana" panose="020B0604030504040204" pitchFamily="34" charset="0"/>
                          <a:cs typeface="Arial Narrow"/>
                          <a:sym typeface="Arial Narrow"/>
                        </a:rPr>
                        <a:t> Creciente súbita en el río San Juan de Micay en la zona rural del municipio de López De Micay, Cauca (05/11/2025). </a:t>
                      </a:r>
                    </a:p>
                  </a:txBody>
                  <a:tcPr marL="91448" marR="91448" marT="45688" marB="4568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4293747"/>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a:ea typeface="Verdana"/>
                          <a:cs typeface="Verdana"/>
                          <a:sym typeface="Verdana"/>
                        </a:rPr>
                        <a:t>Tapaje – Dagua – Directos</a:t>
                      </a:r>
                      <a:endParaRPr sz="900" b="0" u="none" strike="noStrike" cap="none" dirty="0">
                        <a:solidFill>
                          <a:srgbClr val="000000"/>
                        </a:solidFill>
                        <a:latin typeface="Verdana"/>
                        <a:ea typeface="Verdana"/>
                        <a:cs typeface="Verdana"/>
                        <a:sym typeface="Verdana"/>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a:ea typeface="Verdana"/>
                          <a:cs typeface="Verdana"/>
                          <a:sym typeface="Verdana"/>
                        </a:rPr>
                        <a:t>Cuenca del río Saija</a:t>
                      </a:r>
                      <a:endParaRPr sz="900" b="0" u="none" strike="noStrike" cap="none" dirty="0">
                        <a:solidFill>
                          <a:schemeClr val="dk1"/>
                        </a:solidFill>
                        <a:latin typeface="Verdana"/>
                        <a:ea typeface="Verdana"/>
                        <a:cs typeface="Verdana"/>
                        <a:sym typeface="Verdana"/>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a:ea typeface="Verdana"/>
                          <a:cs typeface="Verdana"/>
                          <a:sym typeface="Verdana"/>
                        </a:rPr>
                        <a:t>Probabilidad de crecientes súbitas en el río </a:t>
                      </a:r>
                      <a:r>
                        <a:rPr lang="es-ES" sz="900" u="none" strike="noStrike" cap="none" dirty="0" err="1">
                          <a:latin typeface="Verdana"/>
                          <a:ea typeface="Verdana"/>
                          <a:cs typeface="Verdana"/>
                          <a:sym typeface="Verdana"/>
                        </a:rPr>
                        <a:t>Saija</a:t>
                      </a:r>
                      <a:r>
                        <a:rPr lang="es-ES" sz="900" u="none" strike="noStrike" cap="none" dirty="0">
                          <a:latin typeface="Verdana"/>
                          <a:ea typeface="Verdana"/>
                          <a:cs typeface="Verdana"/>
                          <a:sym typeface="Verdana"/>
                        </a:rPr>
                        <a:t> y sus afluentes, aportante directo al Océano Pacífico. </a:t>
                      </a:r>
                      <a:r>
                        <a:rPr lang="es-ES" sz="900" b="1" i="0" u="none" strike="noStrike" cap="none" dirty="0">
                          <a:solidFill>
                            <a:schemeClr val="dk1"/>
                          </a:solidFill>
                          <a:latin typeface="Verdana"/>
                          <a:ea typeface="Verdana"/>
                          <a:cs typeface="Verdana"/>
                          <a:sym typeface="Verdana"/>
                        </a:rPr>
                        <a:t>Nota: </a:t>
                      </a:r>
                      <a:r>
                        <a:rPr lang="es-ES" sz="900" b="0" i="0" u="none" strike="noStrike" cap="none" dirty="0">
                          <a:solidFill>
                            <a:schemeClr val="dk1"/>
                          </a:solidFill>
                          <a:latin typeface="Verdana"/>
                          <a:ea typeface="Verdana"/>
                          <a:cs typeface="Verdana"/>
                          <a:sym typeface="Verdana"/>
                        </a:rPr>
                        <a:t>Se reportan afectaciones por inundaciones en zona rural del municipio de Timbiquí – Cauca (05/11/2025). </a:t>
                      </a:r>
                      <a:endParaRPr lang="es-ES" sz="900" u="none" strike="noStrike" cap="none" dirty="0">
                        <a:latin typeface="Verdana"/>
                        <a:ea typeface="Verdana"/>
                        <a:cs typeface="Verdana"/>
                        <a:sym typeface="Verdana"/>
                      </a:endParaRPr>
                    </a:p>
                  </a:txBody>
                  <a:tcPr marL="91450" marR="91450" marT="45725" marB="4572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5392793"/>
                  </a:ext>
                </a:extLst>
              </a:tr>
            </a:tbl>
          </a:graphicData>
        </a:graphic>
      </p:graphicFrame>
      <p:sp>
        <p:nvSpPr>
          <p:cNvPr id="7" name="Google Shape;3036;p14">
            <a:extLst>
              <a:ext uri="{FF2B5EF4-FFF2-40B4-BE49-F238E27FC236}">
                <a16:creationId xmlns:a16="http://schemas.microsoft.com/office/drawing/2014/main" id="{54D7C8B7-5C3D-9174-DD06-DE53037481D9}"/>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6" name="Google Shape;347;p9" descr="Recurso 25.png">
            <a:extLst>
              <a:ext uri="{FF2B5EF4-FFF2-40B4-BE49-F238E27FC236}">
                <a16:creationId xmlns:a16="http://schemas.microsoft.com/office/drawing/2014/main" id="{817182DE-CF9F-FB12-3F78-3B8BB63C7585}"/>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7" name="Google Shape;353;p9" descr="Recurso 37.png">
            <a:extLst>
              <a:ext uri="{FF2B5EF4-FFF2-40B4-BE49-F238E27FC236}">
                <a16:creationId xmlns:a16="http://schemas.microsoft.com/office/drawing/2014/main" id="{002CDCAA-FA38-6E54-16BA-B0A23AFC3BB6}"/>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9" name="Google Shape;353;p9" descr="Recurso 37.png">
            <a:extLst>
              <a:ext uri="{FF2B5EF4-FFF2-40B4-BE49-F238E27FC236}">
                <a16:creationId xmlns:a16="http://schemas.microsoft.com/office/drawing/2014/main" id="{4CAD8D26-B9C3-5B26-9054-2B571571C110}"/>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1" name="Google Shape;348;p9">
            <a:extLst>
              <a:ext uri="{FF2B5EF4-FFF2-40B4-BE49-F238E27FC236}">
                <a16:creationId xmlns:a16="http://schemas.microsoft.com/office/drawing/2014/main" id="{352B33E0-984E-7BC6-C190-E6274A38927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49;p9">
            <a:extLst>
              <a:ext uri="{FF2B5EF4-FFF2-40B4-BE49-F238E27FC236}">
                <a16:creationId xmlns:a16="http://schemas.microsoft.com/office/drawing/2014/main" id="{1B7F9F09-CAF5-2C05-B552-08CE4478A674}"/>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0;p9">
            <a:extLst>
              <a:ext uri="{FF2B5EF4-FFF2-40B4-BE49-F238E27FC236}">
                <a16:creationId xmlns:a16="http://schemas.microsoft.com/office/drawing/2014/main" id="{280D7986-8234-9DD7-21FE-95A22ABF558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1;p9" descr="Recurso 32.png">
            <a:extLst>
              <a:ext uri="{FF2B5EF4-FFF2-40B4-BE49-F238E27FC236}">
                <a16:creationId xmlns:a16="http://schemas.microsoft.com/office/drawing/2014/main" id="{9390BA81-68CA-B155-ECA2-FE195CEB6047}"/>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2;p9">
            <a:extLst>
              <a:ext uri="{FF2B5EF4-FFF2-40B4-BE49-F238E27FC236}">
                <a16:creationId xmlns:a16="http://schemas.microsoft.com/office/drawing/2014/main" id="{380B12B7-576E-849A-C8E2-AFFCD7EC1E3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354;p9" descr="Recurso 31.png">
            <a:extLst>
              <a:ext uri="{FF2B5EF4-FFF2-40B4-BE49-F238E27FC236}">
                <a16:creationId xmlns:a16="http://schemas.microsoft.com/office/drawing/2014/main" id="{09087AF6-C65D-8C1F-DACC-1C0C8688E6D3}"/>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158;p1" descr="Recurso 37.png">
            <a:extLst>
              <a:ext uri="{FF2B5EF4-FFF2-40B4-BE49-F238E27FC236}">
                <a16:creationId xmlns:a16="http://schemas.microsoft.com/office/drawing/2014/main" id="{26F32AEE-1A3F-90CA-1BF1-8E11D608E65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357;p9">
            <a:extLst>
              <a:ext uri="{FF2B5EF4-FFF2-40B4-BE49-F238E27FC236}">
                <a16:creationId xmlns:a16="http://schemas.microsoft.com/office/drawing/2014/main" id="{EBF5CDEC-88A5-DADE-862C-53F1B3A071EF}"/>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358;p9">
            <a:extLst>
              <a:ext uri="{FF2B5EF4-FFF2-40B4-BE49-F238E27FC236}">
                <a16:creationId xmlns:a16="http://schemas.microsoft.com/office/drawing/2014/main" id="{26B13679-9A43-7D12-CBEF-A8CE31273F9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Google Shape;150;p1" descr="Recurso 25.png">
            <a:extLst>
              <a:ext uri="{FF2B5EF4-FFF2-40B4-BE49-F238E27FC236}">
                <a16:creationId xmlns:a16="http://schemas.microsoft.com/office/drawing/2014/main" id="{E3808AAF-609D-2499-28CE-E8F490734AC9}"/>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DE5419D1-839B-FB4C-3C5F-4C919358F2AC}"/>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8;p1" descr="Recurso 37.png">
            <a:extLst>
              <a:ext uri="{FF2B5EF4-FFF2-40B4-BE49-F238E27FC236}">
                <a16:creationId xmlns:a16="http://schemas.microsoft.com/office/drawing/2014/main" id="{B32C93CA-2F48-FA06-B8F3-FF0F87A1C47E}"/>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465148" y="3898704"/>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84C7CE0E-1EF5-7D4F-01FE-F4AB60222B81}"/>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412410" y="4184187"/>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88FA5E1D-25C5-B5EC-6493-FF11D4540D6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279760" y="4443914"/>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8;p9">
            <a:extLst>
              <a:ext uri="{FF2B5EF4-FFF2-40B4-BE49-F238E27FC236}">
                <a16:creationId xmlns:a16="http://schemas.microsoft.com/office/drawing/2014/main" id="{DA1FF065-1F73-F260-5EC5-F7253B426DFA}"/>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73697" y="4036073"/>
            <a:ext cx="481013" cy="462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4;p9" descr="Recurso 31.png">
            <a:extLst>
              <a:ext uri="{FF2B5EF4-FFF2-40B4-BE49-F238E27FC236}">
                <a16:creationId xmlns:a16="http://schemas.microsoft.com/office/drawing/2014/main" id="{B0E650A5-5C9D-E74A-657B-B3534D729DC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1937268" y="4359908"/>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0;p9">
            <a:extLst>
              <a:ext uri="{FF2B5EF4-FFF2-40B4-BE49-F238E27FC236}">
                <a16:creationId xmlns:a16="http://schemas.microsoft.com/office/drawing/2014/main" id="{3CB76CDE-A0FC-17ED-4239-0186EDB79953}"/>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07823" y="4501256"/>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8;p9">
            <a:extLst>
              <a:ext uri="{FF2B5EF4-FFF2-40B4-BE49-F238E27FC236}">
                <a16:creationId xmlns:a16="http://schemas.microsoft.com/office/drawing/2014/main" id="{71B3C262-8094-83E0-C8C5-C82C775F1EEE}"/>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476589" y="2121550"/>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8;p9">
            <a:extLst>
              <a:ext uri="{FF2B5EF4-FFF2-40B4-BE49-F238E27FC236}">
                <a16:creationId xmlns:a16="http://schemas.microsoft.com/office/drawing/2014/main" id="{7C46E1ED-F7BA-1060-B5C9-C078A960108F}"/>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473697" y="276524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EE8B2168-9667-6F32-55DD-FC88E2C4100C}"/>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73697" y="4717935"/>
            <a:ext cx="481013" cy="462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8;p9">
            <a:extLst>
              <a:ext uri="{FF2B5EF4-FFF2-40B4-BE49-F238E27FC236}">
                <a16:creationId xmlns:a16="http://schemas.microsoft.com/office/drawing/2014/main" id="{D1A45064-F6EA-1EB0-1484-AE4973414E15}"/>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73697" y="5433412"/>
            <a:ext cx="481013" cy="462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58;p9">
            <a:extLst>
              <a:ext uri="{FF2B5EF4-FFF2-40B4-BE49-F238E27FC236}">
                <a16:creationId xmlns:a16="http://schemas.microsoft.com/office/drawing/2014/main" id="{AC1E7ED4-845A-80E5-C9C0-CEF607EFE5FE}"/>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70804" y="3404340"/>
            <a:ext cx="481013" cy="462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5905713"/>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7621B-9A0F-139F-415E-AE40BB54D4B7}"/>
            </a:ext>
          </a:extLst>
        </p:cNvPr>
        <p:cNvGrpSpPr/>
        <p:nvPr/>
      </p:nvGrpSpPr>
      <p:grpSpPr>
        <a:xfrm>
          <a:off x="0" y="0"/>
          <a:ext cx="0" cy="0"/>
          <a:chOff x="0" y="0"/>
          <a:chExt cx="0" cy="0"/>
        </a:xfrm>
      </p:grpSpPr>
      <p:graphicFrame>
        <p:nvGraphicFramePr>
          <p:cNvPr id="15" name="Google Shape;3394;p29">
            <a:extLst>
              <a:ext uri="{FF2B5EF4-FFF2-40B4-BE49-F238E27FC236}">
                <a16:creationId xmlns:a16="http://schemas.microsoft.com/office/drawing/2014/main" id="{E0B41762-E2C2-4B07-3BEF-DDA09F45E1A9}"/>
              </a:ext>
            </a:extLst>
          </p:cNvPr>
          <p:cNvGraphicFramePr/>
          <p:nvPr/>
        </p:nvGraphicFramePr>
        <p:xfrm>
          <a:off x="4353272" y="1809144"/>
          <a:ext cx="7527600" cy="3776026"/>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522730">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a:solidFill>
                            <a:schemeClr val="dk1"/>
                          </a:solidFill>
                          <a:latin typeface="Verdana"/>
                          <a:ea typeface="Verdana"/>
                          <a:cs typeface="Verdana"/>
                          <a:sym typeface="Verdana"/>
                        </a:rPr>
                        <a:t>Tapaje – Dagua – Directos</a:t>
                      </a:r>
                    </a:p>
                  </a:txBody>
                  <a:tcPr marL="91450" marR="91450" marT="45750" marB="457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a:ea typeface="Verdana"/>
                          <a:cs typeface="Verdana"/>
                          <a:sym typeface="Verdana"/>
                        </a:rPr>
                        <a:t>Cuenca del río </a:t>
                      </a:r>
                      <a:r>
                        <a:rPr lang="es-CO" sz="900" b="0" i="0" u="none" strike="noStrike" cap="none" dirty="0">
                          <a:solidFill>
                            <a:schemeClr val="dk1"/>
                          </a:solidFill>
                          <a:latin typeface="Verdana"/>
                          <a:ea typeface="Verdana"/>
                          <a:cs typeface="Verdana"/>
                          <a:sym typeface="Verdana"/>
                        </a:rPr>
                        <a:t>Timbiquí</a:t>
                      </a:r>
                      <a:endParaRPr lang="es-CO" sz="900" b="0" u="none" strike="noStrike" cap="none" dirty="0">
                        <a:solidFill>
                          <a:schemeClr val="dk1"/>
                        </a:solidFill>
                        <a:latin typeface="Verdana"/>
                        <a:ea typeface="Verdana"/>
                        <a:cs typeface="Verdana"/>
                        <a:sym typeface="Verdana"/>
                      </a:endParaRPr>
                    </a:p>
                  </a:txBody>
                  <a:tcPr marL="91450" marR="91450" marT="45750" marB="457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a:ea typeface="Verdana"/>
                          <a:cs typeface="Verdana"/>
                          <a:sym typeface="Verdana"/>
                        </a:rPr>
                        <a:t>Probabilidad de crecientes súbitas en el río </a:t>
                      </a:r>
                      <a:r>
                        <a:rPr lang="es-ES" sz="900" b="0" i="0" u="none" strike="noStrike" cap="none" dirty="0">
                          <a:solidFill>
                            <a:schemeClr val="dk1"/>
                          </a:solidFill>
                          <a:latin typeface="Verdana"/>
                          <a:ea typeface="Verdana"/>
                          <a:cs typeface="Verdana"/>
                          <a:sym typeface="Verdana"/>
                        </a:rPr>
                        <a:t>Timbiquí y sus afluentes, aportante directo al Océano Pacífico. Especial atención en el municipio de Timbiquí (Cauca). </a:t>
                      </a:r>
                      <a:r>
                        <a:rPr lang="es-ES" sz="900" b="1" i="0" u="none" strike="noStrike" cap="none" dirty="0">
                          <a:solidFill>
                            <a:schemeClr val="dk1"/>
                          </a:solidFill>
                          <a:latin typeface="Verdana"/>
                          <a:ea typeface="Verdana"/>
                          <a:cs typeface="Verdana"/>
                          <a:sym typeface="Verdana"/>
                        </a:rPr>
                        <a:t>Nota: </a:t>
                      </a:r>
                      <a:r>
                        <a:rPr lang="es-ES" sz="900" b="0" i="0" u="none" strike="noStrike" cap="none" dirty="0">
                          <a:solidFill>
                            <a:schemeClr val="dk1"/>
                          </a:solidFill>
                          <a:latin typeface="Verdana"/>
                          <a:ea typeface="Verdana"/>
                          <a:cs typeface="Verdana"/>
                          <a:sym typeface="Verdana"/>
                        </a:rPr>
                        <a:t>Se reportan afectaciones por inundaciones en zona rural del municipio de Timbiquí – Cauca (05/11/2025).  </a:t>
                      </a:r>
                    </a:p>
                  </a:txBody>
                  <a:tcPr marL="91450" marR="91450" marT="45750" marB="4575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a:solidFill>
                            <a:schemeClr val="dk1"/>
                          </a:solidFill>
                          <a:latin typeface="Verdana"/>
                          <a:ea typeface="Verdana"/>
                          <a:cs typeface="Verdana"/>
                          <a:sym typeface="Verdana"/>
                        </a:rPr>
                        <a:t>Tapaje – Dagua – Directos</a:t>
                      </a:r>
                    </a:p>
                  </a:txBody>
                  <a:tcPr marL="91450" marR="91450" marT="45750" marB="457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a:ea typeface="Verdana"/>
                          <a:cs typeface="Verdana"/>
                          <a:sym typeface="Verdana"/>
                        </a:rPr>
                        <a:t>Cuenca del río </a:t>
                      </a:r>
                      <a:r>
                        <a:rPr lang="es-CO" sz="900" b="0" i="0" u="none" strike="noStrike" cap="none" dirty="0">
                          <a:solidFill>
                            <a:schemeClr val="dk1"/>
                          </a:solidFill>
                          <a:latin typeface="Verdana"/>
                          <a:ea typeface="Verdana"/>
                          <a:cs typeface="Verdana"/>
                          <a:sym typeface="Verdana"/>
                        </a:rPr>
                        <a:t>Guapi</a:t>
                      </a:r>
                      <a:endParaRPr lang="es-CO" sz="900" b="0" u="none" strike="noStrike" cap="none" dirty="0">
                        <a:solidFill>
                          <a:schemeClr val="dk1"/>
                        </a:solidFill>
                        <a:latin typeface="Verdana"/>
                        <a:ea typeface="Verdana"/>
                        <a:cs typeface="Verdana"/>
                        <a:sym typeface="Verdana"/>
                      </a:endParaRPr>
                    </a:p>
                  </a:txBody>
                  <a:tcPr marL="91450" marR="91450" marT="45750" marB="457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a:ea typeface="Verdana"/>
                          <a:cs typeface="Verdana"/>
                          <a:sym typeface="Verdana"/>
                        </a:rPr>
                        <a:t>Probabilidad de crecientes súbitas en el río Guapi </a:t>
                      </a:r>
                      <a:r>
                        <a:rPr lang="es-ES" sz="900" b="0" i="0" u="none" strike="noStrike" cap="none" dirty="0">
                          <a:solidFill>
                            <a:schemeClr val="dk1"/>
                          </a:solidFill>
                          <a:latin typeface="Verdana"/>
                          <a:ea typeface="Verdana"/>
                          <a:cs typeface="Verdana"/>
                          <a:sym typeface="Verdana"/>
                        </a:rPr>
                        <a:t>y sus afluentes, aportante directo al Océano Pacífico. Especial atención en el municipio de Guapi (Cauca). </a:t>
                      </a:r>
                    </a:p>
                  </a:txBody>
                  <a:tcPr marL="91450" marR="91450" marT="45750" marB="4575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Tapaje</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 Dagua – Directos</a:t>
                      </a: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Iscuandé</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Iscuandé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y sus afluentes, aportante directo al Océano Pacífico. Especial atención en el municipio de Santa Bárbara Iscuandé (Nariño). </a:t>
                      </a:r>
                    </a:p>
                  </a:txBody>
                  <a:tcPr marL="91448" marR="91448" marT="45712" marB="4571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4293747"/>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Tapaje – Dagua – Directos</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Tapaje</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Noto Sans Symbols"/>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Tapaje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y sus afluentes, el cual drena sus aguas al Océano</a:t>
                      </a:r>
                      <a:r>
                        <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Pacífico en el departamento de</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Nariño. </a:t>
                      </a:r>
                    </a:p>
                  </a:txBody>
                  <a:tcPr marL="91448" marR="91448" marT="45712" marB="4571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21353341"/>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Cuenca alta del río Patía</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Alto Patía y sus afluentes, particularmente en los ríos Timbío, Quilcacé y Guabas, y las quebradas Sachamates, San Gandinga, Las Tallas y El Águila. Se recomienda especial atención en los municipios de El Tambo, Patía, Mercaderes y Balboa (Cauca), y Leiva (Nariño). </a:t>
                      </a:r>
                      <a:endParaRPr sz="900" dirty="0">
                        <a:latin typeface="Verdana" panose="020B0604030504040204" pitchFamily="34" charset="0"/>
                        <a:ea typeface="Verdana" panose="020B0604030504040204" pitchFamily="34" charset="0"/>
                      </a:endParaRPr>
                    </a:p>
                  </a:txBody>
                  <a:tcPr marL="91442" marR="91442"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2058413"/>
                  </a:ext>
                </a:extLst>
              </a:tr>
            </a:tbl>
          </a:graphicData>
        </a:graphic>
      </p:graphicFrame>
      <p:pic>
        <p:nvPicPr>
          <p:cNvPr id="9" name="Google Shape;736;p15">
            <a:extLst>
              <a:ext uri="{FF2B5EF4-FFF2-40B4-BE49-F238E27FC236}">
                <a16:creationId xmlns:a16="http://schemas.microsoft.com/office/drawing/2014/main" id="{308D113E-7C5D-F336-6CD8-4B515279E0BC}"/>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10" name="Google Shape;746;p15" descr="Recurso 39.png">
            <a:extLst>
              <a:ext uri="{FF2B5EF4-FFF2-40B4-BE49-F238E27FC236}">
                <a16:creationId xmlns:a16="http://schemas.microsoft.com/office/drawing/2014/main" id="{72F4DDB0-D720-1C37-28A4-33EAFE21714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E36A46B3-B04F-B031-F5F3-DA873F038D16}"/>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7" name="Google Shape;3036;p14">
            <a:extLst>
              <a:ext uri="{FF2B5EF4-FFF2-40B4-BE49-F238E27FC236}">
                <a16:creationId xmlns:a16="http://schemas.microsoft.com/office/drawing/2014/main" id="{0FB0C9D2-E7F2-A629-D82E-906164DAFFD5}"/>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6" name="Google Shape;347;p9" descr="Recurso 25.png">
            <a:extLst>
              <a:ext uri="{FF2B5EF4-FFF2-40B4-BE49-F238E27FC236}">
                <a16:creationId xmlns:a16="http://schemas.microsoft.com/office/drawing/2014/main" id="{7A869F1B-73DB-2D23-B6B0-B1AF4C093CE6}"/>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7" name="Google Shape;353;p9" descr="Recurso 37.png">
            <a:extLst>
              <a:ext uri="{FF2B5EF4-FFF2-40B4-BE49-F238E27FC236}">
                <a16:creationId xmlns:a16="http://schemas.microsoft.com/office/drawing/2014/main" id="{0F511C45-81CE-16FC-5BFE-233A587F6D2C}"/>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9" name="Google Shape;353;p9" descr="Recurso 37.png">
            <a:extLst>
              <a:ext uri="{FF2B5EF4-FFF2-40B4-BE49-F238E27FC236}">
                <a16:creationId xmlns:a16="http://schemas.microsoft.com/office/drawing/2014/main" id="{673F5013-B434-7746-E52B-0908D4D1B661}"/>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1" name="Google Shape;348;p9">
            <a:extLst>
              <a:ext uri="{FF2B5EF4-FFF2-40B4-BE49-F238E27FC236}">
                <a16:creationId xmlns:a16="http://schemas.microsoft.com/office/drawing/2014/main" id="{20169056-7208-AEFF-0663-E13BF0DD2BF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49;p9">
            <a:extLst>
              <a:ext uri="{FF2B5EF4-FFF2-40B4-BE49-F238E27FC236}">
                <a16:creationId xmlns:a16="http://schemas.microsoft.com/office/drawing/2014/main" id="{91A4E638-DFBE-2D87-26F4-95054421A0C1}"/>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0;p9">
            <a:extLst>
              <a:ext uri="{FF2B5EF4-FFF2-40B4-BE49-F238E27FC236}">
                <a16:creationId xmlns:a16="http://schemas.microsoft.com/office/drawing/2014/main" id="{A09DB17D-CB8D-848A-DB71-44688F25360B}"/>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1;p9" descr="Recurso 32.png">
            <a:extLst>
              <a:ext uri="{FF2B5EF4-FFF2-40B4-BE49-F238E27FC236}">
                <a16:creationId xmlns:a16="http://schemas.microsoft.com/office/drawing/2014/main" id="{51126813-AE34-3790-726F-8D1CEAE34A01}"/>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2;p9">
            <a:extLst>
              <a:ext uri="{FF2B5EF4-FFF2-40B4-BE49-F238E27FC236}">
                <a16:creationId xmlns:a16="http://schemas.microsoft.com/office/drawing/2014/main" id="{8D0BCC14-97B4-CF7C-6AE7-6D4C2D8BE26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354;p9" descr="Recurso 31.png">
            <a:extLst>
              <a:ext uri="{FF2B5EF4-FFF2-40B4-BE49-F238E27FC236}">
                <a16:creationId xmlns:a16="http://schemas.microsoft.com/office/drawing/2014/main" id="{9F376D8D-7016-B658-8AAA-C28BD350BFC0}"/>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158;p1" descr="Recurso 37.png">
            <a:extLst>
              <a:ext uri="{FF2B5EF4-FFF2-40B4-BE49-F238E27FC236}">
                <a16:creationId xmlns:a16="http://schemas.microsoft.com/office/drawing/2014/main" id="{5847BF44-B947-8B67-351A-755A5F652D2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357;p9">
            <a:extLst>
              <a:ext uri="{FF2B5EF4-FFF2-40B4-BE49-F238E27FC236}">
                <a16:creationId xmlns:a16="http://schemas.microsoft.com/office/drawing/2014/main" id="{0ABC6A4C-EE16-04C8-147C-A9AE817BA9DA}"/>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358;p9">
            <a:extLst>
              <a:ext uri="{FF2B5EF4-FFF2-40B4-BE49-F238E27FC236}">
                <a16:creationId xmlns:a16="http://schemas.microsoft.com/office/drawing/2014/main" id="{F6CA3A3B-2C6F-A8A7-7248-32835398808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Google Shape;150;p1" descr="Recurso 25.png">
            <a:extLst>
              <a:ext uri="{FF2B5EF4-FFF2-40B4-BE49-F238E27FC236}">
                <a16:creationId xmlns:a16="http://schemas.microsoft.com/office/drawing/2014/main" id="{B4E17272-83C8-8996-BF82-7B9EEDC1CDA0}"/>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6F37F32B-8DCD-F2F2-B3D5-41E8119420E7}"/>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3F46E96D-0397-A495-70FA-0A60BE7CA88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556039" y="4989077"/>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8;p1" descr="Recurso 37.png">
            <a:extLst>
              <a:ext uri="{FF2B5EF4-FFF2-40B4-BE49-F238E27FC236}">
                <a16:creationId xmlns:a16="http://schemas.microsoft.com/office/drawing/2014/main" id="{4CFEFC02-B2B9-05E5-B28D-10C207DB6107}"/>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769645" y="4807216"/>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7;p9">
            <a:extLst>
              <a:ext uri="{FF2B5EF4-FFF2-40B4-BE49-F238E27FC236}">
                <a16:creationId xmlns:a16="http://schemas.microsoft.com/office/drawing/2014/main" id="{AB831AB6-8439-9A32-4ED7-14996A7DE5B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77350" y="303337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7;p9">
            <a:extLst>
              <a:ext uri="{FF2B5EF4-FFF2-40B4-BE49-F238E27FC236}">
                <a16:creationId xmlns:a16="http://schemas.microsoft.com/office/drawing/2014/main" id="{89567C32-5CA0-032F-F094-3E6A69BECBB5}"/>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81525" y="4251929"/>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50;p9">
            <a:extLst>
              <a:ext uri="{FF2B5EF4-FFF2-40B4-BE49-F238E27FC236}">
                <a16:creationId xmlns:a16="http://schemas.microsoft.com/office/drawing/2014/main" id="{382ECF6D-0D56-A3B6-BD82-8082A7007674}"/>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06624" y="4487469"/>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7;p9">
            <a:extLst>
              <a:ext uri="{FF2B5EF4-FFF2-40B4-BE49-F238E27FC236}">
                <a16:creationId xmlns:a16="http://schemas.microsoft.com/office/drawing/2014/main" id="{8B2AB948-3140-B84D-06B7-4453F4C8A980}"/>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77350" y="243063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A00A7C7D-99E4-8191-ED50-E2B26F1378C4}"/>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77350" y="3649189"/>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7;p9">
            <a:extLst>
              <a:ext uri="{FF2B5EF4-FFF2-40B4-BE49-F238E27FC236}">
                <a16:creationId xmlns:a16="http://schemas.microsoft.com/office/drawing/2014/main" id="{5CB4235B-DE16-253C-7765-4D45CB089C43}"/>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81525" y="4989048"/>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621D82ED-94ED-C404-48D0-214E28C483D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204185" y="4872328"/>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8322147"/>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295DD-CF82-76B5-081E-34C9169FDA74}"/>
            </a:ext>
          </a:extLst>
        </p:cNvPr>
        <p:cNvGrpSpPr/>
        <p:nvPr/>
      </p:nvGrpSpPr>
      <p:grpSpPr>
        <a:xfrm>
          <a:off x="0" y="0"/>
          <a:ext cx="0" cy="0"/>
          <a:chOff x="0" y="0"/>
          <a:chExt cx="0" cy="0"/>
        </a:xfrm>
      </p:grpSpPr>
      <p:graphicFrame>
        <p:nvGraphicFramePr>
          <p:cNvPr id="15" name="Google Shape;3394;p29">
            <a:extLst>
              <a:ext uri="{FF2B5EF4-FFF2-40B4-BE49-F238E27FC236}">
                <a16:creationId xmlns:a16="http://schemas.microsoft.com/office/drawing/2014/main" id="{28132680-4E39-A99E-2638-376840524113}"/>
              </a:ext>
            </a:extLst>
          </p:cNvPr>
          <p:cNvGraphicFramePr/>
          <p:nvPr/>
        </p:nvGraphicFramePr>
        <p:xfrm>
          <a:off x="4240121" y="1252754"/>
          <a:ext cx="7527600" cy="4999990"/>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28721">
                  <a:extLst>
                    <a:ext uri="{9D8B030D-6E8A-4147-A177-3AD203B41FA5}">
                      <a16:colId xmlns:a16="http://schemas.microsoft.com/office/drawing/2014/main" val="20001"/>
                    </a:ext>
                  </a:extLst>
                </a:gridCol>
                <a:gridCol w="1435748">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522730">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media del río Patía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Probabilidad de incrementos en los niveles en la cuenca media del río Patía y sus afluentes. Especial atención en los municipios de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Cumbitara, El Charco, El Rosario, Leiva, Los Andes (Sotomayor), Magüí (Payán), Policarpa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(Nariño). </a:t>
                      </a:r>
                    </a:p>
                  </a:txBody>
                  <a:tcPr marL="91442" marR="91442" marT="45731" marB="4573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6897069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Telembí</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Telembí y sus afluentes, especialmente el río Ispi. Se recomienda especial atención en los municipios de Roberto Payan, Barbacoas,</a:t>
                      </a:r>
                      <a:r>
                        <a:rPr lang="es-ES" sz="900" u="none" strike="noStrike" baseline="0" dirty="0">
                          <a:latin typeface="Verdana" panose="020B0604030504040204" pitchFamily="34" charset="0"/>
                          <a:ea typeface="Verdana" panose="020B0604030504040204" pitchFamily="34" charset="0"/>
                          <a:cs typeface="Arial Narrow"/>
                          <a:sym typeface="Arial Narrow"/>
                        </a:rPr>
                        <a:t> </a:t>
                      </a:r>
                      <a:r>
                        <a:rPr lang="es-ES" sz="900" u="none" strike="noStrike" dirty="0">
                          <a:latin typeface="Verdana" panose="020B0604030504040204" pitchFamily="34" charset="0"/>
                          <a:ea typeface="Verdana" panose="020B0604030504040204" pitchFamily="34" charset="0"/>
                          <a:cs typeface="Arial Narrow"/>
                          <a:sym typeface="Arial Narrow"/>
                        </a:rPr>
                        <a:t>Mallama y Tumaco (Nariño). </a:t>
                      </a:r>
                      <a:endParaRPr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2135334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Patía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baja del río Patía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ES" sz="900" u="none" strike="noStrike" kern="1200" cap="none" dirty="0">
                          <a:solidFill>
                            <a:schemeClr val="tx1"/>
                          </a:solidFill>
                          <a:latin typeface="Verdana" panose="020B0604030504040204" pitchFamily="34" charset="0"/>
                          <a:ea typeface="Verdana" panose="020B0604030504040204" pitchFamily="34" charset="0"/>
                          <a:cs typeface="+mn-cs"/>
                          <a:sym typeface="Arial Narrow"/>
                        </a:rPr>
                        <a:t>Probabilidad de crecientes súbitas en el nivel de la parte baja del río Patía y sus afluentes</a:t>
                      </a:r>
                      <a:r>
                        <a:rPr lang="es-CO" sz="900" u="none" strike="noStrike" kern="1200" cap="none" dirty="0">
                          <a:solidFill>
                            <a:schemeClr val="tx1"/>
                          </a:solidFill>
                          <a:latin typeface="Verdana" panose="020B0604030504040204" pitchFamily="34" charset="0"/>
                          <a:ea typeface="Verdana" panose="020B0604030504040204" pitchFamily="34" charset="0"/>
                          <a:cs typeface="+mn-cs"/>
                          <a:sym typeface="Arial Narrow"/>
                        </a:rPr>
                        <a:t>, el cual descarga </a:t>
                      </a:r>
                      <a:r>
                        <a:rPr lang="es-CO" sz="900" u="none" strike="noStrike" cap="none" dirty="0">
                          <a:latin typeface="Verdana" panose="020B0604030504040204" pitchFamily="34" charset="0"/>
                          <a:ea typeface="Verdana" panose="020B0604030504040204" pitchFamily="34" charset="0"/>
                          <a:cs typeface="Arial Narrow"/>
                          <a:sym typeface="Arial Narrow"/>
                        </a:rPr>
                        <a:t>sus aguas al océano Pacífico en el departamento de Nariño</a:t>
                      </a:r>
                      <a:r>
                        <a:rPr lang="es-CO"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 Se recomienda especial atención en los municipios de Magüí (Payán), Roberto Payán, Francisco Pizarro, La Tola, Olaya Herrera y Mosquera (Nariño).</a:t>
                      </a:r>
                      <a:endParaRPr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endParaRPr>
                    </a:p>
                  </a:txBody>
                  <a:tcPr marL="91448" marR="91448" marT="45679" marB="4567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617802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Mira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Chagüi</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Chagüi y sus afluentes. Se recomienda especial atención en el municipio de Tumaco (Nariño).</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543540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Mira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Rosario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Rosario y sus afluentes. Se recomienda especial atención en el municipio de Tumaco (Nariño). </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1163836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Mira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68" marB="457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Mira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68" marB="457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Crecientes súbitas en el río Mira y sus afluentes, tales como, los ríos Guiza, San Juan y Chagüi. Se recomienda especial atención a la altura de los municipios de Barbacoas, Ricaurte y Tumaco (Nariño). </a:t>
                      </a:r>
                    </a:p>
                  </a:txBody>
                  <a:tcPr marL="91448" marR="91448" marT="45768" marB="4576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4863569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Mira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San Juan Frontera con Ecuador</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San Juan y sus aportantes. Especial atención en los centros poblados a lo largo de la frontera con Ecuador y sur  del departamento de Nariño.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55009008"/>
                  </a:ext>
                </a:extLst>
              </a:tr>
            </a:tbl>
          </a:graphicData>
        </a:graphic>
      </p:graphicFrame>
      <p:pic>
        <p:nvPicPr>
          <p:cNvPr id="9" name="Google Shape;736;p15">
            <a:extLst>
              <a:ext uri="{FF2B5EF4-FFF2-40B4-BE49-F238E27FC236}">
                <a16:creationId xmlns:a16="http://schemas.microsoft.com/office/drawing/2014/main" id="{50840627-2C49-163C-F0AE-0567F1D0BA8B}"/>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10" name="Google Shape;746;p15" descr="Recurso 39.png">
            <a:extLst>
              <a:ext uri="{FF2B5EF4-FFF2-40B4-BE49-F238E27FC236}">
                <a16:creationId xmlns:a16="http://schemas.microsoft.com/office/drawing/2014/main" id="{B1A853AA-7DD3-F64D-62C4-144AD43674F5}"/>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F9F94B36-ECC8-E5ED-54E3-1543C9AE1251}"/>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7" name="Google Shape;3036;p14">
            <a:extLst>
              <a:ext uri="{FF2B5EF4-FFF2-40B4-BE49-F238E27FC236}">
                <a16:creationId xmlns:a16="http://schemas.microsoft.com/office/drawing/2014/main" id="{2E45C148-5166-9903-4A47-E9A952067B3A}"/>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6" name="Google Shape;347;p9" descr="Recurso 25.png">
            <a:extLst>
              <a:ext uri="{FF2B5EF4-FFF2-40B4-BE49-F238E27FC236}">
                <a16:creationId xmlns:a16="http://schemas.microsoft.com/office/drawing/2014/main" id="{6D463557-CE74-1609-95FC-F71277BC4E40}"/>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7" name="Google Shape;353;p9" descr="Recurso 37.png">
            <a:extLst>
              <a:ext uri="{FF2B5EF4-FFF2-40B4-BE49-F238E27FC236}">
                <a16:creationId xmlns:a16="http://schemas.microsoft.com/office/drawing/2014/main" id="{9ACD6FAC-4164-A929-1422-CBF7B4459860}"/>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9" name="Google Shape;353;p9" descr="Recurso 37.png">
            <a:extLst>
              <a:ext uri="{FF2B5EF4-FFF2-40B4-BE49-F238E27FC236}">
                <a16:creationId xmlns:a16="http://schemas.microsoft.com/office/drawing/2014/main" id="{033CCFC8-7278-7410-9AAD-B0E835B26482}"/>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1" name="Google Shape;348;p9">
            <a:extLst>
              <a:ext uri="{FF2B5EF4-FFF2-40B4-BE49-F238E27FC236}">
                <a16:creationId xmlns:a16="http://schemas.microsoft.com/office/drawing/2014/main" id="{E4909FE9-7FCD-D1BF-9972-FD4B5C92F8C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49;p9">
            <a:extLst>
              <a:ext uri="{FF2B5EF4-FFF2-40B4-BE49-F238E27FC236}">
                <a16:creationId xmlns:a16="http://schemas.microsoft.com/office/drawing/2014/main" id="{8975D220-2F70-9366-E66A-77E0AA064C6C}"/>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0;p9">
            <a:extLst>
              <a:ext uri="{FF2B5EF4-FFF2-40B4-BE49-F238E27FC236}">
                <a16:creationId xmlns:a16="http://schemas.microsoft.com/office/drawing/2014/main" id="{8F798E3F-4FAC-2F6B-8171-99893734A14B}"/>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1;p9" descr="Recurso 32.png">
            <a:extLst>
              <a:ext uri="{FF2B5EF4-FFF2-40B4-BE49-F238E27FC236}">
                <a16:creationId xmlns:a16="http://schemas.microsoft.com/office/drawing/2014/main" id="{55358ECB-7EAE-68DC-C8A7-2F1F5874399C}"/>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2;p9">
            <a:extLst>
              <a:ext uri="{FF2B5EF4-FFF2-40B4-BE49-F238E27FC236}">
                <a16:creationId xmlns:a16="http://schemas.microsoft.com/office/drawing/2014/main" id="{B5D7C7AC-18E2-60F6-62CA-CFBF19FD9C22}"/>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354;p9" descr="Recurso 31.png">
            <a:extLst>
              <a:ext uri="{FF2B5EF4-FFF2-40B4-BE49-F238E27FC236}">
                <a16:creationId xmlns:a16="http://schemas.microsoft.com/office/drawing/2014/main" id="{CBDEA57D-BF2B-870F-E506-EC811301666C}"/>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158;p1" descr="Recurso 37.png">
            <a:extLst>
              <a:ext uri="{FF2B5EF4-FFF2-40B4-BE49-F238E27FC236}">
                <a16:creationId xmlns:a16="http://schemas.microsoft.com/office/drawing/2014/main" id="{24FA0AD7-0454-4EB5-153F-14CC56A8D93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357;p9">
            <a:extLst>
              <a:ext uri="{FF2B5EF4-FFF2-40B4-BE49-F238E27FC236}">
                <a16:creationId xmlns:a16="http://schemas.microsoft.com/office/drawing/2014/main" id="{0202FE8A-64A2-0CD3-B27A-3D848417477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358;p9">
            <a:extLst>
              <a:ext uri="{FF2B5EF4-FFF2-40B4-BE49-F238E27FC236}">
                <a16:creationId xmlns:a16="http://schemas.microsoft.com/office/drawing/2014/main" id="{AAB9CE1D-11FA-9BAF-319E-32187129D8D3}"/>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Google Shape;150;p1" descr="Recurso 25.png">
            <a:extLst>
              <a:ext uri="{FF2B5EF4-FFF2-40B4-BE49-F238E27FC236}">
                <a16:creationId xmlns:a16="http://schemas.microsoft.com/office/drawing/2014/main" id="{A95C6A40-9373-3969-5A77-8CF9B1784FA0}"/>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7A358556-4004-B9F5-53A4-2B14E6DECD38}"/>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E532E102-3599-7DD5-06AE-12155769C88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459182" y="5419670"/>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81591AE0-A240-D0E4-AD59-93C5EA93E01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246101" y="4972798"/>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158;p1" descr="Recurso 37.png">
            <a:extLst>
              <a:ext uri="{FF2B5EF4-FFF2-40B4-BE49-F238E27FC236}">
                <a16:creationId xmlns:a16="http://schemas.microsoft.com/office/drawing/2014/main" id="{02ACC620-3409-7FCB-402D-DD3F9A38B12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745688" y="5172773"/>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8;p9">
            <a:extLst>
              <a:ext uri="{FF2B5EF4-FFF2-40B4-BE49-F238E27FC236}">
                <a16:creationId xmlns:a16="http://schemas.microsoft.com/office/drawing/2014/main" id="{BA2124EF-BC97-09BA-BC4A-172334EA5B3F}"/>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350878" y="321532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8;p9">
            <a:extLst>
              <a:ext uri="{FF2B5EF4-FFF2-40B4-BE49-F238E27FC236}">
                <a16:creationId xmlns:a16="http://schemas.microsoft.com/office/drawing/2014/main" id="{F35F192E-E1FC-1D3D-658C-EDDCA9D74F4A}"/>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350878" y="190988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158;p1" descr="Recurso 37.png">
            <a:extLst>
              <a:ext uri="{FF2B5EF4-FFF2-40B4-BE49-F238E27FC236}">
                <a16:creationId xmlns:a16="http://schemas.microsoft.com/office/drawing/2014/main" id="{525CE997-EFBF-22A4-F6C8-ED47EC90D37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208597" y="5359351"/>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33E95C82-E113-51F4-578A-5A0D4F60D98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472883" y="5783392"/>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4;p9" descr="Recurso 31.png">
            <a:extLst>
              <a:ext uri="{FF2B5EF4-FFF2-40B4-BE49-F238E27FC236}">
                <a16:creationId xmlns:a16="http://schemas.microsoft.com/office/drawing/2014/main" id="{933865DA-A564-E024-F85D-C80B9291A59F}"/>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1108142" y="56065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8;p9">
            <a:extLst>
              <a:ext uri="{FF2B5EF4-FFF2-40B4-BE49-F238E27FC236}">
                <a16:creationId xmlns:a16="http://schemas.microsoft.com/office/drawing/2014/main" id="{F668D34B-3DCC-003B-C9E8-047E4216A6EA}"/>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56857" y="3868817"/>
            <a:ext cx="469054" cy="457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12940C02-1C36-0370-4D17-F8E9A12BEA9D}"/>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56857" y="4509594"/>
            <a:ext cx="469054" cy="457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8;p9">
            <a:extLst>
              <a:ext uri="{FF2B5EF4-FFF2-40B4-BE49-F238E27FC236}">
                <a16:creationId xmlns:a16="http://schemas.microsoft.com/office/drawing/2014/main" id="{7BDD1139-B41F-688B-68CD-3EFD18BE7817}"/>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56857" y="5727236"/>
            <a:ext cx="469054" cy="457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7;p9">
            <a:extLst>
              <a:ext uri="{FF2B5EF4-FFF2-40B4-BE49-F238E27FC236}">
                <a16:creationId xmlns:a16="http://schemas.microsoft.com/office/drawing/2014/main" id="{C022B867-7AAA-D8B7-2AAF-758BFBBB04D8}"/>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344528" y="513668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7;p9">
            <a:extLst>
              <a:ext uri="{FF2B5EF4-FFF2-40B4-BE49-F238E27FC236}">
                <a16:creationId xmlns:a16="http://schemas.microsoft.com/office/drawing/2014/main" id="{9DABC342-7FA3-9EEB-5F3B-EF9FE780F5F1}"/>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344528" y="248814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3413227"/>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11109-5BA6-83A9-4C93-2100BC911180}"/>
            </a:ext>
          </a:extLst>
        </p:cNvPr>
        <p:cNvGrpSpPr/>
        <p:nvPr/>
      </p:nvGrpSpPr>
      <p:grpSpPr>
        <a:xfrm>
          <a:off x="0" y="0"/>
          <a:ext cx="0" cy="0"/>
          <a:chOff x="0" y="0"/>
          <a:chExt cx="0" cy="0"/>
        </a:xfrm>
      </p:grpSpPr>
      <p:pic>
        <p:nvPicPr>
          <p:cNvPr id="2" name="Google Shape;926;p22">
            <a:extLst>
              <a:ext uri="{FF2B5EF4-FFF2-40B4-BE49-F238E27FC236}">
                <a16:creationId xmlns:a16="http://schemas.microsoft.com/office/drawing/2014/main" id="{EA79DDA0-EF77-21C8-DC67-F838B93F856A}"/>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4650" y="926073"/>
            <a:ext cx="3968750" cy="5136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3" name="Google Shape;934;p22" descr="Recurso 39.png">
            <a:extLst>
              <a:ext uri="{FF2B5EF4-FFF2-40B4-BE49-F238E27FC236}">
                <a16:creationId xmlns:a16="http://schemas.microsoft.com/office/drawing/2014/main" id="{46CE49B9-3072-8381-2ABA-7156F3410FAF}"/>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53" name="Google Shape;333;p8" descr="Recurso 18.png">
            <a:hlinkClick r:id="rId5" action="ppaction://hlinksldjump"/>
            <a:extLst>
              <a:ext uri="{FF2B5EF4-FFF2-40B4-BE49-F238E27FC236}">
                <a16:creationId xmlns:a16="http://schemas.microsoft.com/office/drawing/2014/main" id="{9AA4D610-9C7C-79DC-3FBA-A12C4F7C46D3}"/>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55" name="Google Shape;931;p22" descr="Recurso 37.png">
            <a:extLst>
              <a:ext uri="{FF2B5EF4-FFF2-40B4-BE49-F238E27FC236}">
                <a16:creationId xmlns:a16="http://schemas.microsoft.com/office/drawing/2014/main" id="{C1B27584-83E4-93D0-08F7-CD441B1DD201}"/>
              </a:ext>
            </a:extLst>
          </p:cNvPr>
          <p:cNvSpPr>
            <a:spLocks noChangeAspect="1"/>
          </p:cNvSpPr>
          <p:nvPr/>
        </p:nvSpPr>
        <p:spPr bwMode="auto">
          <a:xfrm>
            <a:off x="1757363" y="4038600"/>
            <a:ext cx="28733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s-CO" altLang="es-CO" sz="1800"/>
          </a:p>
        </p:txBody>
      </p:sp>
      <p:sp>
        <p:nvSpPr>
          <p:cNvPr id="3" name="Google Shape;347;p9" descr="Recurso 25.png">
            <a:extLst>
              <a:ext uri="{FF2B5EF4-FFF2-40B4-BE49-F238E27FC236}">
                <a16:creationId xmlns:a16="http://schemas.microsoft.com/office/drawing/2014/main" id="{DE9D8E87-F06C-5F13-3F03-4574B8876FE0}"/>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endParaRPr lang="es-CO" altLang="es-CO"/>
          </a:p>
        </p:txBody>
      </p:sp>
      <p:pic>
        <p:nvPicPr>
          <p:cNvPr id="4" name="Google Shape;348;p9">
            <a:extLst>
              <a:ext uri="{FF2B5EF4-FFF2-40B4-BE49-F238E27FC236}">
                <a16:creationId xmlns:a16="http://schemas.microsoft.com/office/drawing/2014/main" id="{3976A28C-4370-4F4B-1809-EDAFD2943CFD}"/>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49;p9">
            <a:extLst>
              <a:ext uri="{FF2B5EF4-FFF2-40B4-BE49-F238E27FC236}">
                <a16:creationId xmlns:a16="http://schemas.microsoft.com/office/drawing/2014/main" id="{CBFBC9BC-C94E-28C4-C573-2468751F76FF}"/>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0;p9">
            <a:extLst>
              <a:ext uri="{FF2B5EF4-FFF2-40B4-BE49-F238E27FC236}">
                <a16:creationId xmlns:a16="http://schemas.microsoft.com/office/drawing/2014/main" id="{1FFB6AC3-E8ED-E070-6ABF-D8A54D69729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1;p9" descr="Recurso 32.png">
            <a:extLst>
              <a:ext uri="{FF2B5EF4-FFF2-40B4-BE49-F238E27FC236}">
                <a16:creationId xmlns:a16="http://schemas.microsoft.com/office/drawing/2014/main" id="{444EE961-A5A3-D5CF-6C09-E148AD0934D1}"/>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2;p9">
            <a:extLst>
              <a:ext uri="{FF2B5EF4-FFF2-40B4-BE49-F238E27FC236}">
                <a16:creationId xmlns:a16="http://schemas.microsoft.com/office/drawing/2014/main" id="{F2E2E2DB-0200-F497-3378-BB7E3A3EFC2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4;p9" descr="Recurso 31.png">
            <a:extLst>
              <a:ext uri="{FF2B5EF4-FFF2-40B4-BE49-F238E27FC236}">
                <a16:creationId xmlns:a16="http://schemas.microsoft.com/office/drawing/2014/main" id="{CDD821BA-0574-EAF4-7F0C-736624DD9528}"/>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7;p9">
            <a:extLst>
              <a:ext uri="{FF2B5EF4-FFF2-40B4-BE49-F238E27FC236}">
                <a16:creationId xmlns:a16="http://schemas.microsoft.com/office/drawing/2014/main" id="{71402482-9B3F-E388-20F4-D4C40D7E4C6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00309"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330A0559-2241-5C7D-3C71-17F6DE0D259F}"/>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94266A77-84D9-BE3F-9E5E-4D4706378973}"/>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487092" y="11197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0;p1" descr="Recurso 25.png">
            <a:extLst>
              <a:ext uri="{FF2B5EF4-FFF2-40B4-BE49-F238E27FC236}">
                <a16:creationId xmlns:a16="http://schemas.microsoft.com/office/drawing/2014/main" id="{AC4F7403-74CD-D4C0-4FA3-91BC7A9794A3}"/>
              </a:ext>
            </a:extLst>
          </p:cNvPr>
          <p:cNvPicPr preferRelativeResize="0">
            <a:picLocks noChangeAspect="1" noChangeArrowheads="1"/>
          </p:cNvPicPr>
          <p:nvPr/>
        </p:nvPicPr>
        <p:blipFill>
          <a:blip r:embed="rId16" cstate="print">
            <a:extLst>
              <a:ext uri="{BEBA8EAE-BF5A-486C-A8C5-ECC9F3942E4B}">
                <a14:imgProps xmlns:a14="http://schemas.microsoft.com/office/drawing/2010/main">
                  <a14:imgLayer r:embed="rId17">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8;p9">
            <a:extLst>
              <a:ext uri="{FF2B5EF4-FFF2-40B4-BE49-F238E27FC236}">
                <a16:creationId xmlns:a16="http://schemas.microsoft.com/office/drawing/2014/main" id="{718ABECA-86CB-6069-3030-82E3881C107F}"/>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93959"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E423950B-FC55-0A3F-277B-65DEB2A3BDD7}"/>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615878" y="438066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8;p1" descr="Recurso 37.png">
            <a:extLst>
              <a:ext uri="{FF2B5EF4-FFF2-40B4-BE49-F238E27FC236}">
                <a16:creationId xmlns:a16="http://schemas.microsoft.com/office/drawing/2014/main" id="{CA7687E4-CEB4-D968-0C66-C7B1BB1E8153}"/>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903580" y="411628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1" name="Google Shape;3394;p29">
            <a:extLst>
              <a:ext uri="{FF2B5EF4-FFF2-40B4-BE49-F238E27FC236}">
                <a16:creationId xmlns:a16="http://schemas.microsoft.com/office/drawing/2014/main" id="{2C09FC88-7464-22C3-CB6D-1CE2257C2948}"/>
              </a:ext>
            </a:extLst>
          </p:cNvPr>
          <p:cNvGraphicFramePr/>
          <p:nvPr/>
        </p:nvGraphicFramePr>
        <p:xfrm>
          <a:off x="4364841" y="2681901"/>
          <a:ext cx="7517983" cy="1726898"/>
        </p:xfrm>
        <a:graphic>
          <a:graphicData uri="http://schemas.openxmlformats.org/drawingml/2006/table">
            <a:tbl>
              <a:tblPr>
                <a:noFill/>
              </a:tblPr>
              <a:tblGrid>
                <a:gridCol w="714108">
                  <a:extLst>
                    <a:ext uri="{9D8B030D-6E8A-4147-A177-3AD203B41FA5}">
                      <a16:colId xmlns:a16="http://schemas.microsoft.com/office/drawing/2014/main" val="20000"/>
                    </a:ext>
                  </a:extLst>
                </a:gridCol>
                <a:gridCol w="1133036">
                  <a:extLst>
                    <a:ext uri="{9D8B030D-6E8A-4147-A177-3AD203B41FA5}">
                      <a16:colId xmlns:a16="http://schemas.microsoft.com/office/drawing/2014/main" val="20001"/>
                    </a:ext>
                  </a:extLst>
                </a:gridCol>
                <a:gridCol w="1317102">
                  <a:extLst>
                    <a:ext uri="{9D8B030D-6E8A-4147-A177-3AD203B41FA5}">
                      <a16:colId xmlns:a16="http://schemas.microsoft.com/office/drawing/2014/main" val="20002"/>
                    </a:ext>
                  </a:extLst>
                </a:gridCol>
                <a:gridCol w="4353737">
                  <a:extLst>
                    <a:ext uri="{9D8B030D-6E8A-4147-A177-3AD203B41FA5}">
                      <a16:colId xmlns:a16="http://schemas.microsoft.com/office/drawing/2014/main" val="20003"/>
                    </a:ext>
                  </a:extLst>
                </a:gridCol>
              </a:tblGrid>
              <a:tr h="4333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 los ríos Yaguará e Iquira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cuencas de los ríos Yaguará, Iquira </a:t>
                      </a:r>
                      <a:r>
                        <a:rPr lang="es-CO" sz="900" u="none" dirty="0">
                          <a:latin typeface="Verdana" panose="020B0604030504040204" pitchFamily="34" charset="0"/>
                          <a:ea typeface="Verdana" panose="020B0604030504040204" pitchFamily="34" charset="0"/>
                          <a:cs typeface="Arial Narrow"/>
                          <a:sym typeface="Arial Narrow"/>
                        </a:rPr>
                        <a:t>y sus afluentes, entre otros </a:t>
                      </a:r>
                      <a:r>
                        <a:rPr lang="es-CO" sz="900" u="none" strike="noStrike" cap="none" dirty="0">
                          <a:latin typeface="Verdana" panose="020B0604030504040204" pitchFamily="34" charset="0"/>
                          <a:ea typeface="Verdana" panose="020B0604030504040204" pitchFamily="34" charset="0"/>
                          <a:cs typeface="Arial Narrow"/>
                          <a:sym typeface="Arial Narrow"/>
                        </a:rPr>
                        <a:t>aportantes al Alto Magdalena. Especial atención en los municipios de Yaguará e Iquira (Huila).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731" marB="4573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0665580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Juncal</a:t>
                      </a:r>
                      <a:endParaRPr sz="900" dirty="0">
                        <a:latin typeface="Verdana" panose="020B0604030504040204" pitchFamily="34" charset="0"/>
                        <a:ea typeface="Verdana" panose="020B0604030504040204" pitchFamily="34" charset="0"/>
                      </a:endParaRPr>
                    </a:p>
                  </a:txBody>
                  <a:tcPr marL="91424" marR="91424"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Juncal y otros ríos directos al Magdalena. Especial atención en los municipios de Palermo y Neiva (Huila). </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25" marB="4572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1661628"/>
                  </a:ext>
                </a:extLst>
              </a:tr>
            </a:tbl>
          </a:graphicData>
        </a:graphic>
      </p:graphicFrame>
      <p:pic>
        <p:nvPicPr>
          <p:cNvPr id="22" name="Google Shape;357;p9">
            <a:extLst>
              <a:ext uri="{FF2B5EF4-FFF2-40B4-BE49-F238E27FC236}">
                <a16:creationId xmlns:a16="http://schemas.microsoft.com/office/drawing/2014/main" id="{9B0CC10A-8177-6372-21F6-84737F1494CD}"/>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4447373" y="3252826"/>
            <a:ext cx="479218"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7;p9">
            <a:extLst>
              <a:ext uri="{FF2B5EF4-FFF2-40B4-BE49-F238E27FC236}">
                <a16:creationId xmlns:a16="http://schemas.microsoft.com/office/drawing/2014/main" id="{FF21F120-2632-6C1F-3218-18B455E90881}"/>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4447373" y="3872033"/>
            <a:ext cx="479218"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9980702"/>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59D9781B-B62F-EAA5-BFC1-099CC92CEF6C}"/>
              </a:ext>
            </a:extLst>
          </p:cNvPr>
          <p:cNvPicPr>
            <a:picLocks noChangeAspect="1"/>
          </p:cNvPicPr>
          <p:nvPr/>
        </p:nvPicPr>
        <p:blipFill>
          <a:blip r:embed="rId3"/>
          <a:stretch>
            <a:fillRect/>
          </a:stretch>
        </p:blipFill>
        <p:spPr>
          <a:xfrm>
            <a:off x="12550693" y="5803389"/>
            <a:ext cx="7086413" cy="1152686"/>
          </a:xfrm>
          <a:prstGeom prst="rect">
            <a:avLst/>
          </a:prstGeom>
        </p:spPr>
      </p:pic>
      <p:sp>
        <p:nvSpPr>
          <p:cNvPr id="9" name="AutoShape 2" descr="blob:https://web.whatsapp.com/14a25253-0385-41d4-8a6a-b1cc79d6976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CuadroTexto 18"/>
          <p:cNvSpPr txBox="1"/>
          <p:nvPr/>
        </p:nvSpPr>
        <p:spPr>
          <a:xfrm>
            <a:off x="7590149" y="828816"/>
            <a:ext cx="4411164"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rgbClr val="FF9A52"/>
                </a:solidFill>
                <a:effectLst/>
                <a:uLnTx/>
                <a:uFillTx/>
                <a:latin typeface="Arial Narrow" panose="020B0606020202030204" pitchFamily="34" charset="0"/>
                <a:ea typeface="+mn-ea"/>
                <a:cs typeface="Arial" panose="020B0604020202020204" pitchFamily="34" charset="0"/>
              </a:rPr>
              <a:t>A continuación, los municipios donde se registraron temperaturas iguales o </a:t>
            </a:r>
            <a:r>
              <a:rPr lang="es-CO" sz="1200" b="1" dirty="0">
                <a:solidFill>
                  <a:srgbClr val="FF9A52"/>
                </a:solidFill>
                <a:latin typeface="Arial Narrow" panose="020B0606020202030204" pitchFamily="34" charset="0"/>
                <a:cs typeface="Arial" panose="020B0604020202020204" pitchFamily="34" charset="0"/>
              </a:rPr>
              <a:t>superiores a 34,0 ºC en las últimas </a:t>
            </a:r>
            <a:r>
              <a:rPr kumimoji="0" lang="es-CO" sz="1200" b="1" i="0" u="none" strike="noStrike" kern="1200" cap="none" spc="0" normalizeH="0" baseline="0" noProof="0" dirty="0">
                <a:ln>
                  <a:noFill/>
                </a:ln>
                <a:solidFill>
                  <a:srgbClr val="FF9A52"/>
                </a:solidFill>
                <a:effectLst/>
                <a:uLnTx/>
                <a:uFillTx/>
                <a:latin typeface="Arial Narrow" panose="020B0606020202030204" pitchFamily="34" charset="0"/>
                <a:ea typeface="+mn-ea"/>
                <a:cs typeface="Arial" panose="020B0604020202020204" pitchFamily="34" charset="0"/>
              </a:rPr>
              <a:t>24 horas. </a:t>
            </a:r>
          </a:p>
        </p:txBody>
      </p:sp>
      <p:pic>
        <p:nvPicPr>
          <p:cNvPr id="2050" name="Picture 2" descr="http://181.225.72.46:45128/almacen/interno/satelite/Goes16/Estimativos/Temperatura/Maxima/MAPAS/TEMPERATURA-2021040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75" y="-5486400"/>
            <a:ext cx="0" cy="0"/>
          </a:xfrm>
          <a:prstGeom prst="rect">
            <a:avLst/>
          </a:prstGeom>
          <a:noFill/>
          <a:extLst>
            <a:ext uri="{909E8E84-426E-40DD-AFC4-6F175D3DCCD1}">
              <a14:hiddenFill xmlns:a14="http://schemas.microsoft.com/office/drawing/2010/main">
                <a:solidFill>
                  <a:srgbClr val="FFFFFF"/>
                </a:solidFill>
              </a14:hiddenFill>
            </a:ext>
          </a:extLst>
        </p:spPr>
      </p:pic>
      <p:sp>
        <p:nvSpPr>
          <p:cNvPr id="21" name="CuadroTexto 20"/>
          <p:cNvSpPr txBox="1"/>
          <p:nvPr/>
        </p:nvSpPr>
        <p:spPr>
          <a:xfrm>
            <a:off x="14341454" y="-870311"/>
            <a:ext cx="3257550" cy="1938992"/>
          </a:xfrm>
          <a:prstGeom prst="rect">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POR FAVOR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NO </a:t>
            </a:r>
            <a:r>
              <a:rPr kumimoji="0" lang="es-CO" sz="2400" b="1" i="0" u="none" strike="noStrike" kern="1200" cap="none" spc="0" normalizeH="0" baseline="0" noProof="0">
                <a:ln>
                  <a:noFill/>
                </a:ln>
                <a:solidFill>
                  <a:srgbClr val="FF0000"/>
                </a:solidFill>
                <a:effectLst/>
                <a:uLnTx/>
                <a:uFillTx/>
                <a:latin typeface="Arial Narrow" panose="020B0606020202030204" pitchFamily="34" charset="0"/>
                <a:ea typeface="+mn-ea"/>
                <a:cs typeface="+mn-cs"/>
              </a:rPr>
              <a:t>BORRAR NADA de LO </a:t>
            </a:r>
            <a:r>
              <a:rPr kumimoji="0" lang="es-CO" sz="2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QUE SE ENCUENTRA EN </a:t>
            </a:r>
            <a:r>
              <a:rPr kumimoji="0" lang="es-CO" sz="2400" b="1" i="0" u="none" strike="noStrike" kern="1200" cap="none" spc="0" normalizeH="0" baseline="0" noProof="0">
                <a:ln>
                  <a:noFill/>
                </a:ln>
                <a:solidFill>
                  <a:srgbClr val="FF0000"/>
                </a:solidFill>
                <a:effectLst/>
                <a:uLnTx/>
                <a:uFillTx/>
                <a:latin typeface="Arial Narrow" panose="020B0606020202030204" pitchFamily="34" charset="0"/>
                <a:ea typeface="+mn-ea"/>
                <a:cs typeface="+mn-cs"/>
              </a:rPr>
              <a:t>ESTE ESPACIO de FONDO </a:t>
            </a:r>
            <a:r>
              <a:rPr kumimoji="0" lang="es-CO" sz="2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BLANCO</a:t>
            </a:r>
          </a:p>
        </p:txBody>
      </p:sp>
      <p:sp>
        <p:nvSpPr>
          <p:cNvPr id="18" name="CuadroTexto 17">
            <a:extLst>
              <a:ext uri="{FF2B5EF4-FFF2-40B4-BE49-F238E27FC236}">
                <a16:creationId xmlns:a16="http://schemas.microsoft.com/office/drawing/2014/main" id="{4DB2F74B-2C09-4625-9F6E-8D4DD6518397}"/>
              </a:ext>
            </a:extLst>
          </p:cNvPr>
          <p:cNvSpPr txBox="1"/>
          <p:nvPr/>
        </p:nvSpPr>
        <p:spPr>
          <a:xfrm>
            <a:off x="5222799" y="3879041"/>
            <a:ext cx="6756039" cy="261610"/>
          </a:xfrm>
          <a:prstGeom prst="rect">
            <a:avLst/>
          </a:prstGeom>
          <a:ln>
            <a:solidFill>
              <a:srgbClr val="F87E00"/>
            </a:solidFill>
          </a:ln>
        </p:spPr>
        <p:style>
          <a:lnRef idx="2">
            <a:schemeClr val="accent1"/>
          </a:lnRef>
          <a:fillRef idx="1">
            <a:schemeClr val="lt1"/>
          </a:fillRef>
          <a:effectRef idx="0">
            <a:schemeClr val="accent1"/>
          </a:effectRef>
          <a:fontRef idx="minor">
            <a:schemeClr val="dk1"/>
          </a:fontRef>
        </p:style>
        <p:txBody>
          <a:bodyPr wrap="square">
            <a:spAutoFit/>
          </a:bodyPr>
          <a:lstStyle>
            <a:defPPr>
              <a:defRPr lang="es-CO"/>
            </a:defPPr>
            <a:lvl1pPr marR="0" lvl="0" indent="0" algn="ctr" fontAlgn="auto">
              <a:lnSpc>
                <a:spcPct val="100000"/>
              </a:lnSpc>
              <a:spcBef>
                <a:spcPts val="0"/>
              </a:spcBef>
              <a:spcAft>
                <a:spcPts val="0"/>
              </a:spcAft>
              <a:buClrTx/>
              <a:buSzTx/>
              <a:buFontTx/>
              <a:buNone/>
              <a:tabLst/>
              <a:defRPr kumimoji="0" sz="1000" b="1" i="0" u="none" strike="noStrike" cap="none" spc="0" normalizeH="0" baseline="0">
                <a:ln>
                  <a:noFill/>
                </a:ln>
                <a:solidFill>
                  <a:prstClr val="black"/>
                </a:solidFill>
                <a:effectLst/>
                <a:uLnTx/>
                <a:uFillTx/>
                <a:latin typeface="Arial Narrow" panose="020B0606020202030204" pitchFamily="34" charset="0"/>
              </a:defRPr>
            </a:lvl1pPr>
          </a:lstStyle>
          <a:p>
            <a:r>
              <a:rPr lang="es-CO" sz="1100" dirty="0"/>
              <a:t>NO SE REGISTRARON TEMPERATURAS DEL AIRE POR ENCIMA DE LOS MÁXIMOS HISTÓRICOS.</a:t>
            </a:r>
          </a:p>
        </p:txBody>
      </p:sp>
      <p:pic>
        <p:nvPicPr>
          <p:cNvPr id="30" name="Imagen 2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35" y="7356855"/>
            <a:ext cx="5092995" cy="138065"/>
          </a:xfrm>
          <a:prstGeom prst="rect">
            <a:avLst/>
          </a:prstGeom>
        </p:spPr>
      </p:pic>
      <p:sp>
        <p:nvSpPr>
          <p:cNvPr id="31" name="Rectángulo 30"/>
          <p:cNvSpPr/>
          <p:nvPr/>
        </p:nvSpPr>
        <p:spPr>
          <a:xfrm>
            <a:off x="433805" y="6934952"/>
            <a:ext cx="4448654" cy="430887"/>
          </a:xfrm>
          <a:prstGeom prst="rect">
            <a:avLst/>
          </a:prstGeom>
        </p:spPr>
        <p:txBody>
          <a:bodyPr wrap="none">
            <a:spAutoFit/>
          </a:bodyPr>
          <a:lstStyle/>
          <a:p>
            <a:r>
              <a:rPr lang="es-CO" sz="1100" dirty="0">
                <a:latin typeface="Arial Narrow" panose="020B0606020202030204" pitchFamily="34" charset="0"/>
              </a:rPr>
              <a:t>Estimativo satelital </a:t>
            </a:r>
            <a:r>
              <a:rPr lang="es-CO" sz="1100" dirty="0" err="1">
                <a:latin typeface="Arial Narrow" panose="020B0606020202030204" pitchFamily="34" charset="0"/>
              </a:rPr>
              <a:t>fire</a:t>
            </a:r>
            <a:r>
              <a:rPr lang="es-CO" sz="1100" dirty="0">
                <a:latin typeface="Arial Narrow" panose="020B0606020202030204" pitchFamily="34" charset="0"/>
              </a:rPr>
              <a:t> temperatura cortesía </a:t>
            </a:r>
            <a:r>
              <a:rPr lang="es-CO" sz="1100" dirty="0">
                <a:latin typeface="Arial Narrow" panose="020B0606020202030204" pitchFamily="34" charset="0"/>
                <a:hlinkClick r:id="rId6"/>
              </a:rPr>
              <a:t>https://rammb-slider.cira.colostate.edu/</a:t>
            </a:r>
            <a:endParaRPr lang="es-CO" sz="1100" dirty="0">
              <a:latin typeface="Arial Narrow" panose="020B0606020202030204" pitchFamily="34" charset="0"/>
            </a:endParaRPr>
          </a:p>
          <a:p>
            <a:pPr algn="ctr"/>
            <a:r>
              <a:rPr lang="es-CO" sz="1100">
                <a:latin typeface="Arial Narrow" panose="020B0606020202030204" pitchFamily="34" charset="0"/>
              </a:rPr>
              <a:t>08 de agosto de 2022 </a:t>
            </a:r>
            <a:r>
              <a:rPr lang="es-CO" sz="1100" dirty="0">
                <a:latin typeface="Arial Narrow" panose="020B0606020202030204" pitchFamily="34" charset="0"/>
              </a:rPr>
              <a:t>hora 12:20 HLC.</a:t>
            </a:r>
            <a:endParaRPr lang="es-CO" sz="1100" dirty="0"/>
          </a:p>
        </p:txBody>
      </p:sp>
      <p:sp>
        <p:nvSpPr>
          <p:cNvPr id="2" name="Rectángulo 1"/>
          <p:cNvSpPr/>
          <p:nvPr/>
        </p:nvSpPr>
        <p:spPr>
          <a:xfrm>
            <a:off x="6351953" y="7132280"/>
            <a:ext cx="4433358" cy="261610"/>
          </a:xfrm>
          <a:prstGeom prst="rect">
            <a:avLst/>
          </a:prstGeom>
        </p:spPr>
        <p:txBody>
          <a:bodyPr wrap="square">
            <a:spAutoFit/>
          </a:bodyPr>
          <a:lstStyle/>
          <a:p>
            <a:r>
              <a:rPr lang="es-CO" sz="1050">
                <a:latin typeface="Arial Narrow" panose="020B0606020202030204" pitchFamily="34" charset="0"/>
              </a:rPr>
              <a:t>Puntos de calor- </a:t>
            </a:r>
            <a:r>
              <a:rPr lang="es-CO" sz="1050" dirty="0">
                <a:latin typeface="Arial Narrow" panose="020B0606020202030204" pitchFamily="34" charset="0"/>
              </a:rPr>
              <a:t>ultimas 24 horas. Cortesía </a:t>
            </a:r>
            <a:r>
              <a:rPr lang="es-CO" sz="1050" dirty="0">
                <a:latin typeface="Arial Narrow" panose="020B0606020202030204" pitchFamily="34" charset="0"/>
                <a:hlinkClick r:id="rId7"/>
              </a:rPr>
              <a:t>https://firms.modaps.eosdis.nasa.gov//</a:t>
            </a:r>
            <a:endParaRPr lang="es-CO" sz="1050" dirty="0">
              <a:latin typeface="Arial Narrow" panose="020B0606020202030204" pitchFamily="34" charset="0"/>
            </a:endParaRPr>
          </a:p>
        </p:txBody>
      </p:sp>
      <p:sp>
        <p:nvSpPr>
          <p:cNvPr id="22" name="CuadroTexto 21">
            <a:extLst>
              <a:ext uri="{FF2B5EF4-FFF2-40B4-BE49-F238E27FC236}">
                <a16:creationId xmlns:a16="http://schemas.microsoft.com/office/drawing/2014/main" id="{4DB2F74B-2C09-4625-9F6E-8D4DD6518397}"/>
              </a:ext>
            </a:extLst>
          </p:cNvPr>
          <p:cNvSpPr txBox="1"/>
          <p:nvPr/>
        </p:nvSpPr>
        <p:spPr>
          <a:xfrm>
            <a:off x="12577640" y="5475246"/>
            <a:ext cx="6781416" cy="246221"/>
          </a:xfrm>
          <a:prstGeom prst="rect">
            <a:avLst/>
          </a:prstGeom>
          <a:ln>
            <a:solidFill>
              <a:srgbClr val="3399FF"/>
            </a:solidFill>
          </a:ln>
        </p:spPr>
        <p:style>
          <a:lnRef idx="2">
            <a:schemeClr val="accent1"/>
          </a:lnRef>
          <a:fillRef idx="1">
            <a:schemeClr val="lt1"/>
          </a:fillRef>
          <a:effectRef idx="0">
            <a:schemeClr val="accent1"/>
          </a:effectRef>
          <a:fontRef idx="minor">
            <a:schemeClr val="dk1"/>
          </a:fontRef>
        </p:style>
        <p:txBody>
          <a:bodyPr wrap="square" anchor="ctr">
            <a:spAutoFit/>
          </a:bodyPr>
          <a:lstStyle>
            <a:defPPr>
              <a:defRPr lang="es-CO"/>
            </a:defPPr>
            <a:lvl1pPr algn="ctr">
              <a:defRPr sz="900" b="1">
                <a:solidFill>
                  <a:prstClr val="black"/>
                </a:solidFill>
                <a:latin typeface="Arial Narrow" panose="020B0606020202030204" pitchFamily="34" charset="0"/>
              </a:defRPr>
            </a:lvl1pPr>
          </a:lstStyle>
          <a:p>
            <a:r>
              <a:rPr lang="es-CO" sz="1000" dirty="0"/>
              <a:t>NO SE REGISTRARON VALORES DE TEMPERATURAS IGUALES O INFERIORES A 5,0°C EN LA RED DE ESTACIONES DEL IDEAM</a:t>
            </a:r>
          </a:p>
        </p:txBody>
      </p:sp>
      <p:sp>
        <p:nvSpPr>
          <p:cNvPr id="23" name="Rectángulo 22"/>
          <p:cNvSpPr/>
          <p:nvPr/>
        </p:nvSpPr>
        <p:spPr>
          <a:xfrm>
            <a:off x="14058887" y="7590372"/>
            <a:ext cx="4448654" cy="430887"/>
          </a:xfrm>
          <a:prstGeom prst="rect">
            <a:avLst/>
          </a:prstGeom>
        </p:spPr>
        <p:txBody>
          <a:bodyPr wrap="none">
            <a:spAutoFit/>
          </a:bodyPr>
          <a:lstStyle/>
          <a:p>
            <a:r>
              <a:rPr lang="es-CO" sz="1100" dirty="0">
                <a:latin typeface="Arial Narrow" panose="020B0606020202030204" pitchFamily="34" charset="0"/>
              </a:rPr>
              <a:t>Estimativo satelital </a:t>
            </a:r>
            <a:r>
              <a:rPr lang="es-CO" sz="1100" dirty="0" err="1">
                <a:latin typeface="Arial Narrow" panose="020B0606020202030204" pitchFamily="34" charset="0"/>
              </a:rPr>
              <a:t>fire</a:t>
            </a:r>
            <a:r>
              <a:rPr lang="es-CO" sz="1100" dirty="0">
                <a:latin typeface="Arial Narrow" panose="020B0606020202030204" pitchFamily="34" charset="0"/>
              </a:rPr>
              <a:t> temperatura cortesía </a:t>
            </a:r>
            <a:r>
              <a:rPr lang="es-CO" sz="1100" dirty="0">
                <a:latin typeface="Arial Narrow" panose="020B0606020202030204" pitchFamily="34" charset="0"/>
                <a:hlinkClick r:id="rId6"/>
              </a:rPr>
              <a:t>https://rammb-slider.cira.colostate.edu/</a:t>
            </a:r>
            <a:endParaRPr lang="es-CO" sz="1100" dirty="0">
              <a:latin typeface="Arial Narrow" panose="020B0606020202030204" pitchFamily="34" charset="0"/>
            </a:endParaRPr>
          </a:p>
          <a:p>
            <a:pPr algn="ctr"/>
            <a:r>
              <a:rPr lang="es-CO" sz="1100" dirty="0">
                <a:latin typeface="Arial Narrow" panose="020B0606020202030204" pitchFamily="34" charset="0"/>
              </a:rPr>
              <a:t>5 de febrero de 2022 hora 12:30 </a:t>
            </a:r>
            <a:r>
              <a:rPr lang="es-CO" sz="1100" dirty="0" err="1">
                <a:latin typeface="Arial Narrow" panose="020B0606020202030204" pitchFamily="34" charset="0"/>
              </a:rPr>
              <a:t>hlc</a:t>
            </a:r>
            <a:r>
              <a:rPr lang="es-CO" sz="1100" dirty="0">
                <a:latin typeface="Arial Narrow" panose="020B0606020202030204" pitchFamily="34" charset="0"/>
              </a:rPr>
              <a:t>.</a:t>
            </a:r>
            <a:endParaRPr lang="es-CO" sz="1100" dirty="0"/>
          </a:p>
        </p:txBody>
      </p:sp>
      <p:sp>
        <p:nvSpPr>
          <p:cNvPr id="24" name="CuadroTexto 23">
            <a:extLst>
              <a:ext uri="{FF2B5EF4-FFF2-40B4-BE49-F238E27FC236}">
                <a16:creationId xmlns:a16="http://schemas.microsoft.com/office/drawing/2014/main" id="{4DB2F74B-2C09-4625-9F6E-8D4DD6518397}"/>
              </a:ext>
            </a:extLst>
          </p:cNvPr>
          <p:cNvSpPr txBox="1"/>
          <p:nvPr/>
        </p:nvSpPr>
        <p:spPr>
          <a:xfrm>
            <a:off x="5492219" y="7553370"/>
            <a:ext cx="6699781" cy="384721"/>
          </a:xfrm>
          <a:prstGeom prst="rect">
            <a:avLst/>
          </a:prstGeom>
          <a:ln>
            <a:solidFill>
              <a:srgbClr val="F87E0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lgn="just">
              <a:defRPr/>
            </a:pPr>
            <a:r>
              <a:rPr lang="es-CO" sz="1000" b="1" noProof="0" dirty="0">
                <a:solidFill>
                  <a:prstClr val="black"/>
                </a:solidFill>
                <a:latin typeface="Arial Narrow" panose="020B0606020202030204" pitchFamily="34" charset="0"/>
              </a:rPr>
              <a:t>S</a:t>
            </a:r>
            <a:r>
              <a:rPr kumimoji="0" lang="es-CO" sz="9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 registró</a:t>
            </a:r>
            <a:r>
              <a:rPr kumimoji="0" lang="es-CO" sz="900" b="1" i="0" u="none" strike="noStrike" kern="1200" cap="none" spc="0" normalizeH="0" noProof="0" dirty="0">
                <a:ln>
                  <a:noFill/>
                </a:ln>
                <a:solidFill>
                  <a:prstClr val="black"/>
                </a:solidFill>
                <a:effectLst/>
                <a:uLnTx/>
                <a:uFillTx/>
                <a:latin typeface="Arial Narrow" panose="020B0606020202030204" pitchFamily="34" charset="0"/>
                <a:ea typeface="+mn-ea"/>
                <a:cs typeface="+mn-cs"/>
              </a:rPr>
              <a:t> nuevo </a:t>
            </a:r>
            <a:r>
              <a:rPr kumimoji="0" lang="es-CO" sz="900" b="1" i="0" u="none" strike="noStrike" kern="1200" cap="none" spc="0" normalizeH="0" noProof="0" err="1">
                <a:ln>
                  <a:noFill/>
                </a:ln>
                <a:solidFill>
                  <a:prstClr val="black"/>
                </a:solidFill>
                <a:effectLst/>
                <a:uLnTx/>
                <a:uFillTx/>
                <a:latin typeface="Arial Narrow" panose="020B0606020202030204" pitchFamily="34" charset="0"/>
                <a:ea typeface="+mn-ea"/>
                <a:cs typeface="+mn-cs"/>
              </a:rPr>
              <a:t>record</a:t>
            </a:r>
            <a:r>
              <a:rPr kumimoji="0" lang="es-CO" sz="900" b="1" i="0" u="none" strike="noStrike" kern="1200" cap="none" spc="0" normalizeH="0" noProof="0">
                <a:ln>
                  <a:noFill/>
                </a:ln>
                <a:solidFill>
                  <a:prstClr val="black"/>
                </a:solidFill>
                <a:effectLst/>
                <a:uLnTx/>
                <a:uFillTx/>
                <a:latin typeface="Arial Narrow" panose="020B0606020202030204" pitchFamily="34" charset="0"/>
                <a:ea typeface="+mn-ea"/>
                <a:cs typeface="+mn-cs"/>
              </a:rPr>
              <a:t> histórico de temperatura </a:t>
            </a:r>
            <a:r>
              <a:rPr kumimoji="0" lang="es-CO" sz="900" b="1" i="0" u="none" strike="noStrike" kern="1200" cap="none" spc="0" normalizeH="0" noProof="0" dirty="0">
                <a:ln>
                  <a:noFill/>
                </a:ln>
                <a:solidFill>
                  <a:prstClr val="black"/>
                </a:solidFill>
                <a:effectLst/>
                <a:uLnTx/>
                <a:uFillTx/>
                <a:latin typeface="Arial Narrow" panose="020B0606020202030204" pitchFamily="34" charset="0"/>
                <a:ea typeface="+mn-ea"/>
                <a:cs typeface="+mn-cs"/>
              </a:rPr>
              <a:t>máxima en </a:t>
            </a:r>
            <a:r>
              <a:rPr kumimoji="0" lang="es-CO" sz="900" b="1" i="0" u="none" strike="noStrike" kern="1200" cap="none" spc="0" normalizeH="0" noProof="0">
                <a:ln>
                  <a:noFill/>
                </a:ln>
                <a:solidFill>
                  <a:prstClr val="black"/>
                </a:solidFill>
                <a:effectLst/>
                <a:uLnTx/>
                <a:uFillTx/>
                <a:latin typeface="Arial Narrow" panose="020B0606020202030204" pitchFamily="34" charset="0"/>
                <a:ea typeface="+mn-ea"/>
                <a:cs typeface="+mn-cs"/>
              </a:rPr>
              <a:t>el municipio de </a:t>
            </a:r>
            <a:r>
              <a:rPr lang="es-CO" sz="900" b="1">
                <a:solidFill>
                  <a:prstClr val="black"/>
                </a:solidFill>
                <a:latin typeface="Arial Narrow" panose="020B0606020202030204" pitchFamily="34" charset="0"/>
              </a:rPr>
              <a:t>JERUSALÉN, </a:t>
            </a:r>
            <a:r>
              <a:rPr kumimoji="0" lang="es-CO" sz="900" b="1" i="0" u="none" strike="noStrike" kern="1200" cap="none" spc="0" normalizeH="0" noProof="0">
                <a:ln>
                  <a:noFill/>
                </a:ln>
                <a:solidFill>
                  <a:prstClr val="black"/>
                </a:solidFill>
                <a:effectLst/>
                <a:uLnTx/>
                <a:uFillTx/>
                <a:latin typeface="Arial Narrow" panose="020B0606020202030204" pitchFamily="34" charset="0"/>
                <a:ea typeface="+mn-ea"/>
                <a:cs typeface="+mn-cs"/>
              </a:rPr>
              <a:t>departamento de </a:t>
            </a:r>
            <a:r>
              <a:rPr lang="es-CO" sz="900" b="1">
                <a:solidFill>
                  <a:prstClr val="black"/>
                </a:solidFill>
                <a:latin typeface="Arial Narrow" panose="020B0606020202030204" pitchFamily="34" charset="0"/>
              </a:rPr>
              <a:t>CUNDINAMARCA de 41,6</a:t>
            </a:r>
            <a:r>
              <a:rPr kumimoji="0" lang="es-CO" sz="900" b="1" i="0" u="none" strike="noStrike" kern="1200" cap="none" spc="0" normalizeH="0" noProof="0">
                <a:ln>
                  <a:noFill/>
                </a:ln>
                <a:solidFill>
                  <a:prstClr val="black"/>
                </a:solidFill>
                <a:effectLst/>
                <a:uLnTx/>
                <a:uFillTx/>
                <a:latin typeface="Arial Narrow" panose="020B0606020202030204" pitchFamily="34" charset="0"/>
                <a:ea typeface="+mn-ea"/>
                <a:cs typeface="+mn-cs"/>
              </a:rPr>
              <a:t>º </a:t>
            </a:r>
            <a:r>
              <a:rPr kumimoji="0" lang="es-CO" sz="900" b="1" i="0" u="none" strike="noStrike" kern="1200" cap="none" spc="0" normalizeH="0" noProof="0" dirty="0">
                <a:ln>
                  <a:noFill/>
                </a:ln>
                <a:solidFill>
                  <a:prstClr val="black"/>
                </a:solidFill>
                <a:effectLst/>
                <a:uLnTx/>
                <a:uFillTx/>
                <a:latin typeface="Arial Narrow" panose="020B0606020202030204" pitchFamily="34" charset="0"/>
                <a:ea typeface="+mn-ea"/>
                <a:cs typeface="+mn-cs"/>
              </a:rPr>
              <a:t>c superando el </a:t>
            </a:r>
            <a:r>
              <a:rPr kumimoji="0" lang="es-CO" sz="900" b="1" i="0" u="none" strike="noStrike" kern="1200" cap="none" spc="0" normalizeH="0" noProof="0">
                <a:ln>
                  <a:noFill/>
                </a:ln>
                <a:solidFill>
                  <a:prstClr val="black"/>
                </a:solidFill>
                <a:effectLst/>
                <a:uLnTx/>
                <a:uFillTx/>
                <a:latin typeface="Arial Narrow" panose="020B0606020202030204" pitchFamily="34" charset="0"/>
                <a:ea typeface="+mn-ea"/>
                <a:cs typeface="+mn-cs"/>
              </a:rPr>
              <a:t>antiguo registro de </a:t>
            </a:r>
            <a:r>
              <a:rPr lang="es-CO" sz="900" b="1">
                <a:solidFill>
                  <a:prstClr val="black"/>
                </a:solidFill>
                <a:latin typeface="Arial Narrow" panose="020B0606020202030204" pitchFamily="34" charset="0"/>
              </a:rPr>
              <a:t>41,0</a:t>
            </a:r>
            <a:r>
              <a:rPr kumimoji="0" lang="es-CO" sz="900" b="1" i="0" u="none" strike="noStrike" kern="1200" cap="none" spc="0" normalizeH="0" noProof="0">
                <a:ln>
                  <a:noFill/>
                </a:ln>
                <a:solidFill>
                  <a:prstClr val="black"/>
                </a:solidFill>
                <a:effectLst/>
                <a:uLnTx/>
                <a:uFillTx/>
                <a:latin typeface="Arial Narrow" panose="020B0606020202030204" pitchFamily="34" charset="0"/>
                <a:ea typeface="+mn-ea"/>
                <a:cs typeface="+mn-cs"/>
              </a:rPr>
              <a:t>º </a:t>
            </a:r>
            <a:r>
              <a:rPr kumimoji="0" lang="es-CO" sz="900" b="1" i="0" u="none" strike="noStrike" kern="1200" cap="none" spc="0" normalizeH="0" noProof="0" dirty="0">
                <a:ln>
                  <a:noFill/>
                </a:ln>
                <a:solidFill>
                  <a:prstClr val="black"/>
                </a:solidFill>
                <a:effectLst/>
                <a:uLnTx/>
                <a:uFillTx/>
                <a:latin typeface="Arial Narrow" panose="020B0606020202030204" pitchFamily="34" charset="0"/>
                <a:ea typeface="+mn-ea"/>
                <a:cs typeface="+mn-cs"/>
              </a:rPr>
              <a:t>c </a:t>
            </a:r>
            <a:r>
              <a:rPr kumimoji="0" lang="es-CO" sz="900" b="1" i="0" u="none" strike="noStrike" kern="1200" cap="none" spc="0" normalizeH="0" noProof="0">
                <a:ln>
                  <a:noFill/>
                </a:ln>
                <a:solidFill>
                  <a:prstClr val="black"/>
                </a:solidFill>
                <a:effectLst/>
                <a:uLnTx/>
                <a:uFillTx/>
                <a:latin typeface="Arial Narrow" panose="020B0606020202030204" pitchFamily="34" charset="0"/>
                <a:ea typeface="+mn-ea"/>
                <a:cs typeface="+mn-cs"/>
              </a:rPr>
              <a:t>del 29 de agosto </a:t>
            </a:r>
            <a:r>
              <a:rPr kumimoji="0" lang="es-CO" sz="900" b="1" i="0" u="none" strike="noStrike" kern="1200" cap="none" spc="0" normalizeH="0" noProof="0" dirty="0">
                <a:ln>
                  <a:noFill/>
                </a:ln>
                <a:solidFill>
                  <a:prstClr val="black"/>
                </a:solidFill>
                <a:effectLst/>
                <a:uLnTx/>
                <a:uFillTx/>
                <a:latin typeface="Arial Narrow" panose="020B0606020202030204" pitchFamily="34" charset="0"/>
                <a:ea typeface="+mn-ea"/>
                <a:cs typeface="+mn-cs"/>
              </a:rPr>
              <a:t>del 2015.</a:t>
            </a:r>
            <a:endParaRPr kumimoji="0" lang="es-CO" sz="9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4" name="Rectángulo 3"/>
          <p:cNvSpPr/>
          <p:nvPr/>
        </p:nvSpPr>
        <p:spPr>
          <a:xfrm>
            <a:off x="43960" y="746711"/>
            <a:ext cx="5002823" cy="321970"/>
          </a:xfrm>
          <a:prstGeom prst="rect">
            <a:avLst/>
          </a:prstGeom>
          <a:solidFill>
            <a:srgbClr val="FF9A5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CO" b="1"/>
              <a:t>Estimativo satelital de la </a:t>
            </a:r>
            <a:r>
              <a:rPr lang="es-CO" b="1" dirty="0"/>
              <a:t>temperatura superficial</a:t>
            </a:r>
          </a:p>
        </p:txBody>
      </p:sp>
      <p:pic>
        <p:nvPicPr>
          <p:cNvPr id="10" name="Imagen 9">
            <a:extLst>
              <a:ext uri="{FF2B5EF4-FFF2-40B4-BE49-F238E27FC236}">
                <a16:creationId xmlns:a16="http://schemas.microsoft.com/office/drawing/2014/main" id="{1568BB21-3D62-47F4-EBDD-782CF9385CD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542881" y="1096217"/>
            <a:ext cx="7080222" cy="960600"/>
          </a:xfrm>
          <a:prstGeom prst="rect">
            <a:avLst/>
          </a:prstGeom>
        </p:spPr>
      </p:pic>
      <p:graphicFrame>
        <p:nvGraphicFramePr>
          <p:cNvPr id="3" name="Tabla 2">
            <a:extLst>
              <a:ext uri="{FF2B5EF4-FFF2-40B4-BE49-F238E27FC236}">
                <a16:creationId xmlns:a16="http://schemas.microsoft.com/office/drawing/2014/main" id="{847DA8C2-9215-B0FD-A5C3-84870B8A0CEC}"/>
              </a:ext>
            </a:extLst>
          </p:cNvPr>
          <p:cNvGraphicFramePr>
            <a:graphicFrameLocks noGrp="1"/>
          </p:cNvGraphicFramePr>
          <p:nvPr>
            <p:extLst>
              <p:ext uri="{D42A27DB-BD31-4B8C-83A1-F6EECF244321}">
                <p14:modId xmlns:p14="http://schemas.microsoft.com/office/powerpoint/2010/main" val="2411750796"/>
              </p:ext>
            </p:extLst>
          </p:nvPr>
        </p:nvGraphicFramePr>
        <p:xfrm>
          <a:off x="12581402" y="4836695"/>
          <a:ext cx="6777654" cy="523875"/>
        </p:xfrm>
        <a:graphic>
          <a:graphicData uri="http://schemas.openxmlformats.org/drawingml/2006/table">
            <a:tbl>
              <a:tblPr/>
              <a:tblGrid>
                <a:gridCol w="1227366">
                  <a:extLst>
                    <a:ext uri="{9D8B030D-6E8A-4147-A177-3AD203B41FA5}">
                      <a16:colId xmlns:a16="http://schemas.microsoft.com/office/drawing/2014/main" val="3677709354"/>
                    </a:ext>
                  </a:extLst>
                </a:gridCol>
                <a:gridCol w="1349032">
                  <a:extLst>
                    <a:ext uri="{9D8B030D-6E8A-4147-A177-3AD203B41FA5}">
                      <a16:colId xmlns:a16="http://schemas.microsoft.com/office/drawing/2014/main" val="156586966"/>
                    </a:ext>
                  </a:extLst>
                </a:gridCol>
                <a:gridCol w="1343422">
                  <a:extLst>
                    <a:ext uri="{9D8B030D-6E8A-4147-A177-3AD203B41FA5}">
                      <a16:colId xmlns:a16="http://schemas.microsoft.com/office/drawing/2014/main" val="2711561286"/>
                    </a:ext>
                  </a:extLst>
                </a:gridCol>
                <a:gridCol w="835780">
                  <a:extLst>
                    <a:ext uri="{9D8B030D-6E8A-4147-A177-3AD203B41FA5}">
                      <a16:colId xmlns:a16="http://schemas.microsoft.com/office/drawing/2014/main" val="71123669"/>
                    </a:ext>
                  </a:extLst>
                </a:gridCol>
                <a:gridCol w="1270726">
                  <a:extLst>
                    <a:ext uri="{9D8B030D-6E8A-4147-A177-3AD203B41FA5}">
                      <a16:colId xmlns:a16="http://schemas.microsoft.com/office/drawing/2014/main" val="4121769722"/>
                    </a:ext>
                  </a:extLst>
                </a:gridCol>
                <a:gridCol w="751328">
                  <a:extLst>
                    <a:ext uri="{9D8B030D-6E8A-4147-A177-3AD203B41FA5}">
                      <a16:colId xmlns:a16="http://schemas.microsoft.com/office/drawing/2014/main" val="114300548"/>
                    </a:ext>
                  </a:extLst>
                </a:gridCol>
              </a:tblGrid>
              <a:tr h="70058">
                <a:tc gridSpan="6">
                  <a:txBody>
                    <a:bodyPr/>
                    <a:lstStyle/>
                    <a:p>
                      <a:pPr lvl="1" algn="ctr" fontAlgn="b"/>
                      <a:r>
                        <a:rPr lang="es-ES" sz="1050" b="1" i="0" u="none" strike="noStrike" dirty="0">
                          <a:solidFill>
                            <a:schemeClr val="bg1"/>
                          </a:solidFill>
                          <a:effectLst/>
                          <a:latin typeface="Arial Narrow" panose="020B0606020202030204" pitchFamily="34" charset="0"/>
                        </a:rPr>
                        <a:t>Estaciones con temperatura mínima registrada</a:t>
                      </a:r>
                      <a:r>
                        <a:rPr lang="es-ES" sz="1050" b="1" i="0" u="none" strike="noStrike" baseline="0" dirty="0">
                          <a:solidFill>
                            <a:schemeClr val="bg1"/>
                          </a:solidFill>
                          <a:effectLst/>
                          <a:latin typeface="Arial Narrow" panose="020B0606020202030204" pitchFamily="34" charset="0"/>
                        </a:rPr>
                        <a:t> </a:t>
                      </a:r>
                      <a:r>
                        <a:rPr lang="es-ES" sz="1050" b="1" i="0" u="none" strike="noStrike" dirty="0">
                          <a:solidFill>
                            <a:schemeClr val="bg1"/>
                          </a:solidFill>
                          <a:effectLst/>
                          <a:latin typeface="Arial Narrow" panose="020B0606020202030204" pitchFamily="34" charset="0"/>
                        </a:rPr>
                        <a:t>el</a:t>
                      </a:r>
                      <a:r>
                        <a:rPr lang="es-ES" sz="1050" b="1" i="0" u="none" strike="noStrike" baseline="0" dirty="0">
                          <a:solidFill>
                            <a:schemeClr val="bg1"/>
                          </a:solidFill>
                          <a:effectLst/>
                          <a:latin typeface="Arial Narrow" panose="020B0606020202030204" pitchFamily="34" charset="0"/>
                        </a:rPr>
                        <a:t> 16 de Octubre de 2025 </a:t>
                      </a:r>
                      <a:r>
                        <a:rPr lang="es-ES" sz="1050" b="1" i="0" u="none" strike="noStrike" dirty="0">
                          <a:solidFill>
                            <a:schemeClr val="bg1"/>
                          </a:solidFill>
                          <a:effectLst/>
                          <a:latin typeface="Arial Narrow" panose="020B0606020202030204" pitchFamily="34" charset="0"/>
                        </a:rPr>
                        <a:t>que superaron el mínimo histórico del mes.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124746925"/>
                  </a:ext>
                </a:extLst>
              </a:tr>
              <a:tr h="141523">
                <a:tc>
                  <a:txBody>
                    <a:bodyPr/>
                    <a:lstStyle/>
                    <a:p>
                      <a:pPr algn="ctr" fontAlgn="b"/>
                      <a:r>
                        <a:rPr lang="es-CO" sz="1100" b="1" i="0" u="none" strike="noStrike" dirty="0">
                          <a:solidFill>
                            <a:schemeClr val="tx1"/>
                          </a:solidFill>
                          <a:effectLst/>
                          <a:latin typeface="Arial Narrow" panose="020B0606020202030204" pitchFamily="34" charset="0"/>
                        </a:rPr>
                        <a:t>ESTACIÓN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MUNICIPIO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DEPARTAMENTO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T.MIN (°C).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T.MIN HIST. (°C)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FECHA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extLst>
                  <a:ext uri="{0D108BD9-81ED-4DB2-BD59-A6C34878D82A}">
                    <a16:rowId xmlns:a16="http://schemas.microsoft.com/office/drawing/2014/main" val="3678777645"/>
                  </a:ext>
                </a:extLst>
              </a:tr>
              <a:tr h="63316">
                <a:tc>
                  <a:txBody>
                    <a:bodyPr/>
                    <a:lstStyle/>
                    <a:p>
                      <a:pPr algn="ctr" fontAlgn="b"/>
                      <a:r>
                        <a:rPr lang="es-CO" sz="1100" b="0" i="0" u="none" strike="noStrike" dirty="0">
                          <a:solidFill>
                            <a:srgbClr val="000000"/>
                          </a:solidFill>
                          <a:effectLst/>
                          <a:latin typeface="Arial Narrow" panose="020B0606020202030204" pitchFamily="34" charset="0"/>
                        </a:rPr>
                        <a:t>El Salado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CO" sz="1100" b="0" i="0" u="none" strike="noStrike" dirty="0">
                          <a:solidFill>
                            <a:srgbClr val="000000"/>
                          </a:solidFill>
                          <a:effectLst/>
                          <a:latin typeface="Arial Narrow" panose="020B0606020202030204" pitchFamily="34" charset="0"/>
                        </a:rPr>
                        <a:t>Ciénaga de Oro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CO" sz="1100" b="0" i="0" u="none" strike="noStrike" dirty="0">
                          <a:solidFill>
                            <a:srgbClr val="000000"/>
                          </a:solidFill>
                          <a:effectLst/>
                          <a:latin typeface="Arial Narrow" panose="020B0606020202030204" pitchFamily="34" charset="0"/>
                        </a:rPr>
                        <a:t>Córdoba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CO" sz="1100" b="0" i="0" u="none" strike="noStrike" dirty="0">
                          <a:solidFill>
                            <a:srgbClr val="000000"/>
                          </a:solidFill>
                          <a:effectLst/>
                          <a:latin typeface="Arial Narrow" panose="020B0606020202030204" pitchFamily="34" charset="0"/>
                        </a:rPr>
                        <a:t>18,0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CO" sz="1100" b="0" i="0" u="none" strike="noStrike" dirty="0">
                          <a:solidFill>
                            <a:srgbClr val="000000"/>
                          </a:solidFill>
                          <a:effectLst/>
                          <a:latin typeface="Arial Narrow" panose="020B0606020202030204" pitchFamily="34" charset="0"/>
                        </a:rPr>
                        <a:t>19,0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marL="0" marR="0" lvl="0" indent="0" algn="ctr" defTabSz="914411" rtl="0" eaLnBrk="1" fontAlgn="b" latinLnBrk="0" hangingPunct="1">
                        <a:lnSpc>
                          <a:spcPct val="100000"/>
                        </a:lnSpc>
                        <a:spcBef>
                          <a:spcPts val="0"/>
                        </a:spcBef>
                        <a:spcAft>
                          <a:spcPts val="0"/>
                        </a:spcAft>
                        <a:buClrTx/>
                        <a:buSzTx/>
                        <a:buFontTx/>
                        <a:buNone/>
                        <a:tabLst/>
                        <a:defRPr/>
                      </a:pPr>
                      <a:r>
                        <a:rPr lang="es-CO" sz="1100" b="0" i="0" u="none" strike="noStrike" dirty="0">
                          <a:solidFill>
                            <a:srgbClr val="000000"/>
                          </a:solidFill>
                          <a:effectLst/>
                          <a:latin typeface="Arial Narrow" panose="020B0606020202030204" pitchFamily="34" charset="0"/>
                        </a:rPr>
                        <a:t>06/10/1995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extLst>
                  <a:ext uri="{0D108BD9-81ED-4DB2-BD59-A6C34878D82A}">
                    <a16:rowId xmlns:a16="http://schemas.microsoft.com/office/drawing/2014/main" val="4103024291"/>
                  </a:ext>
                </a:extLst>
              </a:tr>
            </a:tbl>
          </a:graphicData>
        </a:graphic>
      </p:graphicFrame>
      <p:pic>
        <p:nvPicPr>
          <p:cNvPr id="13" name="Imagen 12">
            <a:extLst>
              <a:ext uri="{FF2B5EF4-FFF2-40B4-BE49-F238E27FC236}">
                <a16:creationId xmlns:a16="http://schemas.microsoft.com/office/drawing/2014/main" id="{94FF9DDB-C4FE-0A50-6300-D4C93761E728}"/>
              </a:ext>
            </a:extLst>
          </p:cNvPr>
          <p:cNvPicPr>
            <a:picLocks noChangeAspect="1"/>
          </p:cNvPicPr>
          <p:nvPr/>
        </p:nvPicPr>
        <p:blipFill>
          <a:blip r:embed="rId9"/>
          <a:stretch>
            <a:fillRect/>
          </a:stretch>
        </p:blipFill>
        <p:spPr>
          <a:xfrm>
            <a:off x="12550693" y="2869677"/>
            <a:ext cx="7072410" cy="1860018"/>
          </a:xfrm>
          <a:prstGeom prst="rect">
            <a:avLst/>
          </a:prstGeom>
        </p:spPr>
      </p:pic>
      <p:graphicFrame>
        <p:nvGraphicFramePr>
          <p:cNvPr id="5" name="Tabla 4">
            <a:extLst>
              <a:ext uri="{FF2B5EF4-FFF2-40B4-BE49-F238E27FC236}">
                <a16:creationId xmlns:a16="http://schemas.microsoft.com/office/drawing/2014/main" id="{E3849715-7411-84E7-047E-3E0E471C22D5}"/>
              </a:ext>
            </a:extLst>
          </p:cNvPr>
          <p:cNvGraphicFramePr>
            <a:graphicFrameLocks noGrp="1"/>
          </p:cNvGraphicFramePr>
          <p:nvPr>
            <p:extLst>
              <p:ext uri="{D42A27DB-BD31-4B8C-83A1-F6EECF244321}">
                <p14:modId xmlns:p14="http://schemas.microsoft.com/office/powerpoint/2010/main" val="314962115"/>
              </p:ext>
            </p:extLst>
          </p:nvPr>
        </p:nvGraphicFramePr>
        <p:xfrm>
          <a:off x="5225642" y="1839233"/>
          <a:ext cx="6756039" cy="1880415"/>
        </p:xfrm>
        <a:graphic>
          <a:graphicData uri="http://schemas.openxmlformats.org/drawingml/2006/table">
            <a:tbl>
              <a:tblPr firstRow="1" firstCol="1" bandRow="1">
                <a:tableStyleId>{9DCAF9ED-07DC-4A11-8D7F-57B35C25682E}</a:tableStyleId>
              </a:tblPr>
              <a:tblGrid>
                <a:gridCol w="1645675">
                  <a:extLst>
                    <a:ext uri="{9D8B030D-6E8A-4147-A177-3AD203B41FA5}">
                      <a16:colId xmlns:a16="http://schemas.microsoft.com/office/drawing/2014/main" val="20000"/>
                    </a:ext>
                  </a:extLst>
                </a:gridCol>
                <a:gridCol w="5110364">
                  <a:extLst>
                    <a:ext uri="{9D8B030D-6E8A-4147-A177-3AD203B41FA5}">
                      <a16:colId xmlns:a16="http://schemas.microsoft.com/office/drawing/2014/main" val="2181585444"/>
                    </a:ext>
                  </a:extLst>
                </a:gridCol>
              </a:tblGrid>
              <a:tr h="252216">
                <a:tc>
                  <a:txBody>
                    <a:bodyPr/>
                    <a:lstStyle/>
                    <a:p>
                      <a:pPr algn="ctr" fontAlgn="ctr"/>
                      <a:r>
                        <a:rPr lang="es-CO" sz="1200" b="1" i="0" u="none" strike="noStrike" dirty="0">
                          <a:solidFill>
                            <a:schemeClr val="bg1"/>
                          </a:solidFill>
                          <a:effectLst/>
                          <a:latin typeface="Arial Narrow" panose="020B0606020202030204" pitchFamily="34" charset="0"/>
                        </a:rPr>
                        <a:t>DEPARTAMENTO</a:t>
                      </a:r>
                    </a:p>
                  </a:txBody>
                  <a:tcPr marL="9525" marR="9525" marT="9525" marB="0" anchor="ctr">
                    <a:lnR w="12700" cap="flat" cmpd="sng" algn="ctr">
                      <a:solidFill>
                        <a:schemeClr val="accent2"/>
                      </a:solidFill>
                      <a:prstDash val="solid"/>
                      <a:round/>
                      <a:headEnd type="none" w="med" len="med"/>
                      <a:tailEnd type="none" w="med" len="med"/>
                    </a:lnR>
                    <a:solidFill>
                      <a:srgbClr val="FF9A52"/>
                    </a:solidFill>
                  </a:tcPr>
                </a:tc>
                <a:tc>
                  <a:txBody>
                    <a:bodyPr/>
                    <a:lstStyle/>
                    <a:p>
                      <a:pPr algn="ctr" fontAlgn="ctr"/>
                      <a:r>
                        <a:rPr lang="es-CO" sz="1200" b="1" i="0" u="none" strike="noStrike" dirty="0">
                          <a:solidFill>
                            <a:schemeClr val="bg1"/>
                          </a:solidFill>
                          <a:effectLst/>
                          <a:latin typeface="Arial Narrow" panose="020B0606020202030204" pitchFamily="34" charset="0"/>
                        </a:rPr>
                        <a:t>MUNICIPIO</a:t>
                      </a:r>
                    </a:p>
                  </a:txBody>
                  <a:tcPr marL="9525" marR="9525" marT="9525" marB="0" anchor="ctr">
                    <a:lnL w="12700" cap="flat" cmpd="sng" algn="ctr">
                      <a:solidFill>
                        <a:schemeClr val="accent2"/>
                      </a:solidFill>
                      <a:prstDash val="solid"/>
                      <a:round/>
                      <a:headEnd type="none" w="med" len="med"/>
                      <a:tailEnd type="none" w="med" len="med"/>
                    </a:lnL>
                    <a:solidFill>
                      <a:srgbClr val="FF9A52"/>
                    </a:solidFill>
                  </a:tcPr>
                </a:tc>
                <a:extLst>
                  <a:ext uri="{0D108BD9-81ED-4DB2-BD59-A6C34878D82A}">
                    <a16:rowId xmlns:a16="http://schemas.microsoft.com/office/drawing/2014/main" val="10000"/>
                  </a:ext>
                </a:extLst>
              </a:tr>
              <a:tr h="143628">
                <a:tc>
                  <a:txBody>
                    <a:bodyPr/>
                    <a:lstStyle/>
                    <a:p>
                      <a:pPr algn="l" fontAlgn="b">
                        <a:buNone/>
                      </a:pPr>
                      <a:r>
                        <a:rPr lang="es-CO" sz="1100" b="1" i="0" u="none" strike="noStrike">
                          <a:solidFill>
                            <a:srgbClr val="000000"/>
                          </a:solidFill>
                          <a:effectLst/>
                          <a:latin typeface="Arial Narrow" panose="020B0606020202030204" pitchFamily="34" charset="0"/>
                        </a:rPr>
                        <a:t>ATLANTICO</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buNone/>
                      </a:pPr>
                      <a:r>
                        <a:rPr lang="es-CO" sz="1100" b="0" i="0" u="none" strike="noStrike">
                          <a:solidFill>
                            <a:srgbClr val="000000"/>
                          </a:solidFill>
                          <a:effectLst/>
                          <a:latin typeface="Arial Narrow" panose="020B0606020202030204" pitchFamily="34" charset="0"/>
                        </a:rPr>
                        <a:t>Manatí (36.4)</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extLst>
                  <a:ext uri="{0D108BD9-81ED-4DB2-BD59-A6C34878D82A}">
                    <a16:rowId xmlns:a16="http://schemas.microsoft.com/office/drawing/2014/main" val="2354648086"/>
                  </a:ext>
                </a:extLst>
              </a:tr>
              <a:tr h="143628">
                <a:tc>
                  <a:txBody>
                    <a:bodyPr/>
                    <a:lstStyle/>
                    <a:p>
                      <a:pPr algn="l" fontAlgn="b">
                        <a:buNone/>
                      </a:pPr>
                      <a:r>
                        <a:rPr lang="es-CO" sz="1100" b="1" i="0" u="none" strike="noStrike">
                          <a:solidFill>
                            <a:srgbClr val="000000"/>
                          </a:solidFill>
                          <a:effectLst/>
                          <a:latin typeface="Arial Narrow" panose="020B0606020202030204" pitchFamily="34" charset="0"/>
                        </a:rPr>
                        <a:t>BOLÍVAR</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buNone/>
                      </a:pPr>
                      <a:r>
                        <a:rPr lang="es-CO" sz="1100" b="0" i="0" u="none" strike="noStrike">
                          <a:solidFill>
                            <a:srgbClr val="000000"/>
                          </a:solidFill>
                          <a:effectLst/>
                          <a:latin typeface="Arial Narrow" panose="020B0606020202030204" pitchFamily="34" charset="0"/>
                        </a:rPr>
                        <a:t>Arjona (36.0)</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extLst>
                  <a:ext uri="{0D108BD9-81ED-4DB2-BD59-A6C34878D82A}">
                    <a16:rowId xmlns:a16="http://schemas.microsoft.com/office/drawing/2014/main" val="3291994592"/>
                  </a:ext>
                </a:extLst>
              </a:tr>
              <a:tr h="143628">
                <a:tc>
                  <a:txBody>
                    <a:bodyPr/>
                    <a:lstStyle/>
                    <a:p>
                      <a:pPr algn="l" fontAlgn="b">
                        <a:buNone/>
                      </a:pPr>
                      <a:r>
                        <a:rPr lang="es-CO" sz="1100" b="1" i="0" u="none" strike="noStrike">
                          <a:solidFill>
                            <a:srgbClr val="000000"/>
                          </a:solidFill>
                          <a:effectLst/>
                          <a:latin typeface="Arial Narrow" panose="020B0606020202030204" pitchFamily="34" charset="0"/>
                        </a:rPr>
                        <a:t>CASANARE</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buNone/>
                      </a:pPr>
                      <a:r>
                        <a:rPr lang="es-CO" sz="1100" b="0" i="0" u="none" strike="noStrike">
                          <a:solidFill>
                            <a:srgbClr val="000000"/>
                          </a:solidFill>
                          <a:effectLst/>
                          <a:latin typeface="Arial Narrow" panose="020B0606020202030204" pitchFamily="34" charset="0"/>
                        </a:rPr>
                        <a:t>Trinidad (34.4)</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extLst>
                  <a:ext uri="{0D108BD9-81ED-4DB2-BD59-A6C34878D82A}">
                    <a16:rowId xmlns:a16="http://schemas.microsoft.com/office/drawing/2014/main" val="3160740435"/>
                  </a:ext>
                </a:extLst>
              </a:tr>
              <a:tr h="182784">
                <a:tc>
                  <a:txBody>
                    <a:bodyPr/>
                    <a:lstStyle/>
                    <a:p>
                      <a:pPr algn="l" fontAlgn="b">
                        <a:buNone/>
                      </a:pPr>
                      <a:r>
                        <a:rPr lang="es-CO" sz="1100" b="1" i="0" u="none" strike="noStrike">
                          <a:solidFill>
                            <a:srgbClr val="000000"/>
                          </a:solidFill>
                          <a:effectLst/>
                          <a:latin typeface="Arial Narrow" panose="020B0606020202030204" pitchFamily="34" charset="0"/>
                        </a:rPr>
                        <a:t>CESAR</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buNone/>
                      </a:pPr>
                      <a:r>
                        <a:rPr lang="es-CO" sz="1100" b="0" i="0" u="none" strike="noStrike">
                          <a:solidFill>
                            <a:srgbClr val="000000"/>
                          </a:solidFill>
                          <a:effectLst/>
                          <a:latin typeface="Arial Narrow" panose="020B0606020202030204" pitchFamily="34" charset="0"/>
                        </a:rPr>
                        <a:t>Valledupar (34.7)</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extLst>
                  <a:ext uri="{0D108BD9-81ED-4DB2-BD59-A6C34878D82A}">
                    <a16:rowId xmlns:a16="http://schemas.microsoft.com/office/drawing/2014/main" val="2922203689"/>
                  </a:ext>
                </a:extLst>
              </a:tr>
              <a:tr h="182784">
                <a:tc>
                  <a:txBody>
                    <a:bodyPr/>
                    <a:lstStyle/>
                    <a:p>
                      <a:pPr algn="l" fontAlgn="b">
                        <a:buNone/>
                      </a:pPr>
                      <a:r>
                        <a:rPr lang="es-CO" sz="1100" b="1" i="0" u="none" strike="noStrike">
                          <a:solidFill>
                            <a:srgbClr val="000000"/>
                          </a:solidFill>
                          <a:effectLst/>
                          <a:latin typeface="Arial Narrow" panose="020B0606020202030204" pitchFamily="34" charset="0"/>
                        </a:rPr>
                        <a:t>CUNDINAMARCA</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buNone/>
                      </a:pPr>
                      <a:r>
                        <a:rPr lang="es-CO" sz="1100" b="0" i="0" u="none" strike="noStrike">
                          <a:solidFill>
                            <a:srgbClr val="000000"/>
                          </a:solidFill>
                          <a:effectLst/>
                          <a:latin typeface="Arial Narrow" panose="020B0606020202030204" pitchFamily="34" charset="0"/>
                        </a:rPr>
                        <a:t>Jerusalen (34.4)</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extLst>
                  <a:ext uri="{0D108BD9-81ED-4DB2-BD59-A6C34878D82A}">
                    <a16:rowId xmlns:a16="http://schemas.microsoft.com/office/drawing/2014/main" val="2474147724"/>
                  </a:ext>
                </a:extLst>
              </a:tr>
              <a:tr h="182784">
                <a:tc>
                  <a:txBody>
                    <a:bodyPr/>
                    <a:lstStyle/>
                    <a:p>
                      <a:pPr algn="l" fontAlgn="b">
                        <a:buNone/>
                      </a:pPr>
                      <a:r>
                        <a:rPr lang="es-CO" sz="1100" b="1" i="0" u="none" strike="noStrike">
                          <a:solidFill>
                            <a:srgbClr val="000000"/>
                          </a:solidFill>
                          <a:effectLst/>
                          <a:latin typeface="Arial Narrow" panose="020B0606020202030204" pitchFamily="34" charset="0"/>
                        </a:rPr>
                        <a:t>HUILA</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buNone/>
                      </a:pPr>
                      <a:r>
                        <a:rPr lang="es-CO" sz="1100" b="0" i="0" u="none" strike="noStrike">
                          <a:solidFill>
                            <a:srgbClr val="000000"/>
                          </a:solidFill>
                          <a:effectLst/>
                          <a:latin typeface="Arial Narrow" panose="020B0606020202030204" pitchFamily="34" charset="0"/>
                        </a:rPr>
                        <a:t>Neiva (34.4), </a:t>
                      </a:r>
                      <a:r>
                        <a:rPr lang="es-CO" sz="1100" b="1" i="0" u="none" strike="noStrike">
                          <a:solidFill>
                            <a:srgbClr val="000000"/>
                          </a:solidFill>
                          <a:effectLst/>
                          <a:latin typeface="Arial Narrow" panose="020B0606020202030204" pitchFamily="34" charset="0"/>
                        </a:rPr>
                        <a:t>Villavieja (36.6)</a:t>
                      </a:r>
                      <a:endParaRPr lang="es-CO" sz="1100" b="0" i="0" u="none" strike="noStrike">
                        <a:solidFill>
                          <a:srgbClr val="000000"/>
                        </a:solidFill>
                        <a:effectLst/>
                        <a:latin typeface="Arial Narrow" panose="020B0606020202030204" pitchFamily="34" charset="0"/>
                      </a:endParaRP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extLst>
                  <a:ext uri="{0D108BD9-81ED-4DB2-BD59-A6C34878D82A}">
                    <a16:rowId xmlns:a16="http://schemas.microsoft.com/office/drawing/2014/main" val="2160674953"/>
                  </a:ext>
                </a:extLst>
              </a:tr>
              <a:tr h="182784">
                <a:tc>
                  <a:txBody>
                    <a:bodyPr/>
                    <a:lstStyle/>
                    <a:p>
                      <a:pPr algn="l" fontAlgn="b">
                        <a:buNone/>
                      </a:pPr>
                      <a:r>
                        <a:rPr lang="es-CO" sz="1100" b="1" i="0" u="none" strike="noStrike">
                          <a:solidFill>
                            <a:srgbClr val="000000"/>
                          </a:solidFill>
                          <a:effectLst/>
                          <a:latin typeface="Arial Narrow" panose="020B0606020202030204" pitchFamily="34" charset="0"/>
                        </a:rPr>
                        <a:t>LA GUAJIRA</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buNone/>
                      </a:pPr>
                      <a:r>
                        <a:rPr lang="es-CO" sz="1100" b="0" i="0" u="none" strike="noStrike">
                          <a:solidFill>
                            <a:srgbClr val="000000"/>
                          </a:solidFill>
                          <a:effectLst/>
                          <a:latin typeface="Arial Narrow" panose="020B0606020202030204" pitchFamily="34" charset="0"/>
                        </a:rPr>
                        <a:t>Riohacha (35.0)</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extLst>
                  <a:ext uri="{0D108BD9-81ED-4DB2-BD59-A6C34878D82A}">
                    <a16:rowId xmlns:a16="http://schemas.microsoft.com/office/drawing/2014/main" val="3272442937"/>
                  </a:ext>
                </a:extLst>
              </a:tr>
              <a:tr h="182784">
                <a:tc>
                  <a:txBody>
                    <a:bodyPr/>
                    <a:lstStyle/>
                    <a:p>
                      <a:pPr algn="l" fontAlgn="b">
                        <a:buNone/>
                      </a:pPr>
                      <a:r>
                        <a:rPr lang="es-CO" sz="1100" b="1" i="0" u="none" strike="noStrike">
                          <a:solidFill>
                            <a:srgbClr val="000000"/>
                          </a:solidFill>
                          <a:effectLst/>
                          <a:latin typeface="Arial Narrow" panose="020B0606020202030204" pitchFamily="34" charset="0"/>
                        </a:rPr>
                        <a:t>NORTE DE SANTANDER</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buNone/>
                      </a:pPr>
                      <a:r>
                        <a:rPr lang="es-CO" sz="1100" b="0" i="0" u="none" strike="noStrike">
                          <a:solidFill>
                            <a:srgbClr val="000000"/>
                          </a:solidFill>
                          <a:effectLst/>
                          <a:latin typeface="Arial Narrow" panose="020B0606020202030204" pitchFamily="34" charset="0"/>
                        </a:rPr>
                        <a:t>Cúcuta (35.4)</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extLst>
                  <a:ext uri="{0D108BD9-81ED-4DB2-BD59-A6C34878D82A}">
                    <a16:rowId xmlns:a16="http://schemas.microsoft.com/office/drawing/2014/main" val="1032567165"/>
                  </a:ext>
                </a:extLst>
              </a:tr>
              <a:tr h="182784">
                <a:tc>
                  <a:txBody>
                    <a:bodyPr/>
                    <a:lstStyle/>
                    <a:p>
                      <a:pPr algn="l" fontAlgn="b">
                        <a:buNone/>
                      </a:pPr>
                      <a:r>
                        <a:rPr lang="es-CO" sz="1100" b="1" i="0" u="none" strike="noStrike">
                          <a:solidFill>
                            <a:srgbClr val="000000"/>
                          </a:solidFill>
                          <a:effectLst/>
                          <a:latin typeface="Arial Narrow" panose="020B0606020202030204" pitchFamily="34" charset="0"/>
                        </a:rPr>
                        <a:t>TOLIMA</a:t>
                      </a:r>
                    </a:p>
                  </a:txBody>
                  <a:tcPr marL="9525" marR="9525" marT="9525" marB="0" anchor="b">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gn="l" fontAlgn="b">
                        <a:buNone/>
                      </a:pPr>
                      <a:r>
                        <a:rPr lang="es-CO" sz="1100" b="0" i="0" u="none" strike="noStrike" dirty="0">
                          <a:solidFill>
                            <a:srgbClr val="000000"/>
                          </a:solidFill>
                          <a:effectLst/>
                          <a:latin typeface="Arial Narrow" panose="020B0606020202030204" pitchFamily="34" charset="0"/>
                        </a:rPr>
                        <a:t>Natagaima (34.8)</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extLst>
                  <a:ext uri="{0D108BD9-81ED-4DB2-BD59-A6C34878D82A}">
                    <a16:rowId xmlns:a16="http://schemas.microsoft.com/office/drawing/2014/main" val="1751688451"/>
                  </a:ext>
                </a:extLst>
              </a:tr>
            </a:tbl>
          </a:graphicData>
        </a:graphic>
      </p:graphicFrame>
      <p:sp>
        <p:nvSpPr>
          <p:cNvPr id="26" name="CuadroTexto 25">
            <a:extLst>
              <a:ext uri="{FF2B5EF4-FFF2-40B4-BE49-F238E27FC236}">
                <a16:creationId xmlns:a16="http://schemas.microsoft.com/office/drawing/2014/main" id="{4DB2F74B-2C09-4625-9F6E-8D4DD6518397}"/>
              </a:ext>
            </a:extLst>
          </p:cNvPr>
          <p:cNvSpPr txBox="1"/>
          <p:nvPr/>
        </p:nvSpPr>
        <p:spPr>
          <a:xfrm>
            <a:off x="5197593" y="6023013"/>
            <a:ext cx="6822733" cy="261610"/>
          </a:xfrm>
          <a:prstGeom prst="rect">
            <a:avLst/>
          </a:prstGeom>
          <a:ln>
            <a:solidFill>
              <a:srgbClr val="3399FF"/>
            </a:solidFill>
          </a:ln>
        </p:spPr>
        <p:style>
          <a:lnRef idx="2">
            <a:schemeClr val="accent1"/>
          </a:lnRef>
          <a:fillRef idx="1">
            <a:schemeClr val="lt1"/>
          </a:fillRef>
          <a:effectRef idx="0">
            <a:schemeClr val="accent1"/>
          </a:effectRef>
          <a:fontRef idx="minor">
            <a:schemeClr val="dk1"/>
          </a:fontRef>
        </p:style>
        <p:txBody>
          <a:bodyPr wrap="square" anchor="ctr">
            <a:spAutoFit/>
          </a:bodyPr>
          <a:lstStyle>
            <a:defPPr>
              <a:defRPr lang="es-CO"/>
            </a:defPPr>
            <a:lvl1pPr algn="ctr">
              <a:defRPr sz="900" b="1">
                <a:solidFill>
                  <a:prstClr val="black"/>
                </a:solidFill>
                <a:latin typeface="Arial Narrow" panose="020B0606020202030204" pitchFamily="34" charset="0"/>
              </a:defRPr>
            </a:lvl1pPr>
          </a:lstStyle>
          <a:p>
            <a:r>
              <a:rPr lang="es-CO" sz="1100" dirty="0"/>
              <a:t>NO SE REGISTRARON VALORES DE TEMPERATURAS DEL AIRE POR DEBAJO DE LOS MINIMOS HISTÓRICOS</a:t>
            </a:r>
          </a:p>
        </p:txBody>
      </p:sp>
      <p:pic>
        <p:nvPicPr>
          <p:cNvPr id="15" name="Imagen 14">
            <a:extLst>
              <a:ext uri="{FF2B5EF4-FFF2-40B4-BE49-F238E27FC236}">
                <a16:creationId xmlns:a16="http://schemas.microsoft.com/office/drawing/2014/main" id="{160707C3-C157-D21C-6CD5-EDDF6AAB3D09}"/>
              </a:ext>
            </a:extLst>
          </p:cNvPr>
          <p:cNvPicPr>
            <a:picLocks noChangeAspect="1"/>
          </p:cNvPicPr>
          <p:nvPr/>
        </p:nvPicPr>
        <p:blipFill>
          <a:blip r:embed="rId10"/>
          <a:srcRect b="22993"/>
          <a:stretch>
            <a:fillRect/>
          </a:stretch>
        </p:blipFill>
        <p:spPr>
          <a:xfrm>
            <a:off x="5105815" y="4456929"/>
            <a:ext cx="7079101" cy="730959"/>
          </a:xfrm>
          <a:prstGeom prst="rect">
            <a:avLst/>
          </a:prstGeom>
        </p:spPr>
      </p:pic>
      <p:graphicFrame>
        <p:nvGraphicFramePr>
          <p:cNvPr id="16" name="Tabla 15">
            <a:extLst>
              <a:ext uri="{FF2B5EF4-FFF2-40B4-BE49-F238E27FC236}">
                <a16:creationId xmlns:a16="http://schemas.microsoft.com/office/drawing/2014/main" id="{0C58E961-D363-A8B2-3E82-C6DB8B5A81E5}"/>
              </a:ext>
            </a:extLst>
          </p:cNvPr>
          <p:cNvGraphicFramePr>
            <a:graphicFrameLocks noGrp="1"/>
          </p:cNvGraphicFramePr>
          <p:nvPr>
            <p:extLst>
              <p:ext uri="{D42A27DB-BD31-4B8C-83A1-F6EECF244321}">
                <p14:modId xmlns:p14="http://schemas.microsoft.com/office/powerpoint/2010/main" val="4255453069"/>
              </p:ext>
            </p:extLst>
          </p:nvPr>
        </p:nvGraphicFramePr>
        <p:xfrm>
          <a:off x="12542881" y="2133920"/>
          <a:ext cx="6777654" cy="523875"/>
        </p:xfrm>
        <a:graphic>
          <a:graphicData uri="http://schemas.openxmlformats.org/drawingml/2006/table">
            <a:tbl>
              <a:tblPr/>
              <a:tblGrid>
                <a:gridCol w="1227366">
                  <a:extLst>
                    <a:ext uri="{9D8B030D-6E8A-4147-A177-3AD203B41FA5}">
                      <a16:colId xmlns:a16="http://schemas.microsoft.com/office/drawing/2014/main" val="3677709354"/>
                    </a:ext>
                  </a:extLst>
                </a:gridCol>
                <a:gridCol w="1349032">
                  <a:extLst>
                    <a:ext uri="{9D8B030D-6E8A-4147-A177-3AD203B41FA5}">
                      <a16:colId xmlns:a16="http://schemas.microsoft.com/office/drawing/2014/main" val="156586966"/>
                    </a:ext>
                  </a:extLst>
                </a:gridCol>
                <a:gridCol w="1343422">
                  <a:extLst>
                    <a:ext uri="{9D8B030D-6E8A-4147-A177-3AD203B41FA5}">
                      <a16:colId xmlns:a16="http://schemas.microsoft.com/office/drawing/2014/main" val="2711561286"/>
                    </a:ext>
                  </a:extLst>
                </a:gridCol>
                <a:gridCol w="835780">
                  <a:extLst>
                    <a:ext uri="{9D8B030D-6E8A-4147-A177-3AD203B41FA5}">
                      <a16:colId xmlns:a16="http://schemas.microsoft.com/office/drawing/2014/main" val="71123669"/>
                    </a:ext>
                  </a:extLst>
                </a:gridCol>
                <a:gridCol w="1270726">
                  <a:extLst>
                    <a:ext uri="{9D8B030D-6E8A-4147-A177-3AD203B41FA5}">
                      <a16:colId xmlns:a16="http://schemas.microsoft.com/office/drawing/2014/main" val="4121769722"/>
                    </a:ext>
                  </a:extLst>
                </a:gridCol>
                <a:gridCol w="751328">
                  <a:extLst>
                    <a:ext uri="{9D8B030D-6E8A-4147-A177-3AD203B41FA5}">
                      <a16:colId xmlns:a16="http://schemas.microsoft.com/office/drawing/2014/main" val="114300548"/>
                    </a:ext>
                  </a:extLst>
                </a:gridCol>
              </a:tblGrid>
              <a:tr h="70058">
                <a:tc gridSpan="6">
                  <a:txBody>
                    <a:bodyPr/>
                    <a:lstStyle/>
                    <a:p>
                      <a:pPr lvl="1" algn="ctr" fontAlgn="b"/>
                      <a:r>
                        <a:rPr lang="es-ES" sz="1050" b="1" i="0" u="none" strike="noStrike" dirty="0">
                          <a:solidFill>
                            <a:schemeClr val="bg1"/>
                          </a:solidFill>
                          <a:effectLst/>
                          <a:latin typeface="Arial Narrow" panose="020B0606020202030204" pitchFamily="34" charset="0"/>
                        </a:rPr>
                        <a:t>Estaciones con temperatura máxima registrada</a:t>
                      </a:r>
                      <a:r>
                        <a:rPr lang="es-ES" sz="1050" b="1" i="0" u="none" strike="noStrike" baseline="0" dirty="0">
                          <a:solidFill>
                            <a:schemeClr val="bg1"/>
                          </a:solidFill>
                          <a:effectLst/>
                          <a:latin typeface="Arial Narrow" panose="020B0606020202030204" pitchFamily="34" charset="0"/>
                        </a:rPr>
                        <a:t> </a:t>
                      </a:r>
                      <a:r>
                        <a:rPr lang="es-ES" sz="1050" b="1" i="0" u="none" strike="noStrike" dirty="0">
                          <a:solidFill>
                            <a:schemeClr val="bg1"/>
                          </a:solidFill>
                          <a:effectLst/>
                          <a:latin typeface="Arial Narrow" panose="020B0606020202030204" pitchFamily="34" charset="0"/>
                        </a:rPr>
                        <a:t>el</a:t>
                      </a:r>
                      <a:r>
                        <a:rPr lang="es-ES" sz="1050" b="1" i="0" u="none" strike="noStrike" baseline="0" dirty="0">
                          <a:solidFill>
                            <a:schemeClr val="bg1"/>
                          </a:solidFill>
                          <a:effectLst/>
                          <a:latin typeface="Arial Narrow" panose="020B0606020202030204" pitchFamily="34" charset="0"/>
                        </a:rPr>
                        <a:t> </a:t>
                      </a:r>
                      <a:r>
                        <a:rPr lang="es-ES" sz="1050" b="1" i="0" u="none" strike="noStrike" baseline="0" dirty="0">
                          <a:solidFill>
                            <a:srgbClr val="FFFF00"/>
                          </a:solidFill>
                          <a:effectLst/>
                          <a:latin typeface="Arial Narrow" panose="020B0606020202030204" pitchFamily="34" charset="0"/>
                        </a:rPr>
                        <a:t>28 de octubre de 2025 </a:t>
                      </a:r>
                      <a:r>
                        <a:rPr lang="es-ES" sz="1050" b="1" i="0" u="none" strike="noStrike" dirty="0">
                          <a:solidFill>
                            <a:schemeClr val="bg1"/>
                          </a:solidFill>
                          <a:effectLst/>
                          <a:latin typeface="Arial Narrow" panose="020B0606020202030204" pitchFamily="34" charset="0"/>
                        </a:rPr>
                        <a:t>que superaron el máximo histórico del mes.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A52"/>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124746925"/>
                  </a:ext>
                </a:extLst>
              </a:tr>
              <a:tr h="141523">
                <a:tc>
                  <a:txBody>
                    <a:bodyPr/>
                    <a:lstStyle/>
                    <a:p>
                      <a:pPr algn="ctr" fontAlgn="b"/>
                      <a:r>
                        <a:rPr lang="es-CO" sz="1100" b="1" i="0" u="none" strike="noStrike" dirty="0">
                          <a:solidFill>
                            <a:schemeClr val="tx1"/>
                          </a:solidFill>
                          <a:effectLst/>
                          <a:latin typeface="Arial Narrow" panose="020B0606020202030204" pitchFamily="34" charset="0"/>
                        </a:rPr>
                        <a:t>ESTACIÓN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b="1" i="0" u="none" strike="noStrike" dirty="0">
                          <a:solidFill>
                            <a:schemeClr val="tx1"/>
                          </a:solidFill>
                          <a:effectLst/>
                          <a:latin typeface="Arial Narrow" panose="020B0606020202030204" pitchFamily="34" charset="0"/>
                        </a:rPr>
                        <a:t>MUNICIPIO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b="1" i="0" u="none" strike="noStrike" dirty="0">
                          <a:solidFill>
                            <a:schemeClr val="tx1"/>
                          </a:solidFill>
                          <a:effectLst/>
                          <a:latin typeface="Arial Narrow" panose="020B0606020202030204" pitchFamily="34" charset="0"/>
                        </a:rPr>
                        <a:t>DEPARTAMENTO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b="1" i="0" u="none" strike="noStrike" dirty="0">
                          <a:solidFill>
                            <a:schemeClr val="tx1"/>
                          </a:solidFill>
                          <a:effectLst/>
                          <a:latin typeface="Arial Narrow" panose="020B0606020202030204" pitchFamily="34" charset="0"/>
                        </a:rPr>
                        <a:t>T.MÁX (°C).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b="1" i="0" u="none" strike="noStrike" dirty="0">
                          <a:solidFill>
                            <a:schemeClr val="tx1"/>
                          </a:solidFill>
                          <a:effectLst/>
                          <a:latin typeface="Arial Narrow" panose="020B0606020202030204" pitchFamily="34" charset="0"/>
                        </a:rPr>
                        <a:t>T.MÁX HIST. (°C)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b="1" i="0" u="none" strike="noStrike" dirty="0">
                          <a:solidFill>
                            <a:schemeClr val="tx1"/>
                          </a:solidFill>
                          <a:effectLst/>
                          <a:latin typeface="Arial Narrow" panose="020B0606020202030204" pitchFamily="34" charset="0"/>
                        </a:rPr>
                        <a:t>FECHA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678777645"/>
                  </a:ext>
                </a:extLst>
              </a:tr>
              <a:tr h="63316">
                <a:tc>
                  <a:txBody>
                    <a:bodyPr/>
                    <a:lstStyle/>
                    <a:p>
                      <a:pPr algn="ctr" fontAlgn="b"/>
                      <a:r>
                        <a:rPr lang="es-MX" sz="1100" b="0" i="0" u="none" strike="noStrike" dirty="0">
                          <a:solidFill>
                            <a:srgbClr val="000000"/>
                          </a:solidFill>
                          <a:effectLst/>
                          <a:latin typeface="Arial Narrow" panose="020B0606020202030204" pitchFamily="34" charset="0"/>
                        </a:rPr>
                        <a:t>Chita</a:t>
                      </a:r>
                      <a:endParaRPr lang="es-CO" sz="1100" b="0" i="0" u="none" strike="noStrike" dirty="0">
                        <a:solidFill>
                          <a:srgbClr val="000000"/>
                        </a:solidFill>
                        <a:effectLst/>
                        <a:latin typeface="Arial Narrow" panose="020B0606020202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MX" sz="1100" b="0" i="0" u="none" strike="noStrike" dirty="0">
                          <a:solidFill>
                            <a:srgbClr val="000000"/>
                          </a:solidFill>
                          <a:effectLst/>
                          <a:latin typeface="Arial Narrow" panose="020B0606020202030204" pitchFamily="34" charset="0"/>
                        </a:rPr>
                        <a:t>Chita</a:t>
                      </a:r>
                      <a:endParaRPr lang="es-CO" sz="1100" b="0" i="0" u="none" strike="noStrike" dirty="0">
                        <a:solidFill>
                          <a:srgbClr val="000000"/>
                        </a:solidFill>
                        <a:effectLst/>
                        <a:latin typeface="Arial Narrow" panose="020B0606020202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MX" sz="1100" b="0" i="0" u="none" strike="noStrike" dirty="0">
                          <a:solidFill>
                            <a:srgbClr val="000000"/>
                          </a:solidFill>
                          <a:effectLst/>
                          <a:latin typeface="Arial Narrow" panose="020B0606020202030204" pitchFamily="34" charset="0"/>
                        </a:rPr>
                        <a:t>Boyacá</a:t>
                      </a:r>
                      <a:endParaRPr lang="es-CO" sz="1100" b="0" i="0" u="none" strike="noStrike" dirty="0">
                        <a:solidFill>
                          <a:srgbClr val="000000"/>
                        </a:solidFill>
                        <a:effectLst/>
                        <a:latin typeface="Arial Narrow" panose="020B0606020202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b="0" i="0" u="none" strike="noStrike" dirty="0">
                          <a:solidFill>
                            <a:srgbClr val="000000"/>
                          </a:solidFill>
                          <a:effectLst/>
                          <a:latin typeface="Arial Narrow" panose="020B0606020202030204" pitchFamily="34" charset="0"/>
                        </a:rPr>
                        <a:t>22,8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b="0" i="0" u="none" strike="noStrike" dirty="0">
                          <a:solidFill>
                            <a:srgbClr val="000000"/>
                          </a:solidFill>
                          <a:effectLst/>
                          <a:latin typeface="Arial Narrow" panose="020B0606020202030204" pitchFamily="34" charset="0"/>
                        </a:rPr>
                        <a:t>22,4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11" rtl="0" eaLnBrk="1" fontAlgn="b" latinLnBrk="0" hangingPunct="1">
                        <a:lnSpc>
                          <a:spcPct val="100000"/>
                        </a:lnSpc>
                        <a:spcBef>
                          <a:spcPts val="0"/>
                        </a:spcBef>
                        <a:spcAft>
                          <a:spcPts val="0"/>
                        </a:spcAft>
                        <a:buClrTx/>
                        <a:buSzTx/>
                        <a:buFontTx/>
                        <a:buNone/>
                        <a:tabLst/>
                        <a:defRPr/>
                      </a:pPr>
                      <a:r>
                        <a:rPr lang="es-CO" sz="1100" b="0" i="0" u="none" strike="noStrike" dirty="0">
                          <a:solidFill>
                            <a:srgbClr val="000000"/>
                          </a:solidFill>
                          <a:effectLst/>
                          <a:latin typeface="Arial Narrow" panose="020B0606020202030204" pitchFamily="34" charset="0"/>
                        </a:rPr>
                        <a:t>24/10/2025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103024291"/>
                  </a:ext>
                </a:extLst>
              </a:tr>
            </a:tbl>
          </a:graphicData>
        </a:graphic>
      </p:graphicFrame>
      <p:pic>
        <p:nvPicPr>
          <p:cNvPr id="17" name="Imagen 16">
            <a:extLst>
              <a:ext uri="{FF2B5EF4-FFF2-40B4-BE49-F238E27FC236}">
                <a16:creationId xmlns:a16="http://schemas.microsoft.com/office/drawing/2014/main" id="{2EDCBA85-77F9-32B3-C699-12A2DD91360F}"/>
              </a:ext>
            </a:extLst>
          </p:cNvPr>
          <p:cNvPicPr>
            <a:picLocks noChangeAspect="1"/>
          </p:cNvPicPr>
          <p:nvPr/>
        </p:nvPicPr>
        <p:blipFill>
          <a:blip r:embed="rId11" r:link="rId12" cstate="print">
            <a:extLst>
              <a:ext uri="{28A0092B-C50C-407E-A947-70E740481C1C}">
                <a14:useLocalDpi xmlns:a14="http://schemas.microsoft.com/office/drawing/2010/main" val="0"/>
              </a:ext>
            </a:extLst>
          </a:blip>
          <a:srcRect/>
          <a:stretch>
            <a:fillRect/>
          </a:stretch>
        </p:blipFill>
        <p:spPr>
          <a:xfrm>
            <a:off x="433805" y="1166903"/>
            <a:ext cx="4247426" cy="5194616"/>
          </a:xfrm>
          <a:prstGeom prst="rect">
            <a:avLst/>
          </a:prstGeom>
        </p:spPr>
      </p:pic>
      <p:graphicFrame>
        <p:nvGraphicFramePr>
          <p:cNvPr id="14" name="Google Shape;1156;p4">
            <a:extLst>
              <a:ext uri="{FF2B5EF4-FFF2-40B4-BE49-F238E27FC236}">
                <a16:creationId xmlns:a16="http://schemas.microsoft.com/office/drawing/2014/main" id="{E2E648E9-A865-35D3-972F-46746372276C}"/>
              </a:ext>
            </a:extLst>
          </p:cNvPr>
          <p:cNvGraphicFramePr>
            <a:graphicFrameLocks/>
          </p:cNvGraphicFramePr>
          <p:nvPr>
            <p:extLst>
              <p:ext uri="{D42A27DB-BD31-4B8C-83A1-F6EECF244321}">
                <p14:modId xmlns:p14="http://schemas.microsoft.com/office/powerpoint/2010/main" val="1166137136"/>
              </p:ext>
            </p:extLst>
          </p:nvPr>
        </p:nvGraphicFramePr>
        <p:xfrm>
          <a:off x="5222799" y="5202031"/>
          <a:ext cx="6781416" cy="375285"/>
        </p:xfrm>
        <a:graphic>
          <a:graphicData uri="http://schemas.openxmlformats.org/drawingml/2006/table">
            <a:tbl>
              <a:tblPr>
                <a:noFill/>
              </a:tblPr>
              <a:tblGrid>
                <a:gridCol w="1275887">
                  <a:extLst>
                    <a:ext uri="{9D8B030D-6E8A-4147-A177-3AD203B41FA5}">
                      <a16:colId xmlns:a16="http://schemas.microsoft.com/office/drawing/2014/main" val="20000"/>
                    </a:ext>
                  </a:extLst>
                </a:gridCol>
                <a:gridCol w="5505529">
                  <a:extLst>
                    <a:ext uri="{9D8B030D-6E8A-4147-A177-3AD203B41FA5}">
                      <a16:colId xmlns:a16="http://schemas.microsoft.com/office/drawing/2014/main" val="20001"/>
                    </a:ext>
                  </a:extLst>
                </a:gridCol>
              </a:tblGrid>
              <a:tr h="181051">
                <a:tc>
                  <a:txBody>
                    <a:bodyPr/>
                    <a:lstStyle/>
                    <a:p>
                      <a:pPr marL="0" marR="0" lvl="0" indent="0" algn="ctr" rtl="0">
                        <a:lnSpc>
                          <a:spcPct val="100000"/>
                        </a:lnSpc>
                        <a:spcBef>
                          <a:spcPts val="0"/>
                        </a:spcBef>
                        <a:spcAft>
                          <a:spcPts val="0"/>
                        </a:spcAft>
                        <a:buNone/>
                      </a:pPr>
                      <a:r>
                        <a:rPr lang="es-CO" sz="1200" b="1" u="none" strike="noStrike" cap="none" dirty="0">
                          <a:solidFill>
                            <a:schemeClr val="bg1"/>
                          </a:solidFill>
                          <a:latin typeface="Arial Narrow" panose="020B0606020202030204" pitchFamily="34" charset="0"/>
                          <a:ea typeface="Calibri" panose="020F0502020204030204" pitchFamily="34" charset="0"/>
                          <a:cs typeface="Calibri" panose="020F0502020204030204" pitchFamily="34" charset="0"/>
                          <a:sym typeface="Arial Narrow"/>
                        </a:rPr>
                        <a:t>DEPARTAMENTO</a:t>
                      </a:r>
                    </a:p>
                  </a:txBody>
                  <a:tcPr marL="44450" marR="44450" marT="0" marB="0" anchor="ctr">
                    <a:lnL w="12700" cap="flat" cmpd="sng">
                      <a:solidFill>
                        <a:srgbClr val="5B9BD5"/>
                      </a:solidFill>
                      <a:prstDash val="solid"/>
                      <a:round/>
                      <a:headEnd type="none" w="sm" len="sm"/>
                      <a:tailEnd type="none" w="sm" len="sm"/>
                    </a:lnL>
                    <a:lnR w="12700" cap="flat" cmpd="sng">
                      <a:solidFill>
                        <a:srgbClr val="9CC2E5"/>
                      </a:solidFill>
                      <a:prstDash val="solid"/>
                      <a:round/>
                      <a:headEnd type="none" w="sm" len="sm"/>
                      <a:tailEnd type="none" w="sm" len="sm"/>
                    </a:lnR>
                    <a:lnT w="12700" cap="flat" cmpd="sng">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5B9BD5"/>
                    </a:solidFill>
                  </a:tcPr>
                </a:tc>
                <a:tc>
                  <a:txBody>
                    <a:bodyPr/>
                    <a:lstStyle/>
                    <a:p>
                      <a:pPr marL="0" marR="0" lvl="0" indent="0" algn="ctr" rtl="0">
                        <a:lnSpc>
                          <a:spcPct val="100000"/>
                        </a:lnSpc>
                        <a:spcBef>
                          <a:spcPts val="0"/>
                        </a:spcBef>
                        <a:spcAft>
                          <a:spcPts val="0"/>
                        </a:spcAft>
                        <a:buNone/>
                      </a:pPr>
                      <a:r>
                        <a:rPr lang="es-CO" sz="1200" b="1" u="none" strike="noStrike" cap="none" dirty="0">
                          <a:solidFill>
                            <a:schemeClr val="bg1"/>
                          </a:solidFill>
                          <a:latin typeface="Arial Narrow" panose="020B0606020202030204" pitchFamily="34" charset="0"/>
                          <a:ea typeface="Calibri" panose="020F0502020204030204" pitchFamily="34" charset="0"/>
                          <a:cs typeface="Calibri" panose="020F0502020204030204" pitchFamily="34" charset="0"/>
                          <a:sym typeface="Arial Narrow"/>
                        </a:rPr>
                        <a:t>MUNICIPIO</a:t>
                      </a:r>
                    </a:p>
                  </a:txBody>
                  <a:tcPr marL="44450" marR="44450" marT="0" marB="0" anchor="ctr">
                    <a:lnL w="12700" cap="flat" cmpd="sng" algn="ctr">
                      <a:solidFill>
                        <a:srgbClr val="9CC2E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5B9BD5"/>
                    </a:solidFill>
                  </a:tcPr>
                </a:tc>
                <a:extLst>
                  <a:ext uri="{0D108BD9-81ED-4DB2-BD59-A6C34878D82A}">
                    <a16:rowId xmlns:a16="http://schemas.microsoft.com/office/drawing/2014/main" val="10000"/>
                  </a:ext>
                </a:extLst>
              </a:tr>
              <a:tr h="124569">
                <a:tc>
                  <a:txBody>
                    <a:bodyPr/>
                    <a:lstStyle/>
                    <a:p>
                      <a:pPr algn="l" fontAlgn="b">
                        <a:buNone/>
                      </a:pPr>
                      <a:r>
                        <a:rPr lang="es-CO" sz="1200" b="1" i="0" u="none" strike="noStrike" dirty="0">
                          <a:solidFill>
                            <a:srgbClr val="000000"/>
                          </a:solidFill>
                          <a:effectLst/>
                          <a:latin typeface="Arial Narrow" panose="020B0606020202030204" pitchFamily="34" charset="0"/>
                        </a:rPr>
                        <a:t>BOYACÁ</a:t>
                      </a:r>
                    </a:p>
                  </a:txBody>
                  <a:tcPr marL="9525" marR="9525" marT="9525" marB="0" anchor="b">
                    <a:lnL w="12700" cap="flat" cmpd="sng">
                      <a:solidFill>
                        <a:srgbClr val="5B9BD5"/>
                      </a:solidFill>
                      <a:prstDash val="solid"/>
                      <a:round/>
                      <a:headEnd type="none" w="sm" len="sm"/>
                      <a:tailEnd type="none" w="sm" len="sm"/>
                    </a:lnL>
                    <a:lnR w="12700" cap="flat" cmpd="sng" algn="ctr">
                      <a:solidFill>
                        <a:srgbClr val="9CC2E5"/>
                      </a:solidFill>
                      <a:prstDash val="solid"/>
                      <a:round/>
                      <a:headEnd type="none" w="sm" len="sm"/>
                      <a:tailEnd type="none" w="sm" len="sm"/>
                    </a:lnR>
                    <a:lnT w="12700" cap="flat" cmpd="sng" algn="ctr">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EAEFF7"/>
                    </a:solidFill>
                  </a:tcPr>
                </a:tc>
                <a:tc>
                  <a:txBody>
                    <a:bodyPr/>
                    <a:lstStyle/>
                    <a:p>
                      <a:pPr algn="l" fontAlgn="b">
                        <a:buNone/>
                      </a:pPr>
                      <a:r>
                        <a:rPr lang="it-IT" sz="1200" b="1" i="0" u="none" strike="noStrike" dirty="0">
                          <a:solidFill>
                            <a:srgbClr val="000000"/>
                          </a:solidFill>
                          <a:effectLst/>
                          <a:latin typeface="Arial Narrow" panose="020B0606020202030204" pitchFamily="34" charset="0"/>
                        </a:rPr>
                        <a:t>Chita (4.6)</a:t>
                      </a:r>
                    </a:p>
                  </a:txBody>
                  <a:tcPr marL="9525" marR="9525" marT="9525" marB="0" anchor="b">
                    <a:lnL w="12700" cap="flat" cmpd="sng" algn="ctr">
                      <a:solidFill>
                        <a:srgbClr val="9CC2E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lgn="ctr">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EAEFF7"/>
                    </a:solidFill>
                  </a:tcPr>
                </a:tc>
                <a:extLst>
                  <a:ext uri="{0D108BD9-81ED-4DB2-BD59-A6C34878D82A}">
                    <a16:rowId xmlns:a16="http://schemas.microsoft.com/office/drawing/2014/main" val="13680835"/>
                  </a:ext>
                </a:extLst>
              </a:tr>
            </a:tbl>
          </a:graphicData>
        </a:graphic>
      </p:graphicFrame>
    </p:spTree>
    <p:extLst>
      <p:ext uri="{BB962C8B-B14F-4D97-AF65-F5344CB8AC3E}">
        <p14:creationId xmlns:p14="http://schemas.microsoft.com/office/powerpoint/2010/main" val="39240643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43831-D523-396E-EB94-FF88C8413177}"/>
            </a:ext>
          </a:extLst>
        </p:cNvPr>
        <p:cNvGrpSpPr/>
        <p:nvPr/>
      </p:nvGrpSpPr>
      <p:grpSpPr>
        <a:xfrm>
          <a:off x="0" y="0"/>
          <a:ext cx="0" cy="0"/>
          <a:chOff x="0" y="0"/>
          <a:chExt cx="0" cy="0"/>
        </a:xfrm>
      </p:grpSpPr>
      <p:pic>
        <p:nvPicPr>
          <p:cNvPr id="7" name="Google Shape;736;p15">
            <a:extLst>
              <a:ext uri="{FF2B5EF4-FFF2-40B4-BE49-F238E27FC236}">
                <a16:creationId xmlns:a16="http://schemas.microsoft.com/office/drawing/2014/main" id="{E5CC1408-C79D-9061-71CB-6B34080DA4DE}"/>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F377FED2-BA79-72A5-3B86-C2124CE12492}"/>
              </a:ext>
            </a:extLst>
          </p:cNvPr>
          <p:cNvGraphicFramePr/>
          <p:nvPr/>
        </p:nvGraphicFramePr>
        <p:xfrm>
          <a:off x="4338169" y="2073800"/>
          <a:ext cx="7517983" cy="3196576"/>
        </p:xfrm>
        <a:graphic>
          <a:graphicData uri="http://schemas.openxmlformats.org/drawingml/2006/table">
            <a:tbl>
              <a:tblPr>
                <a:noFill/>
              </a:tblPr>
              <a:tblGrid>
                <a:gridCol w="714108">
                  <a:extLst>
                    <a:ext uri="{9D8B030D-6E8A-4147-A177-3AD203B41FA5}">
                      <a16:colId xmlns:a16="http://schemas.microsoft.com/office/drawing/2014/main" val="20000"/>
                    </a:ext>
                  </a:extLst>
                </a:gridCol>
                <a:gridCol w="1133036">
                  <a:extLst>
                    <a:ext uri="{9D8B030D-6E8A-4147-A177-3AD203B41FA5}">
                      <a16:colId xmlns:a16="http://schemas.microsoft.com/office/drawing/2014/main" val="20001"/>
                    </a:ext>
                  </a:extLst>
                </a:gridCol>
                <a:gridCol w="1317102">
                  <a:extLst>
                    <a:ext uri="{9D8B030D-6E8A-4147-A177-3AD203B41FA5}">
                      <a16:colId xmlns:a16="http://schemas.microsoft.com/office/drawing/2014/main" val="20002"/>
                    </a:ext>
                  </a:extLst>
                </a:gridCol>
                <a:gridCol w="4353737">
                  <a:extLst>
                    <a:ext uri="{9D8B030D-6E8A-4147-A177-3AD203B41FA5}">
                      <a16:colId xmlns:a16="http://schemas.microsoft.com/office/drawing/2014/main" val="20003"/>
                    </a:ext>
                  </a:extLst>
                </a:gridCol>
              </a:tblGrid>
              <a:tr h="4333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Medio Magdalena</a:t>
                      </a:r>
                      <a:endParaRPr lang="es-CO" sz="900" u="none" strike="noStrike" cap="none" dirty="0">
                        <a:latin typeface="Verdana" panose="020B0604030504040204" pitchFamily="34" charset="0"/>
                        <a:ea typeface="Verdana" panose="020B0604030504040204" pitchFamily="34" charset="0"/>
                      </a:endParaRPr>
                    </a:p>
                  </a:txBody>
                  <a:tcPr marL="91454" marR="91454"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Guarinó</a:t>
                      </a:r>
                      <a:endParaRPr lang="es-CO" sz="900" u="none" strike="noStrike" cap="none" dirty="0">
                        <a:latin typeface="Verdana" panose="020B0604030504040204" pitchFamily="34" charset="0"/>
                        <a:ea typeface="Verdana" panose="020B0604030504040204" pitchFamily="34" charset="0"/>
                      </a:endParaRPr>
                    </a:p>
                  </a:txBody>
                  <a:tcPr marL="91454" marR="91454"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ES" sz="900" u="none" strike="noStrike" cap="none" dirty="0" err="1">
                          <a:latin typeface="Verdana" panose="020B0604030504040204" pitchFamily="34" charset="0"/>
                          <a:ea typeface="Verdana" panose="020B0604030504040204" pitchFamily="34" charset="0"/>
                          <a:cs typeface="Arial Narrow"/>
                          <a:sym typeface="Arial Narrow"/>
                        </a:rPr>
                        <a:t>Guarinó</a:t>
                      </a:r>
                      <a:r>
                        <a:rPr lang="es-ES" sz="900" u="none" strike="noStrike" cap="none" dirty="0">
                          <a:latin typeface="Verdana" panose="020B0604030504040204" pitchFamily="34" charset="0"/>
                          <a:ea typeface="Verdana" panose="020B0604030504040204" pitchFamily="34" charset="0"/>
                          <a:cs typeface="Arial Narrow"/>
                          <a:sym typeface="Arial Narrow"/>
                        </a:rPr>
                        <a:t>, especialmente en la quebrada San Antonio y el río Perrillo. Especial atención en el municipio de Manzanares (Caldas). </a:t>
                      </a:r>
                      <a:endParaRPr lang="es-ES" sz="900" u="none" strike="noStrike" kern="1200" cap="none" dirty="0">
                        <a:solidFill>
                          <a:schemeClr val="tx1"/>
                        </a:solidFill>
                        <a:latin typeface="Verdana" panose="020B0604030504040204" pitchFamily="34" charset="0"/>
                        <a:ea typeface="Verdana" panose="020B0604030504040204" pitchFamily="34" charset="0"/>
                      </a:endParaRPr>
                    </a:p>
                  </a:txBody>
                  <a:tcPr marL="91454" marR="91454" marT="45685" marB="4568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0665580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a:latin typeface="Verdana" panose="020B0604030504040204" pitchFamily="34" charset="0"/>
                          <a:ea typeface="Verdana" panose="020B0604030504040204" pitchFamily="34" charset="0"/>
                          <a:cs typeface="Arial Narrow"/>
                          <a:sym typeface="Arial Narrow"/>
                        </a:rPr>
                        <a:t>Medio Magdalena</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2" marR="91452"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Directos al Medio Magdalena entre los ríos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Guarinó</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La Miel</a:t>
                      </a:r>
                    </a:p>
                  </a:txBody>
                  <a:tcPr marL="91452" marR="91452"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 los directos al Medio Magdalena entre los ríos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Guarinó</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La Miel, se recomienda especial atención en el municipio de La Dorada (Caldas). </a:t>
                      </a:r>
                      <a:endParaRPr lang="es-ES"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58" marB="456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166162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374" marB="4537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La Miel (Samaná)</a:t>
                      </a:r>
                      <a:endParaRPr lang="es-CO" sz="900" u="none" strike="noStrike" cap="none" dirty="0">
                        <a:latin typeface="Verdana" panose="020B0604030504040204" pitchFamily="34" charset="0"/>
                        <a:ea typeface="Verdana" panose="020B0604030504040204" pitchFamily="34" charset="0"/>
                      </a:endParaRPr>
                    </a:p>
                  </a:txBody>
                  <a:tcPr marL="91454" marR="91454" marT="45374" marB="4537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La Miel, especialmente en sus aportantes entre ellos el río Venus en el municipio de Nariño (Antioquia). </a:t>
                      </a:r>
                      <a:r>
                        <a:rPr lang="es-CO" sz="900" u="none" strike="noStrike" cap="none">
                          <a:solidFill>
                            <a:schemeClr val="dk1"/>
                          </a:solidFill>
                          <a:latin typeface="Verdana" panose="020B0604030504040204" pitchFamily="34" charset="0"/>
                          <a:ea typeface="Verdana" panose="020B0604030504040204" pitchFamily="34" charset="0"/>
                          <a:cs typeface="Arial Narrow"/>
                          <a:sym typeface="Arial Narrow"/>
                        </a:rPr>
                        <a:t>Especial atención en los municipios de Argelia, Marquetalia, Nariño, Norcasia, Pensilvania, Samaná y Sonsón (Antioquia). </a:t>
                      </a:r>
                      <a:endParaRPr lang="es-ES"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374" marB="4537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467913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Medio Magdalena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567" marB="455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Cuenca de</a:t>
                      </a:r>
                      <a:r>
                        <a:rPr lang="es-CO"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a:rPr>
                        <a:t> los directos al Magdalena entre La Miel y Nare</a:t>
                      </a:r>
                      <a:endParaRPr lang="es-CO" sz="900" dirty="0">
                        <a:latin typeface="Verdana" panose="020B0604030504040204" pitchFamily="34" charset="0"/>
                        <a:ea typeface="Verdana" panose="020B0604030504040204" pitchFamily="34" charset="0"/>
                      </a:endParaRPr>
                    </a:p>
                  </a:txBody>
                  <a:tcPr marL="91450" marR="91450" marT="45567" marB="455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aportantes directos al Medio Magdalena entre los ríos La Miel y Nare, especialmente en el río Claro (Cocorná Sur). Especial atención a la altura de los municipios de Sonsón, Puerto Triunfo, Puerto Nare y San Francisco (Antioquia). </a:t>
                      </a:r>
                      <a:endParaRPr lang="es-CO" sz="900" dirty="0">
                        <a:latin typeface="Verdana" panose="020B0604030504040204" pitchFamily="34" charset="0"/>
                        <a:ea typeface="Verdana" panose="020B0604030504040204" pitchFamily="34" charset="0"/>
                      </a:endParaRPr>
                    </a:p>
                  </a:txBody>
                  <a:tcPr marL="91450" marR="91450" marT="45567" marB="455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92540685"/>
                  </a:ext>
                </a:extLst>
              </a:tr>
            </a:tbl>
          </a:graphicData>
        </a:graphic>
      </p:graphicFrame>
      <p:sp>
        <p:nvSpPr>
          <p:cNvPr id="16" name="Google Shape;3036;p14">
            <a:extLst>
              <a:ext uri="{FF2B5EF4-FFF2-40B4-BE49-F238E27FC236}">
                <a16:creationId xmlns:a16="http://schemas.microsoft.com/office/drawing/2014/main" id="{331CC2BE-16C9-0EE6-753D-B149158F794D}"/>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
        <p:nvSpPr>
          <p:cNvPr id="25" name="Google Shape;347;p9" descr="Recurso 25.png">
            <a:extLst>
              <a:ext uri="{FF2B5EF4-FFF2-40B4-BE49-F238E27FC236}">
                <a16:creationId xmlns:a16="http://schemas.microsoft.com/office/drawing/2014/main" id="{0921020D-5A5B-CBF6-1BC4-87F608B38645}"/>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29" name="Google Shape;353;p9" descr="Recurso 37.png">
            <a:extLst>
              <a:ext uri="{FF2B5EF4-FFF2-40B4-BE49-F238E27FC236}">
                <a16:creationId xmlns:a16="http://schemas.microsoft.com/office/drawing/2014/main" id="{1C9578B9-1706-05B6-B94E-05D6F34016E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0" name="Google Shape;353;p9" descr="Recurso 37.png">
            <a:extLst>
              <a:ext uri="{FF2B5EF4-FFF2-40B4-BE49-F238E27FC236}">
                <a16:creationId xmlns:a16="http://schemas.microsoft.com/office/drawing/2014/main" id="{0B0B3B98-0C44-9FC9-9B3A-E2C83289E78C}"/>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1" name="Google Shape;348;p9">
            <a:extLst>
              <a:ext uri="{FF2B5EF4-FFF2-40B4-BE49-F238E27FC236}">
                <a16:creationId xmlns:a16="http://schemas.microsoft.com/office/drawing/2014/main" id="{26F70AF5-D7FD-D003-7380-1EB70A43D694}"/>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49;p9">
            <a:extLst>
              <a:ext uri="{FF2B5EF4-FFF2-40B4-BE49-F238E27FC236}">
                <a16:creationId xmlns:a16="http://schemas.microsoft.com/office/drawing/2014/main" id="{1250DE48-67E4-42C7-8893-A007061EEBD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0;p9">
            <a:extLst>
              <a:ext uri="{FF2B5EF4-FFF2-40B4-BE49-F238E27FC236}">
                <a16:creationId xmlns:a16="http://schemas.microsoft.com/office/drawing/2014/main" id="{9C70BF30-ED6C-B31B-6F86-EE9F2E7F1A1A}"/>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1;p9" descr="Recurso 32.png">
            <a:extLst>
              <a:ext uri="{FF2B5EF4-FFF2-40B4-BE49-F238E27FC236}">
                <a16:creationId xmlns:a16="http://schemas.microsoft.com/office/drawing/2014/main" id="{484F99E1-E875-A687-C17E-22256EBD4E1B}"/>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352;p9">
            <a:extLst>
              <a:ext uri="{FF2B5EF4-FFF2-40B4-BE49-F238E27FC236}">
                <a16:creationId xmlns:a16="http://schemas.microsoft.com/office/drawing/2014/main" id="{2E4F68C7-65E0-AD34-4565-76B462BFA12A}"/>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354;p9" descr="Recurso 31.png">
            <a:extLst>
              <a:ext uri="{FF2B5EF4-FFF2-40B4-BE49-F238E27FC236}">
                <a16:creationId xmlns:a16="http://schemas.microsoft.com/office/drawing/2014/main" id="{CE273681-14C8-1CC1-CBCC-E0B4CC4A76B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158;p1" descr="Recurso 37.png">
            <a:extLst>
              <a:ext uri="{FF2B5EF4-FFF2-40B4-BE49-F238E27FC236}">
                <a16:creationId xmlns:a16="http://schemas.microsoft.com/office/drawing/2014/main" id="{F313DF5B-27E8-DDD9-44AF-F9E83FDD7BBB}"/>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357;p9">
            <a:extLst>
              <a:ext uri="{FF2B5EF4-FFF2-40B4-BE49-F238E27FC236}">
                <a16:creationId xmlns:a16="http://schemas.microsoft.com/office/drawing/2014/main" id="{05B20539-C300-ABF9-81B6-5E667B054BE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0888" y="522168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Google Shape;358;p9">
            <a:extLst>
              <a:ext uri="{FF2B5EF4-FFF2-40B4-BE49-F238E27FC236}">
                <a16:creationId xmlns:a16="http://schemas.microsoft.com/office/drawing/2014/main" id="{1CA18525-A5A1-C2EF-E16A-D9882537664A}"/>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4631" y="593566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07040150-5410-F8B0-AEF9-C8309785D26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Google Shape;150;p1" descr="Recurso 25.png">
            <a:extLst>
              <a:ext uri="{FF2B5EF4-FFF2-40B4-BE49-F238E27FC236}">
                <a16:creationId xmlns:a16="http://schemas.microsoft.com/office/drawing/2014/main" id="{21F05D7D-33FD-6C06-9635-9B80E56D9DC3}"/>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934;p22" descr="Recurso 39.png">
            <a:extLst>
              <a:ext uri="{FF2B5EF4-FFF2-40B4-BE49-F238E27FC236}">
                <a16:creationId xmlns:a16="http://schemas.microsoft.com/office/drawing/2014/main" id="{3E07DF6E-EC2B-DC05-58F0-47C90289830B}"/>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C66C5055-6F70-8B2C-C62F-85358D8996E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1296093" y="494688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8;p1" descr="Recurso 37.png">
            <a:extLst>
              <a:ext uri="{FF2B5EF4-FFF2-40B4-BE49-F238E27FC236}">
                <a16:creationId xmlns:a16="http://schemas.microsoft.com/office/drawing/2014/main" id="{485B4176-7844-16B1-0E44-E07EE5E38629}"/>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861766" y="512128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900CB107-124D-EBF7-6A20-24796F3720AB}"/>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1271501" y="444597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8;p1" descr="Recurso 37.png">
            <a:extLst>
              <a:ext uri="{FF2B5EF4-FFF2-40B4-BE49-F238E27FC236}">
                <a16:creationId xmlns:a16="http://schemas.microsoft.com/office/drawing/2014/main" id="{C7CE3597-C1FB-DC96-ABDB-9535050E5DE9}"/>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988532" y="484027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8;p9">
            <a:extLst>
              <a:ext uri="{FF2B5EF4-FFF2-40B4-BE49-F238E27FC236}">
                <a16:creationId xmlns:a16="http://schemas.microsoft.com/office/drawing/2014/main" id="{486396C4-49B8-087F-ABCF-B90D442EB505}"/>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47460" y="265002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A672A034-08E2-82A7-5873-1EAA82B4E2E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47460" y="327902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8;p9">
            <a:extLst>
              <a:ext uri="{FF2B5EF4-FFF2-40B4-BE49-F238E27FC236}">
                <a16:creationId xmlns:a16="http://schemas.microsoft.com/office/drawing/2014/main" id="{E5AC8DC9-6AC2-AAC8-7F99-EECD6D90A5DE}"/>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47460" y="4002715"/>
            <a:ext cx="481013" cy="4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150;p1" descr="Recurso 25.png">
            <a:extLst>
              <a:ext uri="{FF2B5EF4-FFF2-40B4-BE49-F238E27FC236}">
                <a16:creationId xmlns:a16="http://schemas.microsoft.com/office/drawing/2014/main" id="{2C525868-5232-8552-080E-F82868D6792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451429" y="468289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0758988"/>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0EA27-72BF-4937-CF40-D054DA4DB43C}"/>
            </a:ext>
          </a:extLst>
        </p:cNvPr>
        <p:cNvGrpSpPr/>
        <p:nvPr/>
      </p:nvGrpSpPr>
      <p:grpSpPr>
        <a:xfrm>
          <a:off x="0" y="0"/>
          <a:ext cx="0" cy="0"/>
          <a:chOff x="0" y="0"/>
          <a:chExt cx="0" cy="0"/>
        </a:xfrm>
      </p:grpSpPr>
      <p:pic>
        <p:nvPicPr>
          <p:cNvPr id="7" name="Google Shape;736;p15">
            <a:extLst>
              <a:ext uri="{FF2B5EF4-FFF2-40B4-BE49-F238E27FC236}">
                <a16:creationId xmlns:a16="http://schemas.microsoft.com/office/drawing/2014/main" id="{198F6CB6-2EB9-F995-34C5-A698E2B04121}"/>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5187002D-898B-397B-2545-689560019154}"/>
              </a:ext>
            </a:extLst>
          </p:cNvPr>
          <p:cNvGraphicFramePr/>
          <p:nvPr/>
        </p:nvGraphicFramePr>
        <p:xfrm>
          <a:off x="4344813" y="1719409"/>
          <a:ext cx="7527599" cy="3882684"/>
        </p:xfrm>
        <a:graphic>
          <a:graphicData uri="http://schemas.openxmlformats.org/drawingml/2006/table">
            <a:tbl>
              <a:tblPr>
                <a:noFill/>
              </a:tblPr>
              <a:tblGrid>
                <a:gridCol w="681610">
                  <a:extLst>
                    <a:ext uri="{9D8B030D-6E8A-4147-A177-3AD203B41FA5}">
                      <a16:colId xmlns:a16="http://schemas.microsoft.com/office/drawing/2014/main" val="20000"/>
                    </a:ext>
                  </a:extLst>
                </a:gridCol>
                <a:gridCol w="1081473">
                  <a:extLst>
                    <a:ext uri="{9D8B030D-6E8A-4147-A177-3AD203B41FA5}">
                      <a16:colId xmlns:a16="http://schemas.microsoft.com/office/drawing/2014/main" val="20001"/>
                    </a:ext>
                  </a:extLst>
                </a:gridCol>
                <a:gridCol w="1257163">
                  <a:extLst>
                    <a:ext uri="{9D8B030D-6E8A-4147-A177-3AD203B41FA5}">
                      <a16:colId xmlns:a16="http://schemas.microsoft.com/office/drawing/2014/main" val="20002"/>
                    </a:ext>
                  </a:extLst>
                </a:gridCol>
                <a:gridCol w="4507353">
                  <a:extLst>
                    <a:ext uri="{9D8B030D-6E8A-4147-A177-3AD203B41FA5}">
                      <a16:colId xmlns:a16="http://schemas.microsoft.com/office/drawing/2014/main" val="20003"/>
                    </a:ext>
                  </a:extLst>
                </a:gridCol>
              </a:tblGrid>
              <a:tr h="4333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8" marR="91428" marT="45640" marB="456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Nare</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40" marB="456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Crecientes súbitas en el río Nare y sus afluentes, especialmente en los ríos Samaná, Guatapé, </a:t>
                      </a:r>
                      <a:r>
                        <a:rPr lang="es-MX"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Nus</a:t>
                      </a: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Negro, Pantanillo y las quebradas </a:t>
                      </a:r>
                      <a:r>
                        <a:rPr lang="es-ES" sz="900" dirty="0" err="1">
                          <a:latin typeface="Verdana" panose="020B0604030504040204" pitchFamily="34" charset="0"/>
                          <a:ea typeface="Verdana" panose="020B0604030504040204" pitchFamily="34" charset="0"/>
                        </a:rPr>
                        <a:t>Iraka</a:t>
                      </a:r>
                      <a:r>
                        <a:rPr lang="es-ES" sz="900" dirty="0">
                          <a:latin typeface="Verdana" panose="020B0604030504040204" pitchFamily="34" charset="0"/>
                          <a:ea typeface="Verdana" panose="020B0604030504040204" pitchFamily="34" charset="0"/>
                        </a:rPr>
                        <a:t> (Natalia), </a:t>
                      </a: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San Roque, La Pereira, La Grande, Marinilla, El Arenal, La Mosca, Santa Gertrudis, Guayabal, </a:t>
                      </a:r>
                      <a:r>
                        <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La Villa,</a:t>
                      </a: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La Chorrera, La Paisanita, La Aguada, La Cristalina, Bodegas, Tenería y La Reina. Se recomienda estar atentos en los municipios de Guarne, El Retiro, La Ceja, Cisneros, San German, San Roque, Caracolí, Santo Domingo, Concepción, Rionegro, Santuario, Marinilla, Cocorná, Granada, San Luis, Yolombó, Puerto Nare, San Francisco, San Carlos y San Rafael (Antioquia). </a:t>
                      </a:r>
                      <a:endParaRPr lang="es-MX"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40" marB="4564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1383590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solidFill>
                            <a:schemeClr val="dk1"/>
                          </a:solidFill>
                          <a:latin typeface="Verdana" panose="020B0604030504040204" pitchFamily="34" charset="0"/>
                          <a:ea typeface="Verdana" panose="020B0604030504040204" pitchFamily="34" charset="0"/>
                          <a:cs typeface="Arial Narrow"/>
                          <a:sym typeface="Arial Narrow"/>
                        </a:rPr>
                        <a:t>Medio Magdalena</a:t>
                      </a:r>
                      <a:endParaRPr sz="900" b="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03" marB="454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San Bartolo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03" marB="454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San Bartolo, especialmente en sus aportantes de la cuenca Media-Baja, estar atentos en los ríos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Vegachi</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Regla, La Cruz y El Volcán, las quebradas La Gallinera y La Malena, entre otros. Especial atención en los municipios de Yolombó,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Vegachi</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Maceo y Puerto Berrio (Antioquia).</a:t>
                      </a:r>
                      <a:endPar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03" marB="4540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298279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solidFill>
                            <a:schemeClr val="dk1"/>
                          </a:solidFill>
                          <a:latin typeface="Verdana" panose="020B0604030504040204" pitchFamily="34" charset="0"/>
                          <a:ea typeface="Verdana" panose="020B0604030504040204" pitchFamily="34" charset="0"/>
                          <a:cs typeface="Arial Narrow"/>
                          <a:sym typeface="Arial Narrow"/>
                        </a:rPr>
                        <a:t>Medio Magdalena</a:t>
                      </a:r>
                      <a:endParaRPr sz="900" b="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Cimitarra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Cimitarra y sus afluentes, especial atención en los municipios de Cantagallo (Bolívar), Yondó y Remedios (Antioquia).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50" marR="91450" marT="45685" marB="4568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0665580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5" marR="91455" marT="45710" marB="4571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medio Magdalena entre los ríos Seco y Negro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t>
                      </a:r>
                      <a:endParaRPr sz="900" dirty="0">
                        <a:latin typeface="Verdana" panose="020B0604030504040204" pitchFamily="34" charset="0"/>
                        <a:ea typeface="Verdana" panose="020B0604030504040204" pitchFamily="34" charset="0"/>
                      </a:endParaRPr>
                    </a:p>
                  </a:txBody>
                  <a:tcPr marL="91455" marR="91455" marT="45710" marB="4571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aportantes directos al Medio Magdalena entre los ríos Seco y Negro. Especial atención en el municipio de Puerto Salgar (Cundinamarca). </a:t>
                      </a:r>
                      <a:endParaRPr sz="900" dirty="0">
                        <a:latin typeface="Verdana" panose="020B0604030504040204" pitchFamily="34" charset="0"/>
                        <a:ea typeface="Verdana" panose="020B0604030504040204" pitchFamily="34" charset="0"/>
                      </a:endParaRPr>
                    </a:p>
                  </a:txBody>
                  <a:tcPr marL="91455" marR="91455" marT="45710" marB="4571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160749"/>
                  </a:ext>
                </a:extLst>
              </a:tr>
            </a:tbl>
          </a:graphicData>
        </a:graphic>
      </p:graphicFrame>
      <p:sp>
        <p:nvSpPr>
          <p:cNvPr id="16" name="Google Shape;3036;p14">
            <a:extLst>
              <a:ext uri="{FF2B5EF4-FFF2-40B4-BE49-F238E27FC236}">
                <a16:creationId xmlns:a16="http://schemas.microsoft.com/office/drawing/2014/main" id="{10B0A16E-D99B-A06B-62D8-B524EAAE67FB}"/>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
        <p:nvSpPr>
          <p:cNvPr id="25" name="Google Shape;347;p9" descr="Recurso 25.png">
            <a:extLst>
              <a:ext uri="{FF2B5EF4-FFF2-40B4-BE49-F238E27FC236}">
                <a16:creationId xmlns:a16="http://schemas.microsoft.com/office/drawing/2014/main" id="{74EF0531-94AB-9A0D-3631-CFF8F8A0E604}"/>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29" name="Google Shape;353;p9" descr="Recurso 37.png">
            <a:extLst>
              <a:ext uri="{FF2B5EF4-FFF2-40B4-BE49-F238E27FC236}">
                <a16:creationId xmlns:a16="http://schemas.microsoft.com/office/drawing/2014/main" id="{9D6D0A36-3946-4952-0305-4B334480131A}"/>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0" name="Google Shape;353;p9" descr="Recurso 37.png">
            <a:extLst>
              <a:ext uri="{FF2B5EF4-FFF2-40B4-BE49-F238E27FC236}">
                <a16:creationId xmlns:a16="http://schemas.microsoft.com/office/drawing/2014/main" id="{51B112E9-2052-BD8D-C25D-AEEEC1C4A662}"/>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1" name="Google Shape;348;p9">
            <a:extLst>
              <a:ext uri="{FF2B5EF4-FFF2-40B4-BE49-F238E27FC236}">
                <a16:creationId xmlns:a16="http://schemas.microsoft.com/office/drawing/2014/main" id="{F1D4E5A4-BEFC-2621-B73B-BD1BB1DEC602}"/>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49;p9">
            <a:extLst>
              <a:ext uri="{FF2B5EF4-FFF2-40B4-BE49-F238E27FC236}">
                <a16:creationId xmlns:a16="http://schemas.microsoft.com/office/drawing/2014/main" id="{69DDB05C-2EC2-A6C7-BAC9-26DF1B9B913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0;p9">
            <a:extLst>
              <a:ext uri="{FF2B5EF4-FFF2-40B4-BE49-F238E27FC236}">
                <a16:creationId xmlns:a16="http://schemas.microsoft.com/office/drawing/2014/main" id="{AC6EADE7-872D-BEEF-9159-68ADF374E5F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1;p9" descr="Recurso 32.png">
            <a:extLst>
              <a:ext uri="{FF2B5EF4-FFF2-40B4-BE49-F238E27FC236}">
                <a16:creationId xmlns:a16="http://schemas.microsoft.com/office/drawing/2014/main" id="{4248232F-F8DE-DE9B-CD49-E8BE951C6DA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352;p9">
            <a:extLst>
              <a:ext uri="{FF2B5EF4-FFF2-40B4-BE49-F238E27FC236}">
                <a16:creationId xmlns:a16="http://schemas.microsoft.com/office/drawing/2014/main" id="{5C0987C1-211F-F232-C954-D1EFC10658F0}"/>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354;p9" descr="Recurso 31.png">
            <a:extLst>
              <a:ext uri="{FF2B5EF4-FFF2-40B4-BE49-F238E27FC236}">
                <a16:creationId xmlns:a16="http://schemas.microsoft.com/office/drawing/2014/main" id="{CEBCEE61-B36A-3272-0230-23F2D445D992}"/>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158;p1" descr="Recurso 37.png">
            <a:extLst>
              <a:ext uri="{FF2B5EF4-FFF2-40B4-BE49-F238E27FC236}">
                <a16:creationId xmlns:a16="http://schemas.microsoft.com/office/drawing/2014/main" id="{94E05885-1676-8F13-4028-E5CB90B2233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357;p9">
            <a:extLst>
              <a:ext uri="{FF2B5EF4-FFF2-40B4-BE49-F238E27FC236}">
                <a16:creationId xmlns:a16="http://schemas.microsoft.com/office/drawing/2014/main" id="{1786E8B7-9392-FF78-0E01-D212D156917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0888" y="522168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Google Shape;358;p9">
            <a:extLst>
              <a:ext uri="{FF2B5EF4-FFF2-40B4-BE49-F238E27FC236}">
                <a16:creationId xmlns:a16="http://schemas.microsoft.com/office/drawing/2014/main" id="{B5D96C58-F17D-4ABF-CB21-6A71F5DE6EE5}"/>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4631" y="593566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9F21B5F4-7B8E-681C-E35B-9314391891FF}"/>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Google Shape;150;p1" descr="Recurso 25.png">
            <a:extLst>
              <a:ext uri="{FF2B5EF4-FFF2-40B4-BE49-F238E27FC236}">
                <a16:creationId xmlns:a16="http://schemas.microsoft.com/office/drawing/2014/main" id="{501438D7-629B-1CDE-12B0-37176C85B9EF}"/>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934;p22" descr="Recurso 39.png">
            <a:extLst>
              <a:ext uri="{FF2B5EF4-FFF2-40B4-BE49-F238E27FC236}">
                <a16:creationId xmlns:a16="http://schemas.microsoft.com/office/drawing/2014/main" id="{6FBE007E-125F-B540-4F6F-803377C32D78}"/>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8;p1" descr="Recurso 37.png">
            <a:extLst>
              <a:ext uri="{FF2B5EF4-FFF2-40B4-BE49-F238E27FC236}">
                <a16:creationId xmlns:a16="http://schemas.microsoft.com/office/drawing/2014/main" id="{09C91C9D-9C85-8B60-3999-3B2C8F8C3423}"/>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1844811" y="332027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96C2A05F-3E19-C0AA-BE1B-F9A74CFA7CFF}"/>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1468595" y="483739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158;p1" descr="Recurso 37.png">
            <a:extLst>
              <a:ext uri="{FF2B5EF4-FFF2-40B4-BE49-F238E27FC236}">
                <a16:creationId xmlns:a16="http://schemas.microsoft.com/office/drawing/2014/main" id="{F6788096-7B00-AECD-D85E-FF295952F01C}"/>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1327110" y="369934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8;p9">
            <a:extLst>
              <a:ext uri="{FF2B5EF4-FFF2-40B4-BE49-F238E27FC236}">
                <a16:creationId xmlns:a16="http://schemas.microsoft.com/office/drawing/2014/main" id="{77DDEC77-24A9-7922-5988-99A13259AF2F}"/>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39331" y="3709612"/>
            <a:ext cx="481013" cy="4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8;p9">
            <a:extLst>
              <a:ext uri="{FF2B5EF4-FFF2-40B4-BE49-F238E27FC236}">
                <a16:creationId xmlns:a16="http://schemas.microsoft.com/office/drawing/2014/main" id="{723DB86B-0DEF-D463-E0EC-93A7E9DFCA5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39331" y="503441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8;p9">
            <a:extLst>
              <a:ext uri="{FF2B5EF4-FFF2-40B4-BE49-F238E27FC236}">
                <a16:creationId xmlns:a16="http://schemas.microsoft.com/office/drawing/2014/main" id="{23DEBF5E-678B-20B3-8F0B-3899F67BE2CA}"/>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454399" y="2669414"/>
            <a:ext cx="450877" cy="456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056E1A52-A10C-6E0A-A702-0BE846270ECA}"/>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432981" y="439584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4;p9" descr="Recurso 31.png">
            <a:extLst>
              <a:ext uri="{FF2B5EF4-FFF2-40B4-BE49-F238E27FC236}">
                <a16:creationId xmlns:a16="http://schemas.microsoft.com/office/drawing/2014/main" id="{E355D317-5ADC-3E38-D042-5118D450F63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1007226" y="412437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5376379"/>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FE14F-F5CA-7687-BAB7-E2060600F47B}"/>
            </a:ext>
          </a:extLst>
        </p:cNvPr>
        <p:cNvGrpSpPr/>
        <p:nvPr/>
      </p:nvGrpSpPr>
      <p:grpSpPr>
        <a:xfrm>
          <a:off x="0" y="0"/>
          <a:ext cx="0" cy="0"/>
          <a:chOff x="0" y="0"/>
          <a:chExt cx="0" cy="0"/>
        </a:xfrm>
      </p:grpSpPr>
      <p:pic>
        <p:nvPicPr>
          <p:cNvPr id="7" name="Google Shape;736;p15">
            <a:extLst>
              <a:ext uri="{FF2B5EF4-FFF2-40B4-BE49-F238E27FC236}">
                <a16:creationId xmlns:a16="http://schemas.microsoft.com/office/drawing/2014/main" id="{52A264C8-A793-E709-3A83-52E9EAF74B34}"/>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23069319-0635-F3BE-B0EC-DF1B8411563B}"/>
              </a:ext>
            </a:extLst>
          </p:cNvPr>
          <p:cNvGraphicFramePr/>
          <p:nvPr/>
        </p:nvGraphicFramePr>
        <p:xfrm>
          <a:off x="4288536" y="1099622"/>
          <a:ext cx="7527599" cy="5299938"/>
        </p:xfrm>
        <a:graphic>
          <a:graphicData uri="http://schemas.openxmlformats.org/drawingml/2006/table">
            <a:tbl>
              <a:tblPr>
                <a:noFill/>
              </a:tblPr>
              <a:tblGrid>
                <a:gridCol w="681610">
                  <a:extLst>
                    <a:ext uri="{9D8B030D-6E8A-4147-A177-3AD203B41FA5}">
                      <a16:colId xmlns:a16="http://schemas.microsoft.com/office/drawing/2014/main" val="20000"/>
                    </a:ext>
                  </a:extLst>
                </a:gridCol>
                <a:gridCol w="1081473">
                  <a:extLst>
                    <a:ext uri="{9D8B030D-6E8A-4147-A177-3AD203B41FA5}">
                      <a16:colId xmlns:a16="http://schemas.microsoft.com/office/drawing/2014/main" val="20001"/>
                    </a:ext>
                  </a:extLst>
                </a:gridCol>
                <a:gridCol w="1257163">
                  <a:extLst>
                    <a:ext uri="{9D8B030D-6E8A-4147-A177-3AD203B41FA5}">
                      <a16:colId xmlns:a16="http://schemas.microsoft.com/office/drawing/2014/main" val="20002"/>
                    </a:ext>
                  </a:extLst>
                </a:gridCol>
                <a:gridCol w="4507353">
                  <a:extLst>
                    <a:ext uri="{9D8B030D-6E8A-4147-A177-3AD203B41FA5}">
                      <a16:colId xmlns:a16="http://schemas.microsoft.com/office/drawing/2014/main" val="20003"/>
                    </a:ext>
                  </a:extLst>
                </a:gridCol>
              </a:tblGrid>
              <a:tr h="4333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19" marR="91419" marT="45424" marB="4542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Negro</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19" marR="91419" marT="45424" marB="4542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dirty="0">
                          <a:latin typeface="Verdana" panose="020B0604030504040204" pitchFamily="34" charset="0"/>
                          <a:ea typeface="Verdana" panose="020B0604030504040204" pitchFamily="34" charset="0"/>
                          <a:cs typeface="Arial Narrow"/>
                          <a:sym typeface="Arial Narrow"/>
                        </a:rPr>
                        <a:t>Probabilidad de crecientes súbitas del río Negro y sus aportantes, se recomienda especial atención en los ríos </a:t>
                      </a:r>
                      <a:r>
                        <a:rPr lang="es-CO" sz="900" dirty="0" err="1">
                          <a:latin typeface="Verdana" panose="020B0604030504040204" pitchFamily="34" charset="0"/>
                          <a:ea typeface="Verdana" panose="020B0604030504040204" pitchFamily="34" charset="0"/>
                          <a:cs typeface="Arial Narrow"/>
                          <a:sym typeface="Arial Narrow"/>
                        </a:rPr>
                        <a:t>Bunque</a:t>
                      </a:r>
                      <a:r>
                        <a:rPr lang="es-CO" sz="900" dirty="0">
                          <a:latin typeface="Verdana" panose="020B0604030504040204" pitchFamily="34" charset="0"/>
                          <a:ea typeface="Verdana" panose="020B0604030504040204" pitchFamily="34" charset="0"/>
                          <a:cs typeface="Arial Narrow"/>
                          <a:sym typeface="Arial Narrow"/>
                        </a:rPr>
                        <a:t>, Contador, </a:t>
                      </a:r>
                      <a:r>
                        <a:rPr lang="es-CO" sz="900" dirty="0" err="1">
                          <a:latin typeface="Verdana" panose="020B0604030504040204" pitchFamily="34" charset="0"/>
                          <a:ea typeface="Verdana" panose="020B0604030504040204" pitchFamily="34" charset="0"/>
                          <a:cs typeface="Arial Narrow"/>
                          <a:sym typeface="Arial Narrow"/>
                        </a:rPr>
                        <a:t>Guaguaqui</a:t>
                      </a:r>
                      <a:r>
                        <a:rPr lang="es-CO" sz="900" dirty="0">
                          <a:latin typeface="Verdana" panose="020B0604030504040204" pitchFamily="34" charset="0"/>
                          <a:ea typeface="Verdana" panose="020B0604030504040204" pitchFamily="34" charset="0"/>
                          <a:cs typeface="Arial Narrow"/>
                          <a:sym typeface="Arial Narrow"/>
                        </a:rPr>
                        <a:t>, Las Cañas, Moras, Negro, </a:t>
                      </a:r>
                      <a:r>
                        <a:rPr lang="es-CO" sz="900" dirty="0" err="1">
                          <a:latin typeface="Verdana" panose="020B0604030504040204" pitchFamily="34" charset="0"/>
                          <a:ea typeface="Verdana" panose="020B0604030504040204" pitchFamily="34" charset="0"/>
                          <a:cs typeface="Arial Narrow"/>
                          <a:sym typeface="Arial Narrow"/>
                        </a:rPr>
                        <a:t>Tobia</a:t>
                      </a:r>
                      <a:r>
                        <a:rPr lang="es-CO" sz="900" dirty="0">
                          <a:latin typeface="Verdana" panose="020B0604030504040204" pitchFamily="34" charset="0"/>
                          <a:ea typeface="Verdana" panose="020B0604030504040204" pitchFamily="34" charset="0"/>
                          <a:cs typeface="Arial Narrow"/>
                          <a:sym typeface="Arial Narrow"/>
                        </a:rPr>
                        <a:t>, Villeta, y las quebradas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Agua Clara, Amarilla,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Furatena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Honduras, La Chorrera, La Negra, La Papaya, Las Margaritas, Reyes y Retama. Especial atención en los municipios de Caparrapí, Guaduas, La Peña, La Vega, Nimaima, Pacho,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Quebradanegra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San Francisco, Sasaima, Supatá,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Tobia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Útica, Villeta, Villagómez y Yacopí </a:t>
                      </a:r>
                      <a:r>
                        <a:rPr lang="es-CO" sz="900" dirty="0">
                          <a:latin typeface="Verdana" panose="020B0604030504040204" pitchFamily="34" charset="0"/>
                          <a:ea typeface="Verdana" panose="020B0604030504040204" pitchFamily="34" charset="0"/>
                          <a:cs typeface="Arial Narrow"/>
                          <a:sym typeface="Arial Narrow"/>
                        </a:rPr>
                        <a:t>(Cundinamarca). </a:t>
                      </a:r>
                      <a:endParaRPr lang="es-ES" sz="900" dirty="0">
                        <a:latin typeface="Verdana" panose="020B0604030504040204" pitchFamily="34" charset="0"/>
                        <a:ea typeface="Verdana" panose="020B0604030504040204" pitchFamily="34" charset="0"/>
                      </a:endParaRPr>
                    </a:p>
                  </a:txBody>
                  <a:tcPr marL="91419" marR="91419" marT="45424" marB="4542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2737198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r>
                        <a:rPr lang="es-CO" sz="900" dirty="0">
                          <a:latin typeface="Verdana" panose="020B0604030504040204" pitchFamily="34" charset="0"/>
                          <a:ea typeface="Verdana" panose="020B0604030504040204" pitchFamily="34" charset="0"/>
                          <a:cs typeface="Arial Narrow"/>
                          <a:sym typeface="Arial Narrow"/>
                        </a:rPr>
                        <a:t> </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765" marB="457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Directos al Magdalena Medio entre ríos Negro y Carare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765" marB="457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directos al Medio Magdalena entre los ríos Negro y Carare, especialmente en los ríos Guaguaqui y Ermitaño, y el caño Loco. S</a:t>
                      </a:r>
                      <a:r>
                        <a:rPr lang="es-CO" sz="900" u="none" strike="noStrike" cap="none" dirty="0">
                          <a:latin typeface="Verdana" panose="020B0604030504040204" pitchFamily="34" charset="0"/>
                          <a:ea typeface="Verdana" panose="020B0604030504040204" pitchFamily="34" charset="0"/>
                          <a:cs typeface="Arial Narrow"/>
                          <a:sym typeface="Arial Narrow"/>
                        </a:rPr>
                        <a:t>e recomienda especial atención en el municipio de </a:t>
                      </a:r>
                      <a:r>
                        <a:rPr lang="es-CO" sz="900" u="none" strike="noStrike" dirty="0">
                          <a:latin typeface="Verdana" panose="020B0604030504040204" pitchFamily="34" charset="0"/>
                          <a:ea typeface="Verdana" panose="020B0604030504040204" pitchFamily="34" charset="0"/>
                          <a:cs typeface="Arial Narrow"/>
                          <a:sym typeface="Arial Narrow"/>
                        </a:rPr>
                        <a:t>Puerto Boyacá (Boyacá). </a:t>
                      </a:r>
                      <a:endPar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765" marB="4576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008966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652" marB="456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Alta y Media del río Carare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652" marB="456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niveles de los ríos Minero y sus afluentes (Cuenca alta y media del Carare) como quebrada La Locha. Se recomienda especial atención en los municipios de San Cayetano (Cundinamarca), Pauna, Muzo, Otanche, Buenavista, San Pablo de </a:t>
                      </a:r>
                      <a:r>
                        <a:rPr lang="es-CO" sz="900" u="none" strike="noStrike" dirty="0" err="1">
                          <a:latin typeface="Verdana" panose="020B0604030504040204" pitchFamily="34" charset="0"/>
                          <a:ea typeface="Verdana" panose="020B0604030504040204" pitchFamily="34" charset="0"/>
                          <a:cs typeface="Arial Narrow"/>
                          <a:sym typeface="Arial Narrow"/>
                        </a:rPr>
                        <a:t>Borbur</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Quípama</a:t>
                      </a:r>
                      <a:r>
                        <a:rPr lang="es-CO" sz="900" u="none" strike="noStrike" dirty="0">
                          <a:latin typeface="Verdana" panose="020B0604030504040204" pitchFamily="34" charset="0"/>
                          <a:ea typeface="Verdana" panose="020B0604030504040204" pitchFamily="34" charset="0"/>
                          <a:cs typeface="Arial Narrow"/>
                          <a:sym typeface="Arial Narrow"/>
                        </a:rPr>
                        <a:t> y </a:t>
                      </a:r>
                      <a:r>
                        <a:rPr lang="es-CO" sz="900" b="0" u="none" strike="noStrike" dirty="0" err="1">
                          <a:latin typeface="Verdana" panose="020B0604030504040204" pitchFamily="34" charset="0"/>
                          <a:ea typeface="Verdana" panose="020B0604030504040204" pitchFamily="34" charset="0"/>
                          <a:cs typeface="Arial Narrow"/>
                          <a:sym typeface="Arial Narrow"/>
                        </a:rPr>
                        <a:t>Maripí</a:t>
                      </a:r>
                      <a:r>
                        <a:rPr lang="es-CO" sz="900" u="none" strike="noStrike" dirty="0">
                          <a:latin typeface="Verdana" panose="020B0604030504040204" pitchFamily="34" charset="0"/>
                          <a:ea typeface="Verdana" panose="020B0604030504040204" pitchFamily="34" charset="0"/>
                          <a:cs typeface="Arial Narrow"/>
                          <a:sym typeface="Arial Narrow"/>
                        </a:rPr>
                        <a:t> (Boyacá).</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54" marR="91454" marT="45652" marB="4565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7595845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681" marB="4568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baja del río Carare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681" marB="4568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nivel del río Carare en su parte baja y en sus aportantes, a la altura de los municipios de Cimitarra y Puerto Parra (Santander). </a:t>
                      </a:r>
                      <a:endPar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681" marB="4568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8567919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637" marB="456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Carare (Minero)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637" marB="456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Carare, especial atención a sus tributarios como el río Minero y las quebradas Guayabito y La </a:t>
                      </a:r>
                      <a:r>
                        <a:rPr lang="es-CO" sz="900" u="none" strike="noStrike" dirty="0" err="1">
                          <a:latin typeface="Verdana" panose="020B0604030504040204" pitchFamily="34" charset="0"/>
                          <a:ea typeface="Verdana" panose="020B0604030504040204" pitchFamily="34" charset="0"/>
                          <a:cs typeface="Arial Narrow"/>
                          <a:sym typeface="Arial Narrow"/>
                        </a:rPr>
                        <a:t>Quitaz</a:t>
                      </a:r>
                      <a:r>
                        <a:rPr lang="es-CO" sz="900" u="none" strike="noStrike" dirty="0">
                          <a:latin typeface="Verdana" panose="020B0604030504040204" pitchFamily="34" charset="0"/>
                          <a:ea typeface="Verdana" panose="020B0604030504040204" pitchFamily="34" charset="0"/>
                          <a:cs typeface="Arial Narrow"/>
                          <a:sym typeface="Arial Narrow"/>
                        </a:rPr>
                        <a:t>. Estar atentos en los municipios de Pauna, Muzo, Otanche, Buenavista, San Pablo de </a:t>
                      </a:r>
                      <a:r>
                        <a:rPr lang="es-CO" sz="900" u="none" strike="noStrike" dirty="0" err="1">
                          <a:latin typeface="Verdana" panose="020B0604030504040204" pitchFamily="34" charset="0"/>
                          <a:ea typeface="Verdana" panose="020B0604030504040204" pitchFamily="34" charset="0"/>
                          <a:cs typeface="Arial Narrow"/>
                          <a:sym typeface="Arial Narrow"/>
                        </a:rPr>
                        <a:t>Borbur</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Quípama</a:t>
                      </a:r>
                      <a:r>
                        <a:rPr lang="es-CO" sz="900" u="none" strike="noStrike" dirty="0">
                          <a:latin typeface="Verdana" panose="020B0604030504040204" pitchFamily="34" charset="0"/>
                          <a:ea typeface="Verdana" panose="020B0604030504040204" pitchFamily="34" charset="0"/>
                          <a:cs typeface="Arial Narrow"/>
                          <a:sym typeface="Arial Narrow"/>
                        </a:rPr>
                        <a:t> (Boyacá), así como Cimitarra, La Belleza y Puerto Parra (Santander). </a:t>
                      </a:r>
                    </a:p>
                  </a:txBody>
                  <a:tcPr marL="91454" marR="91454" marT="45637" marB="456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3858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682" marB="4568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Opón</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682" marB="4568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a:t>
                      </a:r>
                      <a:r>
                        <a:rPr lang="es-CO" sz="900" u="none" strike="noStrike" dirty="0">
                          <a:latin typeface="Verdana" panose="020B0604030504040204" pitchFamily="34" charset="0"/>
                          <a:ea typeface="Verdana" panose="020B0604030504040204" pitchFamily="34" charset="0"/>
                          <a:cs typeface="Arial Narrow"/>
                          <a:sym typeface="Arial Narrow"/>
                        </a:rPr>
                        <a:t>súbitas en el río Opón y sus tributarios, especialmente en la quebrada Capote y en los ríos Cascajales, Honduras, </a:t>
                      </a:r>
                      <a:r>
                        <a:rPr lang="es-CO" sz="900" u="none" strike="noStrike" dirty="0" err="1">
                          <a:latin typeface="Verdana" panose="020B0604030504040204" pitchFamily="34" charset="0"/>
                          <a:ea typeface="Verdana" panose="020B0604030504040204" pitchFamily="34" charset="0"/>
                          <a:cs typeface="Arial Narrow"/>
                          <a:sym typeface="Arial Narrow"/>
                        </a:rPr>
                        <a:t>Bermelanola</a:t>
                      </a:r>
                      <a:r>
                        <a:rPr lang="es-CO" sz="900" u="none" strike="noStrike" dirty="0">
                          <a:latin typeface="Verdana" panose="020B0604030504040204" pitchFamily="34" charset="0"/>
                          <a:ea typeface="Verdana" panose="020B0604030504040204" pitchFamily="34" charset="0"/>
                          <a:cs typeface="Arial Narrow"/>
                          <a:sym typeface="Arial Narrow"/>
                        </a:rPr>
                        <a:t> y La Colorada. Especial atención a la altura de los municipios Simacota, Santa Helena, Puerto Parra y El Carmen del Chucuri (Santander). </a:t>
                      </a:r>
                      <a:endParaRPr lang="es-ES" sz="900" dirty="0">
                        <a:latin typeface="Verdana" panose="020B0604030504040204" pitchFamily="34" charset="0"/>
                        <a:ea typeface="Verdana" panose="020B0604030504040204" pitchFamily="34" charset="0"/>
                      </a:endParaRPr>
                    </a:p>
                  </a:txBody>
                  <a:tcPr marL="91454" marR="91454" marT="45682" marB="4568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61074436"/>
                  </a:ext>
                </a:extLst>
              </a:tr>
            </a:tbl>
          </a:graphicData>
        </a:graphic>
      </p:graphicFrame>
      <p:sp>
        <p:nvSpPr>
          <p:cNvPr id="16" name="Google Shape;3036;p14">
            <a:extLst>
              <a:ext uri="{FF2B5EF4-FFF2-40B4-BE49-F238E27FC236}">
                <a16:creationId xmlns:a16="http://schemas.microsoft.com/office/drawing/2014/main" id="{C0B3CF89-BE18-07AB-82DC-9C8453656432}"/>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
        <p:nvSpPr>
          <p:cNvPr id="25" name="Google Shape;347;p9" descr="Recurso 25.png">
            <a:extLst>
              <a:ext uri="{FF2B5EF4-FFF2-40B4-BE49-F238E27FC236}">
                <a16:creationId xmlns:a16="http://schemas.microsoft.com/office/drawing/2014/main" id="{7FC61CC4-7758-14AE-92CE-E80E1C863BCA}"/>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29" name="Google Shape;353;p9" descr="Recurso 37.png">
            <a:extLst>
              <a:ext uri="{FF2B5EF4-FFF2-40B4-BE49-F238E27FC236}">
                <a16:creationId xmlns:a16="http://schemas.microsoft.com/office/drawing/2014/main" id="{5B05EB41-1115-AC3A-EBD1-711B0F53A2D8}"/>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0" name="Google Shape;353;p9" descr="Recurso 37.png">
            <a:extLst>
              <a:ext uri="{FF2B5EF4-FFF2-40B4-BE49-F238E27FC236}">
                <a16:creationId xmlns:a16="http://schemas.microsoft.com/office/drawing/2014/main" id="{1CC882EB-8460-9C2E-0FF9-125D3D81F732}"/>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1" name="Google Shape;348;p9">
            <a:extLst>
              <a:ext uri="{FF2B5EF4-FFF2-40B4-BE49-F238E27FC236}">
                <a16:creationId xmlns:a16="http://schemas.microsoft.com/office/drawing/2014/main" id="{8744E196-CE81-BEC5-DE32-7EDC3CECCC6E}"/>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49;p9">
            <a:extLst>
              <a:ext uri="{FF2B5EF4-FFF2-40B4-BE49-F238E27FC236}">
                <a16:creationId xmlns:a16="http://schemas.microsoft.com/office/drawing/2014/main" id="{C04C0340-A608-C638-C0B4-F5420A0781D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0;p9">
            <a:extLst>
              <a:ext uri="{FF2B5EF4-FFF2-40B4-BE49-F238E27FC236}">
                <a16:creationId xmlns:a16="http://schemas.microsoft.com/office/drawing/2014/main" id="{C19A2B91-EF9B-36A1-2708-82BB98A5EDB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1;p9" descr="Recurso 32.png">
            <a:extLst>
              <a:ext uri="{FF2B5EF4-FFF2-40B4-BE49-F238E27FC236}">
                <a16:creationId xmlns:a16="http://schemas.microsoft.com/office/drawing/2014/main" id="{0DE2695C-DA90-5098-AB54-2CC99F0C9387}"/>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352;p9">
            <a:extLst>
              <a:ext uri="{FF2B5EF4-FFF2-40B4-BE49-F238E27FC236}">
                <a16:creationId xmlns:a16="http://schemas.microsoft.com/office/drawing/2014/main" id="{8DA400E9-C492-8022-31E0-F2C7CB14F7F2}"/>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354;p9" descr="Recurso 31.png">
            <a:extLst>
              <a:ext uri="{FF2B5EF4-FFF2-40B4-BE49-F238E27FC236}">
                <a16:creationId xmlns:a16="http://schemas.microsoft.com/office/drawing/2014/main" id="{0E20C02F-504C-D654-3544-9E7847F98A3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158;p1" descr="Recurso 37.png">
            <a:extLst>
              <a:ext uri="{FF2B5EF4-FFF2-40B4-BE49-F238E27FC236}">
                <a16:creationId xmlns:a16="http://schemas.microsoft.com/office/drawing/2014/main" id="{B409FDDF-21F3-2BE8-C0CF-2AF6E443F22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357;p9">
            <a:extLst>
              <a:ext uri="{FF2B5EF4-FFF2-40B4-BE49-F238E27FC236}">
                <a16:creationId xmlns:a16="http://schemas.microsoft.com/office/drawing/2014/main" id="{E645D1D9-9FCA-FB4E-7033-CAC36B93952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0888" y="522168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Google Shape;358;p9">
            <a:extLst>
              <a:ext uri="{FF2B5EF4-FFF2-40B4-BE49-F238E27FC236}">
                <a16:creationId xmlns:a16="http://schemas.microsoft.com/office/drawing/2014/main" id="{5C7AC3C9-5B2F-B9AF-FA99-EBFDB016227A}"/>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54539" y="592534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3401E712-2690-35EA-8D73-F17C9D04833E}"/>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Google Shape;150;p1" descr="Recurso 25.png">
            <a:extLst>
              <a:ext uri="{FF2B5EF4-FFF2-40B4-BE49-F238E27FC236}">
                <a16:creationId xmlns:a16="http://schemas.microsoft.com/office/drawing/2014/main" id="{9A0C86A5-A2D7-EDB1-2017-4AB0E7EC1A6A}"/>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934;p22" descr="Recurso 39.png">
            <a:extLst>
              <a:ext uri="{FF2B5EF4-FFF2-40B4-BE49-F238E27FC236}">
                <a16:creationId xmlns:a16="http://schemas.microsoft.com/office/drawing/2014/main" id="{E49CA621-E783-9B55-998D-F2DEC6B1F2E1}"/>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158;p1" descr="Recurso 37.png">
            <a:extLst>
              <a:ext uri="{FF2B5EF4-FFF2-40B4-BE49-F238E27FC236}">
                <a16:creationId xmlns:a16="http://schemas.microsoft.com/office/drawing/2014/main" id="{AB6407D1-91F1-885A-F862-16E799370263}"/>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1631597" y="438197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8;p1" descr="Recurso 37.png">
            <a:extLst>
              <a:ext uri="{FF2B5EF4-FFF2-40B4-BE49-F238E27FC236}">
                <a16:creationId xmlns:a16="http://schemas.microsoft.com/office/drawing/2014/main" id="{151183D1-7730-2EB2-1573-F2835FC3439A}"/>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1627716" y="517022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1912294C-9D54-794B-091D-8463AAF1B28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2359758" y="367533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8;p1" descr="Recurso 37.png">
            <a:extLst>
              <a:ext uri="{FF2B5EF4-FFF2-40B4-BE49-F238E27FC236}">
                <a16:creationId xmlns:a16="http://schemas.microsoft.com/office/drawing/2014/main" id="{ED9453BB-585F-E3DF-BE43-A5ED583C78C2}"/>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2011167" y="417831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8;p9">
            <a:extLst>
              <a:ext uri="{FF2B5EF4-FFF2-40B4-BE49-F238E27FC236}">
                <a16:creationId xmlns:a16="http://schemas.microsoft.com/office/drawing/2014/main" id="{302675DD-594A-D27F-5105-BAC5EB95CE0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392209" y="3613245"/>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57;p9">
            <a:extLst>
              <a:ext uri="{FF2B5EF4-FFF2-40B4-BE49-F238E27FC236}">
                <a16:creationId xmlns:a16="http://schemas.microsoft.com/office/drawing/2014/main" id="{6A61E103-08FC-077F-7448-D70B8104A26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85859" y="4305482"/>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0BB849A0-9181-AF43-6211-A0C60A1B3527}"/>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85859" y="5761102"/>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A9FA47AD-E293-0078-C297-D87F3707BBE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85859" y="2888959"/>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7;p9">
            <a:extLst>
              <a:ext uri="{FF2B5EF4-FFF2-40B4-BE49-F238E27FC236}">
                <a16:creationId xmlns:a16="http://schemas.microsoft.com/office/drawing/2014/main" id="{B4166701-F188-DC9F-245E-76EDE569BBD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85859" y="196281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7;p9">
            <a:extLst>
              <a:ext uri="{FF2B5EF4-FFF2-40B4-BE49-F238E27FC236}">
                <a16:creationId xmlns:a16="http://schemas.microsoft.com/office/drawing/2014/main" id="{A7C77799-A083-6F0B-D203-9B3B7DAA62A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385859" y="500089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9700266"/>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57D00-D8A9-9D07-35C0-6D4507C4E2A4}"/>
            </a:ext>
          </a:extLst>
        </p:cNvPr>
        <p:cNvGrpSpPr/>
        <p:nvPr/>
      </p:nvGrpSpPr>
      <p:grpSpPr>
        <a:xfrm>
          <a:off x="0" y="0"/>
          <a:ext cx="0" cy="0"/>
          <a:chOff x="0" y="0"/>
          <a:chExt cx="0" cy="0"/>
        </a:xfrm>
      </p:grpSpPr>
      <p:pic>
        <p:nvPicPr>
          <p:cNvPr id="7" name="Google Shape;736;p15">
            <a:extLst>
              <a:ext uri="{FF2B5EF4-FFF2-40B4-BE49-F238E27FC236}">
                <a16:creationId xmlns:a16="http://schemas.microsoft.com/office/drawing/2014/main" id="{B3F70BC5-73B2-81F6-B1C2-EFFDC046CBF3}"/>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EFEC1311-A1A3-8470-7E3D-9A1E0EE5BB2B}"/>
              </a:ext>
            </a:extLst>
          </p:cNvPr>
          <p:cNvGraphicFramePr/>
          <p:nvPr/>
        </p:nvGraphicFramePr>
        <p:xfrm>
          <a:off x="4352231" y="2119692"/>
          <a:ext cx="7527599" cy="3080610"/>
        </p:xfrm>
        <a:graphic>
          <a:graphicData uri="http://schemas.openxmlformats.org/drawingml/2006/table">
            <a:tbl>
              <a:tblPr>
                <a:noFill/>
              </a:tblPr>
              <a:tblGrid>
                <a:gridCol w="681610">
                  <a:extLst>
                    <a:ext uri="{9D8B030D-6E8A-4147-A177-3AD203B41FA5}">
                      <a16:colId xmlns:a16="http://schemas.microsoft.com/office/drawing/2014/main" val="20000"/>
                    </a:ext>
                  </a:extLst>
                </a:gridCol>
                <a:gridCol w="1081473">
                  <a:extLst>
                    <a:ext uri="{9D8B030D-6E8A-4147-A177-3AD203B41FA5}">
                      <a16:colId xmlns:a16="http://schemas.microsoft.com/office/drawing/2014/main" val="20001"/>
                    </a:ext>
                  </a:extLst>
                </a:gridCol>
                <a:gridCol w="1257163">
                  <a:extLst>
                    <a:ext uri="{9D8B030D-6E8A-4147-A177-3AD203B41FA5}">
                      <a16:colId xmlns:a16="http://schemas.microsoft.com/office/drawing/2014/main" val="20002"/>
                    </a:ext>
                  </a:extLst>
                </a:gridCol>
                <a:gridCol w="4507353">
                  <a:extLst>
                    <a:ext uri="{9D8B030D-6E8A-4147-A177-3AD203B41FA5}">
                      <a16:colId xmlns:a16="http://schemas.microsoft.com/office/drawing/2014/main" val="20003"/>
                    </a:ext>
                  </a:extLst>
                </a:gridCol>
              </a:tblGrid>
              <a:tr h="4333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509394">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Sogamoso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751" marB="457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Suárez</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751" marB="457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Suárez y sus afluentes, </a:t>
                      </a:r>
                      <a:r>
                        <a:rPr lang="es-CO" sz="900" dirty="0">
                          <a:latin typeface="Verdana" panose="020B0604030504040204" pitchFamily="34" charset="0"/>
                          <a:ea typeface="Verdana" panose="020B0604030504040204" pitchFamily="34" charset="0"/>
                          <a:cs typeface="Arial Narrow"/>
                          <a:sym typeface="Arial Narrow"/>
                        </a:rPr>
                        <a:t>especialmente</a:t>
                      </a:r>
                      <a:r>
                        <a:rPr lang="es-CO" sz="900" u="none" strike="noStrike" dirty="0">
                          <a:latin typeface="Verdana" panose="020B0604030504040204" pitchFamily="34" charset="0"/>
                          <a:ea typeface="Verdana" panose="020B0604030504040204" pitchFamily="34" charset="0"/>
                          <a:cs typeface="Arial Narrow"/>
                          <a:sym typeface="Arial Narrow"/>
                        </a:rPr>
                        <a:t> en los ríos </a:t>
                      </a:r>
                      <a:r>
                        <a:rPr lang="es-CO" sz="900" b="0" u="none" strike="noStrike" cap="none" dirty="0">
                          <a:latin typeface="Verdana" panose="020B0604030504040204" pitchFamily="34" charset="0"/>
                          <a:ea typeface="Verdana" panose="020B0604030504040204" pitchFamily="34" charset="0"/>
                          <a:cs typeface="Arial Narrow"/>
                          <a:sym typeface="Arial Narrow"/>
                        </a:rPr>
                        <a:t>Cane, Moniquirá, </a:t>
                      </a:r>
                      <a:r>
                        <a:rPr lang="es-CO" sz="900" b="0" u="none" strike="noStrike" cap="none" dirty="0" err="1">
                          <a:latin typeface="Verdana" panose="020B0604030504040204" pitchFamily="34" charset="0"/>
                          <a:ea typeface="Verdana" panose="020B0604030504040204" pitchFamily="34" charset="0"/>
                          <a:cs typeface="Arial Narrow"/>
                          <a:sym typeface="Arial Narrow"/>
                        </a:rPr>
                        <a:t>Jupal</a:t>
                      </a:r>
                      <a:r>
                        <a:rPr lang="es-CO" sz="900" b="0" u="none" strike="noStrike" cap="none" dirty="0">
                          <a:latin typeface="Verdana" panose="020B0604030504040204" pitchFamily="34" charset="0"/>
                          <a:ea typeface="Verdana" panose="020B0604030504040204" pitchFamily="34" charset="0"/>
                          <a:cs typeface="Arial Narrow"/>
                          <a:sym typeface="Arial Narrow"/>
                        </a:rPr>
                        <a:t>, </a:t>
                      </a:r>
                      <a:r>
                        <a:rPr lang="es-CO" sz="900" b="0" u="none" strike="noStrike" cap="none" dirty="0" err="1">
                          <a:latin typeface="Verdana" panose="020B0604030504040204" pitchFamily="34" charset="0"/>
                          <a:ea typeface="Verdana" panose="020B0604030504040204" pitchFamily="34" charset="0"/>
                          <a:cs typeface="Arial Narrow"/>
                          <a:sym typeface="Arial Narrow"/>
                        </a:rPr>
                        <a:t>Cedaba</a:t>
                      </a:r>
                      <a:r>
                        <a:rPr lang="es-CO" sz="900" b="0" u="none" strike="noStrike" cap="none" dirty="0">
                          <a:latin typeface="Verdana" panose="020B0604030504040204" pitchFamily="34" charset="0"/>
                          <a:ea typeface="Verdana" panose="020B0604030504040204" pitchFamily="34" charset="0"/>
                          <a:cs typeface="Arial Narrow"/>
                          <a:sym typeface="Arial Narrow"/>
                        </a:rPr>
                        <a:t> y</a:t>
                      </a:r>
                      <a:r>
                        <a:rPr lang="es-CO" sz="900" u="none" strike="noStrike" dirty="0">
                          <a:latin typeface="Verdana" panose="020B0604030504040204" pitchFamily="34" charset="0"/>
                          <a:ea typeface="Verdana" panose="020B0604030504040204" pitchFamily="34" charset="0"/>
                          <a:cs typeface="Arial Narrow"/>
                          <a:sym typeface="Arial Narrow"/>
                        </a:rPr>
                        <a:t> las quebradas La Honda, </a:t>
                      </a:r>
                      <a:r>
                        <a:rPr lang="es-CO" sz="900" u="none" strike="noStrike" dirty="0" err="1">
                          <a:latin typeface="Verdana" panose="020B0604030504040204" pitchFamily="34" charset="0"/>
                          <a:ea typeface="Verdana" panose="020B0604030504040204" pitchFamily="34" charset="0"/>
                          <a:cs typeface="Arial Narrow"/>
                          <a:sym typeface="Arial Narrow"/>
                        </a:rPr>
                        <a:t>Favitera</a:t>
                      </a:r>
                      <a:r>
                        <a:rPr lang="es-CO" sz="900" u="none" strike="noStrike" dirty="0">
                          <a:latin typeface="Verdana" panose="020B0604030504040204" pitchFamily="34" charset="0"/>
                          <a:ea typeface="Verdana" panose="020B0604030504040204" pitchFamily="34" charset="0"/>
                          <a:cs typeface="Arial Narrow"/>
                          <a:sym typeface="Arial Narrow"/>
                        </a:rPr>
                        <a:t>, La </a:t>
                      </a:r>
                      <a:r>
                        <a:rPr lang="es-CO" sz="900" u="none" strike="noStrike" dirty="0" err="1">
                          <a:latin typeface="Verdana" panose="020B0604030504040204" pitchFamily="34" charset="0"/>
                          <a:ea typeface="Verdana" panose="020B0604030504040204" pitchFamily="34" charset="0"/>
                          <a:cs typeface="Arial Narrow"/>
                          <a:sym typeface="Arial Narrow"/>
                        </a:rPr>
                        <a:t>Vitoca</a:t>
                      </a:r>
                      <a:r>
                        <a:rPr lang="es-CO" sz="900" u="none" strike="noStrike" dirty="0">
                          <a:latin typeface="Verdana" panose="020B0604030504040204" pitchFamily="34" charset="0"/>
                          <a:ea typeface="Verdana" panose="020B0604030504040204" pitchFamily="34" charset="0"/>
                          <a:cs typeface="Arial Narrow"/>
                          <a:sym typeface="Arial Narrow"/>
                        </a:rPr>
                        <a:t>, La Guayacana, El Aserradero, La Negra </a:t>
                      </a:r>
                      <a:r>
                        <a:rPr lang="es-CO" sz="900" b="0" u="none" strike="noStrike" cap="none" dirty="0">
                          <a:latin typeface="Verdana" panose="020B0604030504040204" pitchFamily="34" charset="0"/>
                          <a:ea typeface="Verdana" panose="020B0604030504040204" pitchFamily="34" charset="0"/>
                          <a:cs typeface="Arial Narrow"/>
                          <a:sym typeface="Arial Narrow"/>
                        </a:rPr>
                        <a:t>y La Paramera </a:t>
                      </a:r>
                      <a:r>
                        <a:rPr lang="es-CO" sz="900" u="none" strike="noStrike" dirty="0">
                          <a:latin typeface="Verdana" panose="020B0604030504040204" pitchFamily="34" charset="0"/>
                          <a:ea typeface="Verdana" panose="020B0604030504040204" pitchFamily="34" charset="0"/>
                          <a:cs typeface="Arial Narrow"/>
                          <a:sym typeface="Arial Narrow"/>
                        </a:rPr>
                        <a:t>. Se recomienda especial atención a la altura de los municipios de Ubaté, Fúquene (Cundinamarca), Arcabuco, </a:t>
                      </a:r>
                      <a:r>
                        <a:rPr lang="es-CO" sz="900" u="none" strike="noStrike" dirty="0" err="1">
                          <a:latin typeface="Verdana" panose="020B0604030504040204" pitchFamily="34" charset="0"/>
                          <a:ea typeface="Verdana" panose="020B0604030504040204" pitchFamily="34" charset="0"/>
                          <a:cs typeface="Arial Narrow"/>
                          <a:sym typeface="Arial Narrow"/>
                        </a:rPr>
                        <a:t>Chichinquirá</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Chitaraque</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Guachantivá</a:t>
                      </a:r>
                      <a:r>
                        <a:rPr lang="es-CO" sz="900" u="none" strike="noStrike" dirty="0">
                          <a:latin typeface="Verdana" panose="020B0604030504040204" pitchFamily="34" charset="0"/>
                          <a:ea typeface="Verdana" panose="020B0604030504040204" pitchFamily="34" charset="0"/>
                          <a:cs typeface="Arial Narrow"/>
                          <a:sym typeface="Arial Narrow"/>
                        </a:rPr>
                        <a:t>, Moniquirá, Saboya, </a:t>
                      </a:r>
                      <a:r>
                        <a:rPr lang="es-CO" sz="900" u="none" strike="noStrike" dirty="0" err="1">
                          <a:latin typeface="Verdana" panose="020B0604030504040204" pitchFamily="34" charset="0"/>
                          <a:ea typeface="Verdana" panose="020B0604030504040204" pitchFamily="34" charset="0"/>
                          <a:cs typeface="Arial Narrow"/>
                          <a:sym typeface="Arial Narrow"/>
                        </a:rPr>
                        <a:t>Saboyá</a:t>
                      </a:r>
                      <a:r>
                        <a:rPr lang="es-CO" sz="900" u="none" strike="noStrike" dirty="0">
                          <a:latin typeface="Verdana" panose="020B0604030504040204" pitchFamily="34" charset="0"/>
                          <a:ea typeface="Verdana" panose="020B0604030504040204" pitchFamily="34" charset="0"/>
                          <a:cs typeface="Arial Narrow"/>
                          <a:sym typeface="Arial Narrow"/>
                        </a:rPr>
                        <a:t>, Santa Sofía y Villa de Leyva (Boyacá), Barbosa, Cabrera, Chipatá, Confines, Galán, Guadalupe, Güepsa, Oiba, Palmar, Puente Nacional, San Benito, Simacota, Socorro, Suata y Villanueva </a:t>
                      </a:r>
                      <a:r>
                        <a:rPr lang="es-CO" sz="900" b="0" u="none" strike="noStrike" cap="none" dirty="0">
                          <a:latin typeface="Verdana" panose="020B0604030504040204" pitchFamily="34" charset="0"/>
                          <a:ea typeface="Verdana" panose="020B0604030504040204" pitchFamily="34" charset="0"/>
                          <a:cs typeface="Arial Narrow"/>
                          <a:sym typeface="Arial Narrow"/>
                        </a:rPr>
                        <a:t>(Santander). </a:t>
                      </a:r>
                      <a:endParaRPr lang="es-CO" sz="900" b="0" u="none" strike="noStrike" dirty="0">
                        <a:latin typeface="Verdana" panose="020B0604030504040204" pitchFamily="34" charset="0"/>
                        <a:ea typeface="Verdana" panose="020B0604030504040204" pitchFamily="34" charset="0"/>
                        <a:cs typeface="Arial Narrow"/>
                        <a:sym typeface="Arial Narrow"/>
                      </a:endParaRPr>
                    </a:p>
                  </a:txBody>
                  <a:tcPr marL="91454" marR="91454" marT="45751" marB="4575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7084530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Sogamoso</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565" marB="455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Fonce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565" marB="455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Fonce y sus afluentes, especialmente las quebradas Curití, Pozo Azul, Las Américas y río Mogoticos. Se recomienda especial atención a la altura de los municipios de Mogotes, Charalá, San Gil, Curití y Páramo (Santander).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565" marB="4556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2765719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Sogamoso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1" marR="91461" marT="45764" marB="457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Sogamoso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1" marR="91461" marT="45764" marB="457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050"/>
                        <a:buFont typeface="Noto Sans Symbols"/>
                        <a:buNone/>
                        <a:tabLst/>
                        <a:defRPr/>
                      </a:pPr>
                      <a:r>
                        <a:rPr lang="es-CO" sz="900" b="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Sogamoso y sus afluentes, como el río </a:t>
                      </a:r>
                      <a:r>
                        <a:rPr lang="es-CO" sz="900" b="0" u="none" strike="noStrike" cap="none" dirty="0" err="1">
                          <a:latin typeface="Verdana" panose="020B0604030504040204" pitchFamily="34" charset="0"/>
                          <a:ea typeface="Verdana" panose="020B0604030504040204" pitchFamily="34" charset="0"/>
                          <a:cs typeface="Arial Narrow"/>
                          <a:sym typeface="Arial Narrow"/>
                        </a:rPr>
                        <a:t>Chuchurí</a:t>
                      </a:r>
                      <a:r>
                        <a:rPr lang="es-CO" sz="900" b="0" u="none" strike="noStrike" cap="none" dirty="0">
                          <a:latin typeface="Verdana" panose="020B0604030504040204" pitchFamily="34" charset="0"/>
                          <a:ea typeface="Verdana" panose="020B0604030504040204" pitchFamily="34" charset="0"/>
                          <a:cs typeface="Arial Narrow"/>
                          <a:sym typeface="Arial Narrow"/>
                        </a:rPr>
                        <a:t>. Estar atentos a la altura de los municipios Girón, Los Santos, Piedecuesta, San Vicente de Chucurí y Zapatoca, Santander.</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1" marR="91461" marT="45764" marB="4576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80506717"/>
                  </a:ext>
                </a:extLst>
              </a:tr>
            </a:tbl>
          </a:graphicData>
        </a:graphic>
      </p:graphicFrame>
      <p:sp>
        <p:nvSpPr>
          <p:cNvPr id="16" name="Google Shape;3036;p14">
            <a:extLst>
              <a:ext uri="{FF2B5EF4-FFF2-40B4-BE49-F238E27FC236}">
                <a16:creationId xmlns:a16="http://schemas.microsoft.com/office/drawing/2014/main" id="{C4E3A487-B20A-DF55-0CD1-890FE22A50E6}"/>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
        <p:nvSpPr>
          <p:cNvPr id="25" name="Google Shape;347;p9" descr="Recurso 25.png">
            <a:extLst>
              <a:ext uri="{FF2B5EF4-FFF2-40B4-BE49-F238E27FC236}">
                <a16:creationId xmlns:a16="http://schemas.microsoft.com/office/drawing/2014/main" id="{8F2FBB0C-8973-36D1-E51B-EB0D78C75436}"/>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29" name="Google Shape;353;p9" descr="Recurso 37.png">
            <a:extLst>
              <a:ext uri="{FF2B5EF4-FFF2-40B4-BE49-F238E27FC236}">
                <a16:creationId xmlns:a16="http://schemas.microsoft.com/office/drawing/2014/main" id="{EB350B71-E025-D982-24B3-148E5B10D276}"/>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0" name="Google Shape;353;p9" descr="Recurso 37.png">
            <a:extLst>
              <a:ext uri="{FF2B5EF4-FFF2-40B4-BE49-F238E27FC236}">
                <a16:creationId xmlns:a16="http://schemas.microsoft.com/office/drawing/2014/main" id="{E3EBC89C-040D-F4F6-B39F-908B35D2A54B}"/>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1" name="Google Shape;348;p9">
            <a:extLst>
              <a:ext uri="{FF2B5EF4-FFF2-40B4-BE49-F238E27FC236}">
                <a16:creationId xmlns:a16="http://schemas.microsoft.com/office/drawing/2014/main" id="{07C0D359-5AB2-E0A1-1532-14F97851F577}"/>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49;p9">
            <a:extLst>
              <a:ext uri="{FF2B5EF4-FFF2-40B4-BE49-F238E27FC236}">
                <a16:creationId xmlns:a16="http://schemas.microsoft.com/office/drawing/2014/main" id="{1884CC84-CCDD-5D6E-F0EF-3E90D60A4EE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0;p9">
            <a:extLst>
              <a:ext uri="{FF2B5EF4-FFF2-40B4-BE49-F238E27FC236}">
                <a16:creationId xmlns:a16="http://schemas.microsoft.com/office/drawing/2014/main" id="{5FDB9CED-89A8-4A1E-0887-10B040089874}"/>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1;p9" descr="Recurso 32.png">
            <a:extLst>
              <a:ext uri="{FF2B5EF4-FFF2-40B4-BE49-F238E27FC236}">
                <a16:creationId xmlns:a16="http://schemas.microsoft.com/office/drawing/2014/main" id="{1D745542-5E72-1DE2-C06C-6660A8744126}"/>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352;p9">
            <a:extLst>
              <a:ext uri="{FF2B5EF4-FFF2-40B4-BE49-F238E27FC236}">
                <a16:creationId xmlns:a16="http://schemas.microsoft.com/office/drawing/2014/main" id="{6C7FB207-889D-0E4E-A8EF-A6A890C2CA3C}"/>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354;p9" descr="Recurso 31.png">
            <a:extLst>
              <a:ext uri="{FF2B5EF4-FFF2-40B4-BE49-F238E27FC236}">
                <a16:creationId xmlns:a16="http://schemas.microsoft.com/office/drawing/2014/main" id="{CA7A88BF-2567-BCBE-13A3-BF282127413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158;p1" descr="Recurso 37.png">
            <a:extLst>
              <a:ext uri="{FF2B5EF4-FFF2-40B4-BE49-F238E27FC236}">
                <a16:creationId xmlns:a16="http://schemas.microsoft.com/office/drawing/2014/main" id="{24B06E69-2708-4A72-B390-57123B8E9B3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357;p9">
            <a:extLst>
              <a:ext uri="{FF2B5EF4-FFF2-40B4-BE49-F238E27FC236}">
                <a16:creationId xmlns:a16="http://schemas.microsoft.com/office/drawing/2014/main" id="{BD423F11-74D3-8184-092C-26914D1275CA}"/>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0888" y="522168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Google Shape;358;p9">
            <a:extLst>
              <a:ext uri="{FF2B5EF4-FFF2-40B4-BE49-F238E27FC236}">
                <a16:creationId xmlns:a16="http://schemas.microsoft.com/office/drawing/2014/main" id="{8272B8FF-0CFE-1131-9F63-700A8ECE9061}"/>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4631" y="593566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4E8B9C58-5E8E-96C7-93D2-3B3CC0A087F7}"/>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Google Shape;150;p1" descr="Recurso 25.png">
            <a:extLst>
              <a:ext uri="{FF2B5EF4-FFF2-40B4-BE49-F238E27FC236}">
                <a16:creationId xmlns:a16="http://schemas.microsoft.com/office/drawing/2014/main" id="{58891748-A38F-4763-B79F-66A2048BC70D}"/>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934;p22" descr="Recurso 39.png">
            <a:extLst>
              <a:ext uri="{FF2B5EF4-FFF2-40B4-BE49-F238E27FC236}">
                <a16:creationId xmlns:a16="http://schemas.microsoft.com/office/drawing/2014/main" id="{3C595A8A-B3C5-D8CE-76C1-7B69270F28C6}"/>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7;p9">
            <a:extLst>
              <a:ext uri="{FF2B5EF4-FFF2-40B4-BE49-F238E27FC236}">
                <a16:creationId xmlns:a16="http://schemas.microsoft.com/office/drawing/2014/main" id="{4BBD9480-9ACC-BAA6-DFC1-01EC3985E60B}"/>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55381" y="3074854"/>
            <a:ext cx="479524" cy="455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7;p9">
            <a:extLst>
              <a:ext uri="{FF2B5EF4-FFF2-40B4-BE49-F238E27FC236}">
                <a16:creationId xmlns:a16="http://schemas.microsoft.com/office/drawing/2014/main" id="{04A5900B-99DF-4298-E7E2-5F1C18FA2910}"/>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452462" y="4039437"/>
            <a:ext cx="485362" cy="466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158;p1" descr="Recurso 37.png">
            <a:extLst>
              <a:ext uri="{FF2B5EF4-FFF2-40B4-BE49-F238E27FC236}">
                <a16:creationId xmlns:a16="http://schemas.microsoft.com/office/drawing/2014/main" id="{AD7B5050-39F8-A6D5-8C0A-DE5AE571AF13}"/>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3043955" y="405813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158;p1" descr="Recurso 37.png">
            <a:extLst>
              <a:ext uri="{FF2B5EF4-FFF2-40B4-BE49-F238E27FC236}">
                <a16:creationId xmlns:a16="http://schemas.microsoft.com/office/drawing/2014/main" id="{FE2D1F1D-92F3-1591-9577-6E1ED03CE3DF}"/>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2505197" y="444751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2D6B84C7-3356-68C6-70E8-3D2A0FFE7EBF}"/>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2609811" y="331562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7;p9">
            <a:extLst>
              <a:ext uri="{FF2B5EF4-FFF2-40B4-BE49-F238E27FC236}">
                <a16:creationId xmlns:a16="http://schemas.microsoft.com/office/drawing/2014/main" id="{5399133C-0F93-F28F-F1F3-3FCE0BA1482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452462" y="464820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3667290"/>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1515C-A1BF-4330-328A-870249469472}"/>
            </a:ext>
          </a:extLst>
        </p:cNvPr>
        <p:cNvGrpSpPr/>
        <p:nvPr/>
      </p:nvGrpSpPr>
      <p:grpSpPr>
        <a:xfrm>
          <a:off x="0" y="0"/>
          <a:ext cx="0" cy="0"/>
          <a:chOff x="0" y="0"/>
          <a:chExt cx="0" cy="0"/>
        </a:xfrm>
      </p:grpSpPr>
      <p:pic>
        <p:nvPicPr>
          <p:cNvPr id="7" name="Google Shape;736;p15">
            <a:extLst>
              <a:ext uri="{FF2B5EF4-FFF2-40B4-BE49-F238E27FC236}">
                <a16:creationId xmlns:a16="http://schemas.microsoft.com/office/drawing/2014/main" id="{A123A319-4E4C-A64F-57B5-C601C1FAF9F1}"/>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79951944-3FB8-8ED9-128F-A88725158158}"/>
              </a:ext>
            </a:extLst>
          </p:cNvPr>
          <p:cNvGraphicFramePr/>
          <p:nvPr/>
        </p:nvGraphicFramePr>
        <p:xfrm>
          <a:off x="4357116" y="1874465"/>
          <a:ext cx="7527599" cy="3779699"/>
        </p:xfrm>
        <a:graphic>
          <a:graphicData uri="http://schemas.openxmlformats.org/drawingml/2006/table">
            <a:tbl>
              <a:tblPr>
                <a:noFill/>
              </a:tblPr>
              <a:tblGrid>
                <a:gridCol w="681610">
                  <a:extLst>
                    <a:ext uri="{9D8B030D-6E8A-4147-A177-3AD203B41FA5}">
                      <a16:colId xmlns:a16="http://schemas.microsoft.com/office/drawing/2014/main" val="20000"/>
                    </a:ext>
                  </a:extLst>
                </a:gridCol>
                <a:gridCol w="1081473">
                  <a:extLst>
                    <a:ext uri="{9D8B030D-6E8A-4147-A177-3AD203B41FA5}">
                      <a16:colId xmlns:a16="http://schemas.microsoft.com/office/drawing/2014/main" val="20001"/>
                    </a:ext>
                  </a:extLst>
                </a:gridCol>
                <a:gridCol w="1257163">
                  <a:extLst>
                    <a:ext uri="{9D8B030D-6E8A-4147-A177-3AD203B41FA5}">
                      <a16:colId xmlns:a16="http://schemas.microsoft.com/office/drawing/2014/main" val="20002"/>
                    </a:ext>
                  </a:extLst>
                </a:gridCol>
                <a:gridCol w="4507353">
                  <a:extLst>
                    <a:ext uri="{9D8B030D-6E8A-4147-A177-3AD203B41FA5}">
                      <a16:colId xmlns:a16="http://schemas.microsoft.com/office/drawing/2014/main" val="20003"/>
                    </a:ext>
                  </a:extLst>
                </a:gridCol>
              </a:tblGrid>
              <a:tr h="4333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s-CO" sz="900" kern="1200" dirty="0">
                          <a:effectLst/>
                          <a:latin typeface="Verdana" panose="020B0604030504040204" pitchFamily="34" charset="0"/>
                          <a:ea typeface="Verdana" panose="020B0604030504040204" pitchFamily="34" charset="0"/>
                        </a:rPr>
                        <a:t>Medio Magdalena</a:t>
                      </a:r>
                      <a:endParaRPr lang="es-CO" sz="900" b="0"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91445" marR="91445" marT="45397" marB="453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573192" rtl="0" eaLnBrk="1" fontAlgn="auto" latinLnBrk="0" hangingPunct="1">
                        <a:lnSpc>
                          <a:spcPct val="107000"/>
                        </a:lnSpc>
                        <a:spcBef>
                          <a:spcPts val="0"/>
                        </a:spcBef>
                        <a:spcAft>
                          <a:spcPts val="0"/>
                        </a:spcAft>
                        <a:buClrTx/>
                        <a:buSzTx/>
                        <a:buFont typeface="Symbol" panose="05050102010706020507" pitchFamily="18" charset="2"/>
                        <a:buNone/>
                        <a:tabLst/>
                        <a:defRPr/>
                      </a:pPr>
                      <a:r>
                        <a:rPr lang="es-CO" sz="900" u="none" strike="noStrike" kern="1200" baseline="0" dirty="0">
                          <a:effectLst/>
                          <a:latin typeface="Verdana" panose="020B0604030504040204" pitchFamily="34" charset="0"/>
                          <a:ea typeface="Verdana" panose="020B0604030504040204" pitchFamily="34" charset="0"/>
                        </a:rPr>
                        <a:t>Cuenca del río Lebrija</a:t>
                      </a:r>
                      <a:endParaRPr lang="es-CO" sz="900" b="0" u="none" strike="noStrike" kern="1200" baseline="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txBody>
                  <a:tcPr marL="91445" marR="91445" marT="45397" marB="453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kern="1200" baseline="0" dirty="0">
                          <a:effectLst/>
                          <a:latin typeface="Verdana" panose="020B0604030504040204" pitchFamily="34" charset="0"/>
                          <a:ea typeface="Verdana" panose="020B0604030504040204" pitchFamily="34" charset="0"/>
                        </a:rPr>
                        <a:t>Probabilidad de crecientes súbitas en el río Lebrija y sus aportantes</a:t>
                      </a:r>
                      <a:r>
                        <a:rPr lang="es-ES" sz="900" u="none" strike="noStrike" kern="1200" baseline="0" dirty="0">
                          <a:solidFill>
                            <a:schemeClr val="tx1"/>
                          </a:solidFill>
                          <a:effectLst/>
                          <a:latin typeface="Verdana" panose="020B0604030504040204" pitchFamily="34" charset="0"/>
                          <a:ea typeface="Verdana" panose="020B0604030504040204" pitchFamily="34" charset="0"/>
                        </a:rPr>
                        <a:t>, e</a:t>
                      </a:r>
                      <a:r>
                        <a:rPr lang="es-ES" sz="900" u="none" strike="noStrike" kern="1200" baseline="0" dirty="0">
                          <a:effectLst/>
                          <a:latin typeface="Verdana" panose="020B0604030504040204" pitchFamily="34" charset="0"/>
                          <a:ea typeface="Verdana" panose="020B0604030504040204" pitchFamily="34" charset="0"/>
                        </a:rPr>
                        <a:t>specialmente en </a:t>
                      </a:r>
                      <a:r>
                        <a:rPr lang="es-ES" sz="900" u="none" strike="noStrike" kern="1200" baseline="0" dirty="0">
                          <a:solidFill>
                            <a:schemeClr val="tx1"/>
                          </a:solidFill>
                          <a:effectLst/>
                          <a:latin typeface="Verdana" panose="020B0604030504040204" pitchFamily="34" charset="0"/>
                          <a:ea typeface="Verdana" panose="020B0604030504040204" pitchFamily="34" charset="0"/>
                        </a:rPr>
                        <a:t>las quebradas La </a:t>
                      </a:r>
                      <a:r>
                        <a:rPr lang="es-ES" sz="900" u="none" strike="noStrike" kern="1200" baseline="0" dirty="0" err="1">
                          <a:solidFill>
                            <a:schemeClr val="tx1"/>
                          </a:solidFill>
                          <a:effectLst/>
                          <a:latin typeface="Verdana" panose="020B0604030504040204" pitchFamily="34" charset="0"/>
                          <a:ea typeface="Verdana" panose="020B0604030504040204" pitchFamily="34" charset="0"/>
                        </a:rPr>
                        <a:t>Ruitoca</a:t>
                      </a:r>
                      <a:r>
                        <a:rPr lang="es-ES" sz="900" u="none" strike="noStrike" kern="1200" baseline="0" dirty="0">
                          <a:solidFill>
                            <a:schemeClr val="tx1"/>
                          </a:solidFill>
                          <a:effectLst/>
                          <a:latin typeface="Verdana" panose="020B0604030504040204" pitchFamily="34" charset="0"/>
                          <a:ea typeface="Verdana" panose="020B0604030504040204" pitchFamily="34" charset="0"/>
                        </a:rPr>
                        <a:t>, </a:t>
                      </a:r>
                      <a:r>
                        <a:rPr lang="es-CO" sz="900" u="none" strike="noStrike" kern="1200" baseline="0" dirty="0" err="1">
                          <a:effectLst/>
                          <a:latin typeface="Verdana" panose="020B0604030504040204" pitchFamily="34" charset="0"/>
                          <a:ea typeface="Verdana" panose="020B0604030504040204" pitchFamily="34" charset="0"/>
                        </a:rPr>
                        <a:t>Zapamanga</a:t>
                      </a:r>
                      <a:r>
                        <a:rPr lang="es-CO" sz="900" u="none" strike="noStrike" kern="1200" baseline="0" dirty="0">
                          <a:effectLst/>
                          <a:latin typeface="Verdana" panose="020B0604030504040204" pitchFamily="34" charset="0"/>
                          <a:ea typeface="Verdana" panose="020B0604030504040204" pitchFamily="34" charset="0"/>
                        </a:rPr>
                        <a:t>, Agua Blanca, Españolita, La Iglesia, </a:t>
                      </a:r>
                      <a:r>
                        <a:rPr lang="es-ES" sz="900" u="none" strike="noStrike" kern="1200" baseline="0" dirty="0">
                          <a:effectLst/>
                          <a:latin typeface="Verdana" panose="020B0604030504040204" pitchFamily="34" charset="0"/>
                          <a:ea typeface="Verdana" panose="020B0604030504040204" pitchFamily="34" charset="0"/>
                        </a:rPr>
                        <a:t>Vega de Oro, </a:t>
                      </a:r>
                      <a:r>
                        <a:rPr lang="es-CO" sz="900" u="none" strike="noStrike" kern="1200" baseline="0" dirty="0" err="1">
                          <a:effectLst/>
                          <a:latin typeface="Verdana" panose="020B0604030504040204" pitchFamily="34" charset="0"/>
                          <a:ea typeface="Verdana" panose="020B0604030504040204" pitchFamily="34" charset="0"/>
                        </a:rPr>
                        <a:t>Chirrerón</a:t>
                      </a:r>
                      <a:r>
                        <a:rPr lang="es-CO" sz="900" u="none" strike="noStrike" kern="1200" baseline="0" dirty="0">
                          <a:effectLst/>
                          <a:latin typeface="Verdana" panose="020B0604030504040204" pitchFamily="34" charset="0"/>
                          <a:ea typeface="Verdana" panose="020B0604030504040204" pitchFamily="34" charset="0"/>
                        </a:rPr>
                        <a:t>, El Caraño, La Raya, La Lejía,</a:t>
                      </a:r>
                      <a:r>
                        <a:rPr lang="es-ES" sz="900" u="none" strike="noStrike" kern="1200" baseline="0" dirty="0">
                          <a:solidFill>
                            <a:schemeClr val="tx1"/>
                          </a:solidFill>
                          <a:effectLst/>
                          <a:latin typeface="Verdana" panose="020B0604030504040204" pitchFamily="34" charset="0"/>
                          <a:ea typeface="Verdana" panose="020B0604030504040204" pitchFamily="34" charset="0"/>
                        </a:rPr>
                        <a:t> San Alberto, </a:t>
                      </a:r>
                      <a:r>
                        <a:rPr lang="es-ES" sz="900" u="none" strike="noStrike" kern="1200" baseline="0" dirty="0">
                          <a:effectLst/>
                          <a:latin typeface="Verdana" panose="020B0604030504040204" pitchFamily="34" charset="0"/>
                          <a:ea typeface="Verdana" panose="020B0604030504040204" pitchFamily="34" charset="0"/>
                        </a:rPr>
                        <a:t>El Palo y La Cascajera, y </a:t>
                      </a:r>
                      <a:r>
                        <a:rPr lang="es-ES" sz="900" u="none" strike="noStrike" kern="1200" baseline="0" dirty="0">
                          <a:solidFill>
                            <a:schemeClr val="tx1"/>
                          </a:solidFill>
                          <a:effectLst/>
                          <a:latin typeface="Verdana" panose="020B0604030504040204" pitchFamily="34" charset="0"/>
                          <a:ea typeface="Verdana" panose="020B0604030504040204" pitchFamily="34" charset="0"/>
                        </a:rPr>
                        <a:t>los ríos </a:t>
                      </a:r>
                      <a:r>
                        <a:rPr lang="es-CO" sz="900" u="none" strike="noStrike" kern="1200" baseline="0" dirty="0">
                          <a:effectLst/>
                          <a:latin typeface="Verdana" panose="020B0604030504040204" pitchFamily="34" charset="0"/>
                          <a:ea typeface="Verdana" panose="020B0604030504040204" pitchFamily="34" charset="0"/>
                        </a:rPr>
                        <a:t>Frío, Hato, </a:t>
                      </a:r>
                      <a:r>
                        <a:rPr lang="es-ES" sz="900" u="none" strike="noStrike" kern="1200" baseline="0" dirty="0">
                          <a:solidFill>
                            <a:schemeClr val="tx1"/>
                          </a:solidFill>
                          <a:effectLst/>
                          <a:latin typeface="Verdana" panose="020B0604030504040204" pitchFamily="34" charset="0"/>
                          <a:ea typeface="Verdana" panose="020B0604030504040204" pitchFamily="34" charset="0"/>
                        </a:rPr>
                        <a:t>Cáchira, Río de Oro, Charta, Florida Blanca, </a:t>
                      </a:r>
                      <a:r>
                        <a:rPr lang="es-ES" sz="900" u="none" strike="noStrike" kern="1200" baseline="0" dirty="0">
                          <a:effectLst/>
                          <a:latin typeface="Verdana" panose="020B0604030504040204" pitchFamily="34" charset="0"/>
                          <a:ea typeface="Verdana" panose="020B0604030504040204" pitchFamily="34" charset="0"/>
                        </a:rPr>
                        <a:t>San Pablo y </a:t>
                      </a:r>
                      <a:r>
                        <a:rPr lang="es-ES" sz="900" u="none" strike="noStrike" kern="1200" baseline="0" dirty="0">
                          <a:solidFill>
                            <a:schemeClr val="tx1"/>
                          </a:solidFill>
                          <a:effectLst/>
                          <a:latin typeface="Verdana" panose="020B0604030504040204" pitchFamily="34" charset="0"/>
                          <a:ea typeface="Verdana" panose="020B0604030504040204" pitchFamily="34" charset="0"/>
                        </a:rPr>
                        <a:t>El Playón. Especial atención </a:t>
                      </a:r>
                      <a:r>
                        <a:rPr lang="es-ES" sz="900" u="none" strike="noStrike" kern="1200" baseline="0" dirty="0">
                          <a:effectLst/>
                          <a:latin typeface="Verdana" panose="020B0604030504040204" pitchFamily="34" charset="0"/>
                          <a:ea typeface="Verdana" panose="020B0604030504040204" pitchFamily="34" charset="0"/>
                        </a:rPr>
                        <a:t>en los municipios de Cáchira, </a:t>
                      </a:r>
                      <a:r>
                        <a:rPr lang="es-CO" sz="900" u="none" strike="noStrike" kern="1200" baseline="0" dirty="0">
                          <a:effectLst/>
                          <a:latin typeface="Verdana" panose="020B0604030504040204" pitchFamily="34" charset="0"/>
                          <a:ea typeface="Verdana" panose="020B0604030504040204" pitchFamily="34" charset="0"/>
                        </a:rPr>
                        <a:t>La Esperanza</a:t>
                      </a:r>
                      <a:r>
                        <a:rPr lang="es-ES" sz="900" u="none" strike="noStrike" kern="1200" baseline="0" dirty="0">
                          <a:effectLst/>
                          <a:latin typeface="Verdana" panose="020B0604030504040204" pitchFamily="34" charset="0"/>
                          <a:ea typeface="Verdana" panose="020B0604030504040204" pitchFamily="34" charset="0"/>
                        </a:rPr>
                        <a:t> (Norte de Santander)</a:t>
                      </a:r>
                      <a:r>
                        <a:rPr lang="es-ES" sz="900" u="none" strike="noStrike" kern="1200" baseline="0" dirty="0">
                          <a:solidFill>
                            <a:schemeClr val="tx1"/>
                          </a:solidFill>
                          <a:effectLst/>
                          <a:latin typeface="Verdana" panose="020B0604030504040204" pitchFamily="34" charset="0"/>
                          <a:ea typeface="Verdana" panose="020B0604030504040204" pitchFamily="34" charset="0"/>
                        </a:rPr>
                        <a:t>, </a:t>
                      </a:r>
                      <a:r>
                        <a:rPr lang="es-ES" sz="900" u="none" strike="noStrike" kern="1200" baseline="0" dirty="0">
                          <a:effectLst/>
                          <a:latin typeface="Verdana" panose="020B0604030504040204" pitchFamily="34" charset="0"/>
                          <a:ea typeface="Verdana" panose="020B0604030504040204" pitchFamily="34" charset="0"/>
                        </a:rPr>
                        <a:t>Floridablanca, Piedecuesta, Girón, Lebrija, Rionegro, Bucaramanga, Sabana de Torres y Puerto Wilches (Santander). </a:t>
                      </a:r>
                      <a:endParaRPr lang="es-CO" sz="900" u="none" strike="noStrike" kern="1200" baseline="0" dirty="0">
                        <a:effectLst/>
                        <a:latin typeface="Verdana" panose="020B0604030504040204" pitchFamily="34" charset="0"/>
                        <a:ea typeface="Verdana" panose="020B0604030504040204" pitchFamily="34" charset="0"/>
                      </a:endParaRPr>
                    </a:p>
                  </a:txBody>
                  <a:tcPr marL="91445" marR="91445" marT="45397" marB="4539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636409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Medio Magdalena</a:t>
                      </a:r>
                      <a:endParaRPr sz="900" dirty="0">
                        <a:latin typeface="Verdana" panose="020B0604030504040204" pitchFamily="34" charset="0"/>
                        <a:ea typeface="Verdana" panose="020B0604030504040204" pitchFamily="34" charset="0"/>
                      </a:endParaRPr>
                    </a:p>
                  </a:txBody>
                  <a:tcPr marL="91454" marR="91454" marT="45817" marB="4581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Magdalena (Brazo Morales)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817" marB="4581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 en los niveles de los ríos directos al Magdalena en el Brazo Morales y sus aportantes, especialmente la quebrada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Norosí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en el municipio de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Norosí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(Bolívar). </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817" marB="4581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82979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dirty="0">
                          <a:solidFill>
                            <a:schemeClr val="tx1"/>
                          </a:solidFill>
                          <a:latin typeface="Verdana" panose="020B0604030504040204" pitchFamily="34" charset="0"/>
                          <a:ea typeface="Verdana" panose="020B0604030504040204" pitchFamily="34" charset="0"/>
                          <a:cs typeface="Arial Narrow"/>
                          <a:sym typeface="Arial Narrow"/>
                        </a:rPr>
                        <a:t>Medio Magdalena</a:t>
                      </a:r>
                      <a:endParaRPr sz="900" dirty="0">
                        <a:solidFill>
                          <a:schemeClr val="tx1"/>
                        </a:solidFill>
                        <a:latin typeface="Verdana" panose="020B0604030504040204" pitchFamily="34" charset="0"/>
                        <a:ea typeface="Verdana" panose="020B0604030504040204" pitchFamily="34" charset="0"/>
                      </a:endParaRPr>
                    </a:p>
                  </a:txBody>
                  <a:tcPr marL="91454" marR="91454" marT="45453" marB="454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dirty="0">
                          <a:solidFill>
                            <a:schemeClr val="tx1"/>
                          </a:solidFill>
                          <a:latin typeface="Verdana" panose="020B0604030504040204" pitchFamily="34" charset="0"/>
                          <a:ea typeface="Verdana" panose="020B0604030504040204" pitchFamily="34" charset="0"/>
                          <a:cs typeface="Arial Narrow"/>
                          <a:sym typeface="Arial Narrow"/>
                        </a:rPr>
                        <a:t>Medio Magdalena</a:t>
                      </a:r>
                      <a:endParaRPr lang="es-CO" sz="900" dirty="0">
                        <a:solidFill>
                          <a:schemeClr val="tx1"/>
                        </a:solidFill>
                        <a:latin typeface="Verdana" panose="020B0604030504040204" pitchFamily="34" charset="0"/>
                        <a:ea typeface="Verdana" panose="020B0604030504040204" pitchFamily="34" charset="0"/>
                      </a:endParaRPr>
                    </a:p>
                  </a:txBody>
                  <a:tcPr marL="91454" marR="91454" marT="45453" marB="454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7000"/>
                        </a:lnSpc>
                        <a:spcBef>
                          <a:spcPts val="0"/>
                        </a:spcBef>
                        <a:spcAft>
                          <a:spcPts val="0"/>
                        </a:spcAft>
                        <a:buClr>
                          <a:schemeClr val="dk1"/>
                        </a:buClr>
                        <a:buSzPts val="1100"/>
                        <a:buFont typeface="Noto Sans Symbols"/>
                        <a:buNone/>
                      </a:pPr>
                      <a:r>
                        <a:rPr lang="es-ES" sz="900" b="0" u="none" strike="noStrike" dirty="0">
                          <a:solidFill>
                            <a:schemeClr val="tx1"/>
                          </a:solidFill>
                          <a:latin typeface="Verdana" panose="020B0604030504040204" pitchFamily="34" charset="0"/>
                          <a:ea typeface="Verdana" panose="020B0604030504040204" pitchFamily="34" charset="0"/>
                          <a:cs typeface="Arial Narrow"/>
                          <a:sym typeface="Arial Narrow"/>
                        </a:rPr>
                        <a:t>Niveles altos en el río Magdalena entre los municipios de Puerto Berrio (Antioquia), Barrancabermeja, Puerto Wilches (Santander), San Pablo (Bolívar) y Gamarra (Cesar). </a:t>
                      </a:r>
                      <a:r>
                        <a:rPr lang="es-CO" sz="900" b="0" i="0" u="none" strike="noStrike" cap="none" dirty="0">
                          <a:solidFill>
                            <a:schemeClr val="tx1"/>
                          </a:solidFill>
                          <a:latin typeface="Verdana" panose="020B0604030504040204" pitchFamily="34" charset="0"/>
                          <a:ea typeface="Verdana" panose="020B0604030504040204" pitchFamily="34" charset="0"/>
                          <a:cs typeface="Arial Narrow"/>
                          <a:sym typeface="Arial Narrow"/>
                        </a:rPr>
                        <a:t>Se recomienda estar atentos en los</a:t>
                      </a:r>
                      <a:r>
                        <a:rPr lang="es-CO" sz="900" b="0" i="0" u="none" strike="noStrike" cap="none" baseline="0" dirty="0">
                          <a:solidFill>
                            <a:schemeClr val="tx1"/>
                          </a:solidFill>
                          <a:latin typeface="Verdana" panose="020B0604030504040204" pitchFamily="34" charset="0"/>
                          <a:ea typeface="Verdana" panose="020B0604030504040204" pitchFamily="34" charset="0"/>
                          <a:cs typeface="Arial Narrow"/>
                          <a:sym typeface="Arial Narrow"/>
                        </a:rPr>
                        <a:t> centros poblados ribereños de </a:t>
                      </a:r>
                      <a:r>
                        <a:rPr lang="es-CO" sz="900" b="0" i="0" u="none" strike="noStrike" cap="none" dirty="0">
                          <a:solidFill>
                            <a:schemeClr val="tx1"/>
                          </a:solidFill>
                          <a:latin typeface="Verdana" panose="020B0604030504040204" pitchFamily="34" charset="0"/>
                          <a:ea typeface="Verdana" panose="020B0604030504040204" pitchFamily="34" charset="0"/>
                          <a:cs typeface="Arial Narrow"/>
                          <a:sym typeface="Arial Narrow"/>
                        </a:rPr>
                        <a:t>dichos municipios, ante posibles afectaciones por desbordamientos e inundaciones. </a:t>
                      </a:r>
                      <a:endParaRPr lang="es-CO" sz="900" b="0" u="none" strike="noStrike" kern="1200" dirty="0">
                        <a:solidFill>
                          <a:schemeClr val="tx1"/>
                        </a:solidFill>
                        <a:latin typeface="Verdana" panose="020B0604030504040204" pitchFamily="34" charset="0"/>
                        <a:ea typeface="Verdana" panose="020B0604030504040204" pitchFamily="34" charset="0"/>
                        <a:cs typeface="Arial Narrow"/>
                        <a:sym typeface="Arial Narrow"/>
                      </a:endParaRPr>
                    </a:p>
                  </a:txBody>
                  <a:tcPr marL="91454" marR="91454" marT="45453" marB="454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4342915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496" marB="454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Quebrada El Carmen</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96" marB="454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SZH de la Quebrada el Carmen, entre otros directos al Medio Magdalena, especialmente en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los caños El Cristo y Pital, y quebrada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Buturama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 atención en el municipio de Aguachica (Cesar). </a:t>
                      </a:r>
                      <a:endParaRPr lang="es-CO" sz="900" b="0" u="none" strike="noStrike" dirty="0">
                        <a:latin typeface="Verdana" panose="020B0604030504040204" pitchFamily="34" charset="0"/>
                        <a:ea typeface="Verdana" panose="020B0604030504040204" pitchFamily="34" charset="0"/>
                        <a:cs typeface="Arial Narrow"/>
                        <a:sym typeface="Arial Narrow"/>
                      </a:endParaRPr>
                    </a:p>
                  </a:txBody>
                  <a:tcPr marL="91454" marR="91454" marT="45496" marB="4549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21547673"/>
                  </a:ext>
                </a:extLst>
              </a:tr>
            </a:tbl>
          </a:graphicData>
        </a:graphic>
      </p:graphicFrame>
      <p:sp>
        <p:nvSpPr>
          <p:cNvPr id="16" name="Google Shape;3036;p14">
            <a:extLst>
              <a:ext uri="{FF2B5EF4-FFF2-40B4-BE49-F238E27FC236}">
                <a16:creationId xmlns:a16="http://schemas.microsoft.com/office/drawing/2014/main" id="{AEE91138-1214-FB33-667B-D187DA89C50E}"/>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
        <p:nvSpPr>
          <p:cNvPr id="25" name="Google Shape;347;p9" descr="Recurso 25.png">
            <a:extLst>
              <a:ext uri="{FF2B5EF4-FFF2-40B4-BE49-F238E27FC236}">
                <a16:creationId xmlns:a16="http://schemas.microsoft.com/office/drawing/2014/main" id="{345308AF-3BF7-9DDE-2DCE-CEB4BB8E1325}"/>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29" name="Google Shape;353;p9" descr="Recurso 37.png">
            <a:extLst>
              <a:ext uri="{FF2B5EF4-FFF2-40B4-BE49-F238E27FC236}">
                <a16:creationId xmlns:a16="http://schemas.microsoft.com/office/drawing/2014/main" id="{44BD9900-4D48-9BC3-A858-2B5128DEB9B2}"/>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0" name="Google Shape;353;p9" descr="Recurso 37.png">
            <a:extLst>
              <a:ext uri="{FF2B5EF4-FFF2-40B4-BE49-F238E27FC236}">
                <a16:creationId xmlns:a16="http://schemas.microsoft.com/office/drawing/2014/main" id="{3EB7E880-FA9E-46B5-8A81-C8C5F3F107C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1" name="Google Shape;348;p9">
            <a:extLst>
              <a:ext uri="{FF2B5EF4-FFF2-40B4-BE49-F238E27FC236}">
                <a16:creationId xmlns:a16="http://schemas.microsoft.com/office/drawing/2014/main" id="{424CBA53-2DF1-7593-E34A-8C1736BD9568}"/>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49;p9">
            <a:extLst>
              <a:ext uri="{FF2B5EF4-FFF2-40B4-BE49-F238E27FC236}">
                <a16:creationId xmlns:a16="http://schemas.microsoft.com/office/drawing/2014/main" id="{10B10DBF-330C-E2C5-950A-7B399C39870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0;p9">
            <a:extLst>
              <a:ext uri="{FF2B5EF4-FFF2-40B4-BE49-F238E27FC236}">
                <a16:creationId xmlns:a16="http://schemas.microsoft.com/office/drawing/2014/main" id="{214C84D4-3D36-B3B6-3979-B5D9DC8FDC1C}"/>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1;p9" descr="Recurso 32.png">
            <a:extLst>
              <a:ext uri="{FF2B5EF4-FFF2-40B4-BE49-F238E27FC236}">
                <a16:creationId xmlns:a16="http://schemas.microsoft.com/office/drawing/2014/main" id="{4F765A03-9118-B045-BD68-1D1320E0EC6C}"/>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352;p9">
            <a:extLst>
              <a:ext uri="{FF2B5EF4-FFF2-40B4-BE49-F238E27FC236}">
                <a16:creationId xmlns:a16="http://schemas.microsoft.com/office/drawing/2014/main" id="{307BF7C1-B1ED-0EDE-A727-C3A63863D1C5}"/>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354;p9" descr="Recurso 31.png">
            <a:extLst>
              <a:ext uri="{FF2B5EF4-FFF2-40B4-BE49-F238E27FC236}">
                <a16:creationId xmlns:a16="http://schemas.microsoft.com/office/drawing/2014/main" id="{90A442C7-4838-F9EE-FA3B-DD7E0C539AA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158;p1" descr="Recurso 37.png">
            <a:extLst>
              <a:ext uri="{FF2B5EF4-FFF2-40B4-BE49-F238E27FC236}">
                <a16:creationId xmlns:a16="http://schemas.microsoft.com/office/drawing/2014/main" id="{232F4A1B-0576-06C1-55C1-A5FC6E950A50}"/>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357;p9">
            <a:extLst>
              <a:ext uri="{FF2B5EF4-FFF2-40B4-BE49-F238E27FC236}">
                <a16:creationId xmlns:a16="http://schemas.microsoft.com/office/drawing/2014/main" id="{C34AA4F6-F648-8C29-E8ED-36C2952A6D4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0888" y="522168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Google Shape;358;p9">
            <a:extLst>
              <a:ext uri="{FF2B5EF4-FFF2-40B4-BE49-F238E27FC236}">
                <a16:creationId xmlns:a16="http://schemas.microsoft.com/office/drawing/2014/main" id="{2173DBD5-C94D-134F-BD1B-41F22381688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72807" y="434830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95908E1C-4293-31A0-8F0A-2E4494F75302}"/>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Google Shape;150;p1" descr="Recurso 25.png">
            <a:extLst>
              <a:ext uri="{FF2B5EF4-FFF2-40B4-BE49-F238E27FC236}">
                <a16:creationId xmlns:a16="http://schemas.microsoft.com/office/drawing/2014/main" id="{B0D21B65-0A7A-965B-44FA-E554226D85B7}"/>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934;p22" descr="Recurso 39.png">
            <a:extLst>
              <a:ext uri="{FF2B5EF4-FFF2-40B4-BE49-F238E27FC236}">
                <a16:creationId xmlns:a16="http://schemas.microsoft.com/office/drawing/2014/main" id="{538C352A-B1EB-9E46-3FB0-A927EFF429B6}"/>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CCAAAAB3-3DC5-6938-120E-6066B932FFD2}"/>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2535938" y="196747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D3EFAC71-93FC-0F71-57FA-2A4B36DCEF4A}"/>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1963340" y="231649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49;p9">
            <a:extLst>
              <a:ext uri="{FF2B5EF4-FFF2-40B4-BE49-F238E27FC236}">
                <a16:creationId xmlns:a16="http://schemas.microsoft.com/office/drawing/2014/main" id="{72BDF480-313E-AF6C-FCA4-A7F2153AB3D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72983" y="324700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49;p9">
            <a:extLst>
              <a:ext uri="{FF2B5EF4-FFF2-40B4-BE49-F238E27FC236}">
                <a16:creationId xmlns:a16="http://schemas.microsoft.com/office/drawing/2014/main" id="{06498F21-0FF7-1361-F98A-15F4F30B613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96327" y="2647058"/>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49;p9">
            <a:extLst>
              <a:ext uri="{FF2B5EF4-FFF2-40B4-BE49-F238E27FC236}">
                <a16:creationId xmlns:a16="http://schemas.microsoft.com/office/drawing/2014/main" id="{F07D708B-F7FA-FF72-C84B-B5FA3DF6547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13473" y="196747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158;p1" descr="Recurso 37.png">
            <a:extLst>
              <a:ext uri="{FF2B5EF4-FFF2-40B4-BE49-F238E27FC236}">
                <a16:creationId xmlns:a16="http://schemas.microsoft.com/office/drawing/2014/main" id="{443C3DE9-0DE0-D1BF-A5A1-B3E075A4DEC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2422742" y="244531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158;p1" descr="Recurso 37.png">
            <a:extLst>
              <a:ext uri="{FF2B5EF4-FFF2-40B4-BE49-F238E27FC236}">
                <a16:creationId xmlns:a16="http://schemas.microsoft.com/office/drawing/2014/main" id="{631E3403-4AEF-A2F2-4B17-BF614FEB7580}"/>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2471361" y="286922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49;p9">
            <a:extLst>
              <a:ext uri="{FF2B5EF4-FFF2-40B4-BE49-F238E27FC236}">
                <a16:creationId xmlns:a16="http://schemas.microsoft.com/office/drawing/2014/main" id="{77AA46D8-77CE-AB9C-8B70-D34BCF83EE0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03865" y="3725666"/>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58;p9">
            <a:extLst>
              <a:ext uri="{FF2B5EF4-FFF2-40B4-BE49-F238E27FC236}">
                <a16:creationId xmlns:a16="http://schemas.microsoft.com/office/drawing/2014/main" id="{B3DE9F69-1A5C-B508-640B-0C9A3E455587}"/>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72807" y="507845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781F3694-EB2A-908A-FE28-3D7121B6372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466457" y="363489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7;p9">
            <a:extLst>
              <a:ext uri="{FF2B5EF4-FFF2-40B4-BE49-F238E27FC236}">
                <a16:creationId xmlns:a16="http://schemas.microsoft.com/office/drawing/2014/main" id="{E63A09CB-1A95-CCB3-C5C6-3D42877D28A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466457" y="274623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8721610"/>
      </p:ext>
    </p:ext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DD016-C751-C17A-FEAA-41E5685CAD62}"/>
            </a:ext>
          </a:extLst>
        </p:cNvPr>
        <p:cNvGrpSpPr/>
        <p:nvPr/>
      </p:nvGrpSpPr>
      <p:grpSpPr>
        <a:xfrm>
          <a:off x="0" y="0"/>
          <a:ext cx="0" cy="0"/>
          <a:chOff x="0" y="0"/>
          <a:chExt cx="0" cy="0"/>
        </a:xfrm>
      </p:grpSpPr>
      <p:graphicFrame>
        <p:nvGraphicFramePr>
          <p:cNvPr id="2" name="Google Shape;3394;p29">
            <a:extLst>
              <a:ext uri="{FF2B5EF4-FFF2-40B4-BE49-F238E27FC236}">
                <a16:creationId xmlns:a16="http://schemas.microsoft.com/office/drawing/2014/main" id="{463BA768-21A8-E956-9C75-83ADC977608A}"/>
              </a:ext>
            </a:extLst>
          </p:cNvPr>
          <p:cNvGraphicFramePr/>
          <p:nvPr/>
        </p:nvGraphicFramePr>
        <p:xfrm>
          <a:off x="4290761" y="2166433"/>
          <a:ext cx="7671415" cy="2978840"/>
        </p:xfrm>
        <a:graphic>
          <a:graphicData uri="http://schemas.openxmlformats.org/drawingml/2006/table">
            <a:tbl>
              <a:tblPr>
                <a:noFill/>
              </a:tblPr>
              <a:tblGrid>
                <a:gridCol w="694632">
                  <a:extLst>
                    <a:ext uri="{9D8B030D-6E8A-4147-A177-3AD203B41FA5}">
                      <a16:colId xmlns:a16="http://schemas.microsoft.com/office/drawing/2014/main" val="20000"/>
                    </a:ext>
                  </a:extLst>
                </a:gridCol>
                <a:gridCol w="1102135">
                  <a:extLst>
                    <a:ext uri="{9D8B030D-6E8A-4147-A177-3AD203B41FA5}">
                      <a16:colId xmlns:a16="http://schemas.microsoft.com/office/drawing/2014/main" val="20001"/>
                    </a:ext>
                  </a:extLst>
                </a:gridCol>
                <a:gridCol w="1281181">
                  <a:extLst>
                    <a:ext uri="{9D8B030D-6E8A-4147-A177-3AD203B41FA5}">
                      <a16:colId xmlns:a16="http://schemas.microsoft.com/office/drawing/2014/main" val="20002"/>
                    </a:ext>
                  </a:extLst>
                </a:gridCol>
                <a:gridCol w="4593467">
                  <a:extLst>
                    <a:ext uri="{9D8B030D-6E8A-4147-A177-3AD203B41FA5}">
                      <a16:colId xmlns:a16="http://schemas.microsoft.com/office/drawing/2014/main" val="20003"/>
                    </a:ext>
                  </a:extLst>
                </a:gridCol>
              </a:tblGrid>
              <a:tr h="4333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5" marR="91425" marT="45651" marB="456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Alto Río Cauca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5" marR="91425" marT="45651" marB="456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la SZH del Alto Cauca, especialmente en el río San Francisco y río Blanco en el municipio de Puracé (Cauca), también en el río Piedras y la quebrada </a:t>
                      </a:r>
                      <a:r>
                        <a:rPr lang="es-ES" sz="900" u="none" strike="noStrike" dirty="0" err="1">
                          <a:latin typeface="Verdana" panose="020B0604030504040204" pitchFamily="34" charset="0"/>
                          <a:ea typeface="Verdana" panose="020B0604030504040204" pitchFamily="34" charset="0"/>
                          <a:cs typeface="Arial Narrow"/>
                          <a:sym typeface="Arial Narrow"/>
                        </a:rPr>
                        <a:t>Pubus</a:t>
                      </a:r>
                      <a:r>
                        <a:rPr lang="es-ES" sz="900" u="none" strike="noStrike" dirty="0">
                          <a:latin typeface="Verdana" panose="020B0604030504040204" pitchFamily="34" charset="0"/>
                          <a:ea typeface="Verdana" panose="020B0604030504040204" pitchFamily="34" charset="0"/>
                          <a:cs typeface="Arial Narrow"/>
                          <a:sym typeface="Arial Narrow"/>
                        </a:rPr>
                        <a:t> en el municipio de Popayán (Cauca).  </a:t>
                      </a:r>
                    </a:p>
                  </a:txBody>
                  <a:tcPr marL="91425" marR="91425" marT="45651" marB="4565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2146213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03" marB="457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Salado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3" marB="457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Salado y sus afluentes como el río Negro (Cauca). Especial atención entre los municipios de El Tambo, Sotará y Puracé (Cauca).</a:t>
                      </a:r>
                      <a:endParaRPr sz="900" dirty="0">
                        <a:latin typeface="Verdana" panose="020B0604030504040204" pitchFamily="34" charset="0"/>
                        <a:ea typeface="Verdana" panose="020B0604030504040204" pitchFamily="34" charset="0"/>
                      </a:endParaRPr>
                    </a:p>
                  </a:txBody>
                  <a:tcPr marL="91443" marR="91443" marT="45703" marB="4570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42112722"/>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Palacé</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Palace y sus afluentes (aportante al Alto Cauca). Especial atención en los municipios de Totoró, Popayán y Cajibío (Cauca).</a:t>
                      </a:r>
                      <a:endParaRPr sz="900" dirty="0">
                        <a:latin typeface="Verdana" panose="020B0604030504040204" pitchFamily="34" charset="0"/>
                        <a:ea typeface="Verdana" panose="020B0604030504040204" pitchFamily="34" charset="0"/>
                      </a:endParaRPr>
                    </a:p>
                  </a:txBody>
                  <a:tcPr marL="91443" marR="91443"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9212132"/>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88" marB="456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Piendamó</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88" marB="456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rtl="0">
                        <a:spcBef>
                          <a:spcPts val="0"/>
                        </a:spcBef>
                        <a:spcAft>
                          <a:spcPts val="0"/>
                        </a:spcAft>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Piendamó, especialmente en la </a:t>
                      </a:r>
                      <a:r>
                        <a:rPr lang="es-CO" sz="900" b="0" u="none" strike="noStrike" dirty="0">
                          <a:latin typeface="Verdana" panose="020B0604030504040204" pitchFamily="34" charset="0"/>
                          <a:ea typeface="Verdana" panose="020B0604030504040204" pitchFamily="34" charset="0"/>
                          <a:cs typeface="Arial Narrow"/>
                          <a:sym typeface="Arial Narrow"/>
                        </a:rPr>
                        <a:t>quebrada Manchay</a:t>
                      </a:r>
                      <a:r>
                        <a:rPr lang="es-CO" sz="900" u="none" strike="noStrike" dirty="0">
                          <a:latin typeface="Verdana" panose="020B0604030504040204" pitchFamily="34" charset="0"/>
                          <a:ea typeface="Verdana" panose="020B0604030504040204" pitchFamily="34" charset="0"/>
                          <a:cs typeface="Arial Narrow"/>
                          <a:sym typeface="Arial Narrow"/>
                        </a:rPr>
                        <a:t>. Se recomienda especial atención en los municipios de </a:t>
                      </a:r>
                      <a:r>
                        <a:rPr lang="es-CO" sz="900" b="0" u="none" strike="noStrike" dirty="0">
                          <a:latin typeface="Verdana" panose="020B0604030504040204" pitchFamily="34" charset="0"/>
                          <a:ea typeface="Verdana" panose="020B0604030504040204" pitchFamily="34" charset="0"/>
                          <a:cs typeface="Arial Narrow"/>
                          <a:sym typeface="Arial Narrow"/>
                        </a:rPr>
                        <a:t>Silvia,</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Piendamo</a:t>
                      </a:r>
                      <a:r>
                        <a:rPr lang="es-CO" sz="900" u="none" strike="noStrike" dirty="0">
                          <a:latin typeface="Verdana" panose="020B0604030504040204" pitchFamily="34" charset="0"/>
                          <a:ea typeface="Verdana" panose="020B0604030504040204" pitchFamily="34" charset="0"/>
                          <a:cs typeface="Arial Narrow"/>
                          <a:sym typeface="Arial Narrow"/>
                        </a:rPr>
                        <a:t>, Morales y Suárez (Cauca).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3" marR="91443" marT="45688" marB="4568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65963667"/>
                  </a:ext>
                </a:extLst>
              </a:tr>
            </a:tbl>
          </a:graphicData>
        </a:graphic>
      </p:graphicFrame>
      <p:pic>
        <p:nvPicPr>
          <p:cNvPr id="8" name="Google Shape;736;p15">
            <a:extLst>
              <a:ext uri="{FF2B5EF4-FFF2-40B4-BE49-F238E27FC236}">
                <a16:creationId xmlns:a16="http://schemas.microsoft.com/office/drawing/2014/main" id="{A223AB5C-987B-5E43-CF4F-4D96AA78D0B4}"/>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59" name="Google Shape;158;p1" descr="Recurso 37.png">
            <a:extLst>
              <a:ext uri="{FF2B5EF4-FFF2-40B4-BE49-F238E27FC236}">
                <a16:creationId xmlns:a16="http://schemas.microsoft.com/office/drawing/2014/main" id="{2D69CDC8-2D3E-5C36-9AC3-883FFDC28EFE}"/>
              </a:ext>
            </a:extLst>
          </p:cNvPr>
          <p:cNvSpPr>
            <a:spLocks noChangeAspect="1" noChangeArrowheads="1"/>
          </p:cNvSpPr>
          <p:nvPr/>
        </p:nvSpPr>
        <p:spPr bwMode="auto">
          <a:xfrm>
            <a:off x="1724025" y="3743325"/>
            <a:ext cx="357188"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6" name="Imagen 5">
            <a:extLst>
              <a:ext uri="{FF2B5EF4-FFF2-40B4-BE49-F238E27FC236}">
                <a16:creationId xmlns:a16="http://schemas.microsoft.com/office/drawing/2014/main" id="{8AC15C4E-6131-681F-6264-698436D0831D}"/>
              </a:ext>
            </a:extLst>
          </p:cNvPr>
          <p:cNvPicPr>
            <a:picLocks noChangeAspect="1"/>
          </p:cNvPicPr>
          <p:nvPr/>
        </p:nvPicPr>
        <p:blipFill>
          <a:blip r:embed="rId4"/>
          <a:stretch>
            <a:fillRect/>
          </a:stretch>
        </p:blipFill>
        <p:spPr>
          <a:xfrm>
            <a:off x="0" y="200633"/>
            <a:ext cx="5944430" cy="581106"/>
          </a:xfrm>
          <a:prstGeom prst="rect">
            <a:avLst/>
          </a:prstGeom>
        </p:spPr>
      </p:pic>
      <p:sp>
        <p:nvSpPr>
          <p:cNvPr id="4" name="Google Shape;347;p9" descr="Recurso 25.png">
            <a:extLst>
              <a:ext uri="{FF2B5EF4-FFF2-40B4-BE49-F238E27FC236}">
                <a16:creationId xmlns:a16="http://schemas.microsoft.com/office/drawing/2014/main" id="{DF5B59C1-AD23-F0BC-F4F5-E2306B76C1EB}"/>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48;p9">
            <a:extLst>
              <a:ext uri="{FF2B5EF4-FFF2-40B4-BE49-F238E27FC236}">
                <a16:creationId xmlns:a16="http://schemas.microsoft.com/office/drawing/2014/main" id="{2C7356D0-00FE-5A37-FA49-39923923230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49;p9">
            <a:extLst>
              <a:ext uri="{FF2B5EF4-FFF2-40B4-BE49-F238E27FC236}">
                <a16:creationId xmlns:a16="http://schemas.microsoft.com/office/drawing/2014/main" id="{74764912-77CE-35F1-F478-F763E97DD83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0;p9">
            <a:extLst>
              <a:ext uri="{FF2B5EF4-FFF2-40B4-BE49-F238E27FC236}">
                <a16:creationId xmlns:a16="http://schemas.microsoft.com/office/drawing/2014/main" id="{150FBC2E-8EDB-7177-3628-2C3F25CDE753}"/>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1;p9" descr="Recurso 32.png">
            <a:extLst>
              <a:ext uri="{FF2B5EF4-FFF2-40B4-BE49-F238E27FC236}">
                <a16:creationId xmlns:a16="http://schemas.microsoft.com/office/drawing/2014/main" id="{0CDB90F9-A8BC-3ED5-210D-70B56C7752E8}"/>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2;p9">
            <a:extLst>
              <a:ext uri="{FF2B5EF4-FFF2-40B4-BE49-F238E27FC236}">
                <a16:creationId xmlns:a16="http://schemas.microsoft.com/office/drawing/2014/main" id="{F1AD8FFF-4BBB-46F2-B212-3D6D688C885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4;p9" descr="Recurso 31.png">
            <a:extLst>
              <a:ext uri="{FF2B5EF4-FFF2-40B4-BE49-F238E27FC236}">
                <a16:creationId xmlns:a16="http://schemas.microsoft.com/office/drawing/2014/main" id="{AC5AFB5B-BD81-8318-19A8-7E002E66079B}"/>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3D685594-0C9A-7D71-5179-84125F8C0891}"/>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00309"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8;p9">
            <a:extLst>
              <a:ext uri="{FF2B5EF4-FFF2-40B4-BE49-F238E27FC236}">
                <a16:creationId xmlns:a16="http://schemas.microsoft.com/office/drawing/2014/main" id="{2BC07003-F150-4F74-5AE9-EB19859A0868}"/>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17538" y="595280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0;p1" descr="Recurso 25.png">
            <a:extLst>
              <a:ext uri="{FF2B5EF4-FFF2-40B4-BE49-F238E27FC236}">
                <a16:creationId xmlns:a16="http://schemas.microsoft.com/office/drawing/2014/main" id="{D4613D6B-1EDD-B982-6423-A5E6F27BE1C8}"/>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0;p1" descr="Recurso 25.png">
            <a:extLst>
              <a:ext uri="{FF2B5EF4-FFF2-40B4-BE49-F238E27FC236}">
                <a16:creationId xmlns:a16="http://schemas.microsoft.com/office/drawing/2014/main" id="{8E79580F-8E1E-10D0-A093-49294C970C72}"/>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036;p14">
            <a:extLst>
              <a:ext uri="{FF2B5EF4-FFF2-40B4-BE49-F238E27FC236}">
                <a16:creationId xmlns:a16="http://schemas.microsoft.com/office/drawing/2014/main" id="{28D801F3-96B3-F537-E621-32DE9E550A01}"/>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30" name="Google Shape;158;p1" descr="Recurso 37.png">
            <a:extLst>
              <a:ext uri="{FF2B5EF4-FFF2-40B4-BE49-F238E27FC236}">
                <a16:creationId xmlns:a16="http://schemas.microsoft.com/office/drawing/2014/main" id="{13DB57A6-C610-73D2-B7A6-FE429F208ACC}"/>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486369" y="518008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158;p1" descr="Recurso 37.png">
            <a:extLst>
              <a:ext uri="{FF2B5EF4-FFF2-40B4-BE49-F238E27FC236}">
                <a16:creationId xmlns:a16="http://schemas.microsoft.com/office/drawing/2014/main" id="{499D19A9-C0B2-4742-1F2C-82EE0AC986F7}"/>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582540" y="566267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8;p9">
            <a:extLst>
              <a:ext uri="{FF2B5EF4-FFF2-40B4-BE49-F238E27FC236}">
                <a16:creationId xmlns:a16="http://schemas.microsoft.com/office/drawing/2014/main" id="{62092EF2-3F7A-AD0D-D16A-308AEED2E807}"/>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394416" y="460845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158;p1" descr="Recurso 37.png">
            <a:extLst>
              <a:ext uri="{FF2B5EF4-FFF2-40B4-BE49-F238E27FC236}">
                <a16:creationId xmlns:a16="http://schemas.microsoft.com/office/drawing/2014/main" id="{6FAC4356-92B6-DD12-46A8-A10846D45208}"/>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971039" y="523154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8;p9">
            <a:extLst>
              <a:ext uri="{FF2B5EF4-FFF2-40B4-BE49-F238E27FC236}">
                <a16:creationId xmlns:a16="http://schemas.microsoft.com/office/drawing/2014/main" id="{10172BCF-1459-924F-C0EA-BEA6A105F525}"/>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97308" y="3990602"/>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8;p9">
            <a:extLst>
              <a:ext uri="{FF2B5EF4-FFF2-40B4-BE49-F238E27FC236}">
                <a16:creationId xmlns:a16="http://schemas.microsoft.com/office/drawing/2014/main" id="{CEBA0B6A-B148-E76B-5821-862EC3ABB39B}"/>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97308" y="3378882"/>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8;p9">
            <a:extLst>
              <a:ext uri="{FF2B5EF4-FFF2-40B4-BE49-F238E27FC236}">
                <a16:creationId xmlns:a16="http://schemas.microsoft.com/office/drawing/2014/main" id="{7231E3C3-AD1E-C3A9-9B9C-6EA4D61AE753}"/>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97308" y="2750746"/>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6654281"/>
      </p:ext>
    </p:extLst>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E7126-B894-0D4F-D1D3-513809DBAAEC}"/>
            </a:ext>
          </a:extLst>
        </p:cNvPr>
        <p:cNvGrpSpPr/>
        <p:nvPr/>
      </p:nvGrpSpPr>
      <p:grpSpPr>
        <a:xfrm>
          <a:off x="0" y="0"/>
          <a:ext cx="0" cy="0"/>
          <a:chOff x="0" y="0"/>
          <a:chExt cx="0" cy="0"/>
        </a:xfrm>
      </p:grpSpPr>
      <p:graphicFrame>
        <p:nvGraphicFramePr>
          <p:cNvPr id="2" name="Google Shape;3394;p29">
            <a:extLst>
              <a:ext uri="{FF2B5EF4-FFF2-40B4-BE49-F238E27FC236}">
                <a16:creationId xmlns:a16="http://schemas.microsoft.com/office/drawing/2014/main" id="{A2999197-D652-9ABC-9A6E-1A6A8025F4A8}"/>
              </a:ext>
            </a:extLst>
          </p:cNvPr>
          <p:cNvGraphicFramePr/>
          <p:nvPr/>
        </p:nvGraphicFramePr>
        <p:xfrm>
          <a:off x="4281796" y="2238154"/>
          <a:ext cx="7671415" cy="2979184"/>
        </p:xfrm>
        <a:graphic>
          <a:graphicData uri="http://schemas.openxmlformats.org/drawingml/2006/table">
            <a:tbl>
              <a:tblPr>
                <a:noFill/>
              </a:tblPr>
              <a:tblGrid>
                <a:gridCol w="694632">
                  <a:extLst>
                    <a:ext uri="{9D8B030D-6E8A-4147-A177-3AD203B41FA5}">
                      <a16:colId xmlns:a16="http://schemas.microsoft.com/office/drawing/2014/main" val="20000"/>
                    </a:ext>
                  </a:extLst>
                </a:gridCol>
                <a:gridCol w="1102135">
                  <a:extLst>
                    <a:ext uri="{9D8B030D-6E8A-4147-A177-3AD203B41FA5}">
                      <a16:colId xmlns:a16="http://schemas.microsoft.com/office/drawing/2014/main" val="20001"/>
                    </a:ext>
                  </a:extLst>
                </a:gridCol>
                <a:gridCol w="1281181">
                  <a:extLst>
                    <a:ext uri="{9D8B030D-6E8A-4147-A177-3AD203B41FA5}">
                      <a16:colId xmlns:a16="http://schemas.microsoft.com/office/drawing/2014/main" val="20002"/>
                    </a:ext>
                  </a:extLst>
                </a:gridCol>
                <a:gridCol w="4593467">
                  <a:extLst>
                    <a:ext uri="{9D8B030D-6E8A-4147-A177-3AD203B41FA5}">
                      <a16:colId xmlns:a16="http://schemas.microsoft.com/office/drawing/2014/main" val="20003"/>
                    </a:ext>
                  </a:extLst>
                </a:gridCol>
              </a:tblGrid>
              <a:tr h="4333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5" marR="91425"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Ovejas</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5" marR="91425" marT="45703" marB="457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Ovejas y en el río </a:t>
                      </a:r>
                      <a:r>
                        <a:rPr lang="es-CO" sz="900" b="0" u="none" strike="noStrike" dirty="0">
                          <a:latin typeface="Verdana" panose="020B0604030504040204" pitchFamily="34" charset="0"/>
                          <a:ea typeface="Verdana" panose="020B0604030504040204" pitchFamily="34" charset="0"/>
                          <a:cs typeface="Arial Narrow"/>
                          <a:sym typeface="Arial Narrow"/>
                        </a:rPr>
                        <a:t>Colcha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especialmente en los municipios de Caldono y Piendamó (Cauca).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5" marR="91425" marT="45703" marB="4570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2146213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Quinamayo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a:t>
                      </a:r>
                      <a:r>
                        <a:rPr lang="es-CO" sz="900" u="none" strike="noStrike" dirty="0" err="1">
                          <a:latin typeface="Verdana" panose="020B0604030504040204" pitchFamily="34" charset="0"/>
                          <a:ea typeface="Verdana" panose="020B0604030504040204" pitchFamily="34" charset="0"/>
                          <a:cs typeface="Arial Narrow"/>
                          <a:sym typeface="Arial Narrow"/>
                        </a:rPr>
                        <a:t>Quinamayo</a:t>
                      </a:r>
                      <a:r>
                        <a:rPr lang="es-CO" sz="900" u="none" strike="noStrike" dirty="0">
                          <a:latin typeface="Verdana" panose="020B0604030504040204" pitchFamily="34" charset="0"/>
                          <a:ea typeface="Verdana" panose="020B0604030504040204" pitchFamily="34" charset="0"/>
                          <a:cs typeface="Arial Narrow"/>
                          <a:sym typeface="Arial Narrow"/>
                        </a:rPr>
                        <a:t>, Quilichao y sus aportantes,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la quebrada La Antonia y el río Chiquito</a:t>
                      </a:r>
                      <a:r>
                        <a:rPr lang="es-CO" sz="900" u="none" strike="noStrike" dirty="0">
                          <a:latin typeface="Verdana" panose="020B0604030504040204" pitchFamily="34" charset="0"/>
                          <a:ea typeface="Verdana" panose="020B0604030504040204" pitchFamily="34" charset="0"/>
                          <a:cs typeface="Arial Narrow"/>
                          <a:sym typeface="Arial Narrow"/>
                        </a:rPr>
                        <a:t>. Especial atención en los municipios de Caloto y Santander de Quilichao (Cauca). </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42112722"/>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a:solidFill>
                            <a:srgbClr val="000000"/>
                          </a:solidFill>
                          <a:latin typeface="Verdana" panose="020B0604030504040204" pitchFamily="34" charset="0"/>
                          <a:ea typeface="Verdana" panose="020B0604030504040204" pitchFamily="34" charset="0"/>
                          <a:cs typeface="Arial Narrow"/>
                          <a:sym typeface="Arial Narrow"/>
                        </a:rPr>
                        <a:t>Cauca</a:t>
                      </a:r>
                      <a:endParaRPr lang="es-CO" sz="900" dirty="0">
                        <a:latin typeface="Verdana" panose="020B0604030504040204" pitchFamily="34" charset="0"/>
                        <a:ea typeface="Verdana" panose="020B0604030504040204" pitchFamily="34" charset="0"/>
                      </a:endParaRPr>
                    </a:p>
                  </a:txBody>
                  <a:tcPr marL="91443" marR="91443" marT="45823" marB="458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Palo</a:t>
                      </a:r>
                      <a:endParaRPr lang="es-CO" sz="900" dirty="0">
                        <a:latin typeface="Verdana" panose="020B0604030504040204" pitchFamily="34" charset="0"/>
                        <a:ea typeface="Verdana" panose="020B0604030504040204" pitchFamily="34" charset="0"/>
                      </a:endParaRPr>
                    </a:p>
                  </a:txBody>
                  <a:tcPr marL="91443" marR="91443" marT="45823" marB="458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Palo y sus aportantes especialmente las quebradas </a:t>
                      </a:r>
                      <a:r>
                        <a:rPr lang="es-CO" sz="900" u="none" strike="noStrike" dirty="0" err="1">
                          <a:latin typeface="Verdana" panose="020B0604030504040204" pitchFamily="34" charset="0"/>
                          <a:ea typeface="Verdana" panose="020B0604030504040204" pitchFamily="34" charset="0"/>
                          <a:cs typeface="Arial Narrow"/>
                          <a:sym typeface="Arial Narrow"/>
                        </a:rPr>
                        <a:t>Caparroza</a:t>
                      </a:r>
                      <a:r>
                        <a:rPr lang="es-CO" sz="900" u="none" strike="noStrike" dirty="0">
                          <a:latin typeface="Verdana" panose="020B0604030504040204" pitchFamily="34" charset="0"/>
                          <a:ea typeface="Verdana" panose="020B0604030504040204" pitchFamily="34" charset="0"/>
                          <a:cs typeface="Arial Narrow"/>
                          <a:sym typeface="Arial Narrow"/>
                        </a:rPr>
                        <a:t> y Gargantilla, y los ríos Paila, </a:t>
                      </a:r>
                      <a:r>
                        <a:rPr lang="es-CO" sz="900" u="none" strike="noStrike" dirty="0" err="1">
                          <a:latin typeface="Verdana" panose="020B0604030504040204" pitchFamily="34" charset="0"/>
                          <a:ea typeface="Verdana" panose="020B0604030504040204" pitchFamily="34" charset="0"/>
                          <a:cs typeface="Arial Narrow"/>
                          <a:sym typeface="Arial Narrow"/>
                        </a:rPr>
                        <a:t>Guengüe</a:t>
                      </a:r>
                      <a:r>
                        <a:rPr lang="es-CO" sz="900" u="none" strike="noStrike" dirty="0">
                          <a:latin typeface="Verdana" panose="020B0604030504040204" pitchFamily="34" charset="0"/>
                          <a:ea typeface="Verdana" panose="020B0604030504040204" pitchFamily="34" charset="0"/>
                          <a:cs typeface="Arial Narrow"/>
                          <a:sym typeface="Arial Narrow"/>
                        </a:rPr>
                        <a:t>, Jagual y Negro. Especial atención en los municipios de Silvia, Padilla, Miranda, Toribio, Caloto, Padilla, Puerto Tejada y Corinto (Cauca). </a:t>
                      </a:r>
                      <a:endParaRPr lang="es-ES" sz="900" u="none" strike="noStrike" dirty="0">
                        <a:latin typeface="Verdana" panose="020B0604030504040204" pitchFamily="34" charset="0"/>
                        <a:ea typeface="Verdana" panose="020B0604030504040204" pitchFamily="34" charset="0"/>
                        <a:cs typeface="Arial Narrow"/>
                        <a:sym typeface="Arial Narrow"/>
                      </a:endParaRPr>
                    </a:p>
                  </a:txBody>
                  <a:tcPr marL="91443" marR="91443" marT="45823" marB="4582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9212132"/>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Cauca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Timba</a:t>
                      </a:r>
                      <a:endParaRPr sz="900" dirty="0">
                        <a:latin typeface="Verdana" panose="020B0604030504040204" pitchFamily="34" charset="0"/>
                        <a:ea typeface="Verdana" panose="020B0604030504040204" pitchFamily="34" charset="0"/>
                      </a:endParaRPr>
                    </a:p>
                  </a:txBody>
                  <a:tcPr marL="91444" marR="91444"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 súbita en el río Timba y sus afluentes, especial atención entre los municipios de El Cedral y Buenos Aires (Cauca).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667" marB="456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65963667"/>
                  </a:ext>
                </a:extLst>
              </a:tr>
            </a:tbl>
          </a:graphicData>
        </a:graphic>
      </p:graphicFrame>
      <p:pic>
        <p:nvPicPr>
          <p:cNvPr id="8" name="Google Shape;736;p15">
            <a:extLst>
              <a:ext uri="{FF2B5EF4-FFF2-40B4-BE49-F238E27FC236}">
                <a16:creationId xmlns:a16="http://schemas.microsoft.com/office/drawing/2014/main" id="{36803DD8-4A50-EE29-7D15-A50204CC3F56}"/>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59" name="Google Shape;158;p1" descr="Recurso 37.png">
            <a:extLst>
              <a:ext uri="{FF2B5EF4-FFF2-40B4-BE49-F238E27FC236}">
                <a16:creationId xmlns:a16="http://schemas.microsoft.com/office/drawing/2014/main" id="{EF27BB73-97C6-DA87-4521-CD07340C3EB2}"/>
              </a:ext>
            </a:extLst>
          </p:cNvPr>
          <p:cNvSpPr>
            <a:spLocks noChangeAspect="1" noChangeArrowheads="1"/>
          </p:cNvSpPr>
          <p:nvPr/>
        </p:nvSpPr>
        <p:spPr bwMode="auto">
          <a:xfrm>
            <a:off x="1724025" y="3743325"/>
            <a:ext cx="357188"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6" name="Imagen 5">
            <a:extLst>
              <a:ext uri="{FF2B5EF4-FFF2-40B4-BE49-F238E27FC236}">
                <a16:creationId xmlns:a16="http://schemas.microsoft.com/office/drawing/2014/main" id="{6B8E212B-838B-128D-6CA3-711A12F84D0F}"/>
              </a:ext>
            </a:extLst>
          </p:cNvPr>
          <p:cNvPicPr>
            <a:picLocks noChangeAspect="1"/>
          </p:cNvPicPr>
          <p:nvPr/>
        </p:nvPicPr>
        <p:blipFill>
          <a:blip r:embed="rId4"/>
          <a:stretch>
            <a:fillRect/>
          </a:stretch>
        </p:blipFill>
        <p:spPr>
          <a:xfrm>
            <a:off x="0" y="200633"/>
            <a:ext cx="5944430" cy="581106"/>
          </a:xfrm>
          <a:prstGeom prst="rect">
            <a:avLst/>
          </a:prstGeom>
        </p:spPr>
      </p:pic>
      <p:sp>
        <p:nvSpPr>
          <p:cNvPr id="4" name="Google Shape;347;p9" descr="Recurso 25.png">
            <a:extLst>
              <a:ext uri="{FF2B5EF4-FFF2-40B4-BE49-F238E27FC236}">
                <a16:creationId xmlns:a16="http://schemas.microsoft.com/office/drawing/2014/main" id="{DD66E34E-D539-C106-AC99-42A9290BAE69}"/>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48;p9">
            <a:extLst>
              <a:ext uri="{FF2B5EF4-FFF2-40B4-BE49-F238E27FC236}">
                <a16:creationId xmlns:a16="http://schemas.microsoft.com/office/drawing/2014/main" id="{4F73E03B-8A53-3D0B-4A44-01498F2976E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49;p9">
            <a:extLst>
              <a:ext uri="{FF2B5EF4-FFF2-40B4-BE49-F238E27FC236}">
                <a16:creationId xmlns:a16="http://schemas.microsoft.com/office/drawing/2014/main" id="{4CABCB1B-A0D4-50C9-DD78-C5416B3DA7B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0;p9">
            <a:extLst>
              <a:ext uri="{FF2B5EF4-FFF2-40B4-BE49-F238E27FC236}">
                <a16:creationId xmlns:a16="http://schemas.microsoft.com/office/drawing/2014/main" id="{B3030312-D372-D4E6-4789-CABF08A77353}"/>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1;p9" descr="Recurso 32.png">
            <a:extLst>
              <a:ext uri="{FF2B5EF4-FFF2-40B4-BE49-F238E27FC236}">
                <a16:creationId xmlns:a16="http://schemas.microsoft.com/office/drawing/2014/main" id="{C3096E75-D1FA-FBF2-A78B-8C71EADBA9B9}"/>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2;p9">
            <a:extLst>
              <a:ext uri="{FF2B5EF4-FFF2-40B4-BE49-F238E27FC236}">
                <a16:creationId xmlns:a16="http://schemas.microsoft.com/office/drawing/2014/main" id="{5834B94B-A876-8D75-8EAD-871647A93D04}"/>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4;p9" descr="Recurso 31.png">
            <a:extLst>
              <a:ext uri="{FF2B5EF4-FFF2-40B4-BE49-F238E27FC236}">
                <a16:creationId xmlns:a16="http://schemas.microsoft.com/office/drawing/2014/main" id="{56909145-45FA-5543-1327-254409C08F0F}"/>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58D0858A-1D3A-9DED-B678-C69C71968C8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00309"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8;p9">
            <a:extLst>
              <a:ext uri="{FF2B5EF4-FFF2-40B4-BE49-F238E27FC236}">
                <a16:creationId xmlns:a16="http://schemas.microsoft.com/office/drawing/2014/main" id="{C5A3396F-28D4-1E71-E0A5-74332FD13571}"/>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17538" y="595280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0;p1" descr="Recurso 25.png">
            <a:extLst>
              <a:ext uri="{FF2B5EF4-FFF2-40B4-BE49-F238E27FC236}">
                <a16:creationId xmlns:a16="http://schemas.microsoft.com/office/drawing/2014/main" id="{7BAAAF01-BD7E-D7A1-0A58-102D541DED6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0;p1" descr="Recurso 25.png">
            <a:extLst>
              <a:ext uri="{FF2B5EF4-FFF2-40B4-BE49-F238E27FC236}">
                <a16:creationId xmlns:a16="http://schemas.microsoft.com/office/drawing/2014/main" id="{A8E52B8A-6DD9-48E6-88A2-9E83C6082172}"/>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036;p14">
            <a:extLst>
              <a:ext uri="{FF2B5EF4-FFF2-40B4-BE49-F238E27FC236}">
                <a16:creationId xmlns:a16="http://schemas.microsoft.com/office/drawing/2014/main" id="{284D2539-7246-79BD-79CC-D2C48FF9299B}"/>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30" name="Google Shape;158;p1" descr="Recurso 37.png">
            <a:extLst>
              <a:ext uri="{FF2B5EF4-FFF2-40B4-BE49-F238E27FC236}">
                <a16:creationId xmlns:a16="http://schemas.microsoft.com/office/drawing/2014/main" id="{F0338953-6C0B-1117-80BD-690334D6834D}"/>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462149" y="460132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158;p1" descr="Recurso 37.png">
            <a:extLst>
              <a:ext uri="{FF2B5EF4-FFF2-40B4-BE49-F238E27FC236}">
                <a16:creationId xmlns:a16="http://schemas.microsoft.com/office/drawing/2014/main" id="{509CCFD0-C8D8-8893-3B32-7C9D221379A2}"/>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939728" y="457507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158;p1" descr="Recurso 37.png">
            <a:extLst>
              <a:ext uri="{FF2B5EF4-FFF2-40B4-BE49-F238E27FC236}">
                <a16:creationId xmlns:a16="http://schemas.microsoft.com/office/drawing/2014/main" id="{73529BB6-FE4C-1DD5-8671-21BE89A05F7D}"/>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582540" y="496145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158;p1" descr="Recurso 37.png">
            <a:extLst>
              <a:ext uri="{FF2B5EF4-FFF2-40B4-BE49-F238E27FC236}">
                <a16:creationId xmlns:a16="http://schemas.microsoft.com/office/drawing/2014/main" id="{E8B74E46-35B1-F4B9-C696-132C48A803EE}"/>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081875" y="443107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8;p9">
            <a:extLst>
              <a:ext uri="{FF2B5EF4-FFF2-40B4-BE49-F238E27FC236}">
                <a16:creationId xmlns:a16="http://schemas.microsoft.com/office/drawing/2014/main" id="{8154C014-AEAE-0584-81F2-CF4B18A0C246}"/>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85451" y="2817484"/>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8;p9">
            <a:extLst>
              <a:ext uri="{FF2B5EF4-FFF2-40B4-BE49-F238E27FC236}">
                <a16:creationId xmlns:a16="http://schemas.microsoft.com/office/drawing/2014/main" id="{70CB1B42-6C6A-EB17-6B83-3325E6C99ED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385450" y="345519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8;p9">
            <a:extLst>
              <a:ext uri="{FF2B5EF4-FFF2-40B4-BE49-F238E27FC236}">
                <a16:creationId xmlns:a16="http://schemas.microsoft.com/office/drawing/2014/main" id="{7E35D2F6-7DC4-75F5-8B9A-88BD284C214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385449" y="4096255"/>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8;p9">
            <a:extLst>
              <a:ext uri="{FF2B5EF4-FFF2-40B4-BE49-F238E27FC236}">
                <a16:creationId xmlns:a16="http://schemas.microsoft.com/office/drawing/2014/main" id="{B9D08A85-4D7E-D2D1-E242-06E4E98CB66F}"/>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385449" y="467223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1265933"/>
      </p:ext>
    </p:extLst>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C196F-2AC1-DBB9-A230-A755B14E5B99}"/>
            </a:ext>
          </a:extLst>
        </p:cNvPr>
        <p:cNvGrpSpPr/>
        <p:nvPr/>
      </p:nvGrpSpPr>
      <p:grpSpPr>
        <a:xfrm>
          <a:off x="0" y="0"/>
          <a:ext cx="0" cy="0"/>
          <a:chOff x="0" y="0"/>
          <a:chExt cx="0" cy="0"/>
        </a:xfrm>
      </p:grpSpPr>
      <p:graphicFrame>
        <p:nvGraphicFramePr>
          <p:cNvPr id="2" name="Google Shape;3394;p29">
            <a:extLst>
              <a:ext uri="{FF2B5EF4-FFF2-40B4-BE49-F238E27FC236}">
                <a16:creationId xmlns:a16="http://schemas.microsoft.com/office/drawing/2014/main" id="{EBB574E8-358C-F077-8A44-34A41F79A436}"/>
              </a:ext>
            </a:extLst>
          </p:cNvPr>
          <p:cNvGraphicFramePr/>
          <p:nvPr/>
        </p:nvGraphicFramePr>
        <p:xfrm>
          <a:off x="4271974" y="1910847"/>
          <a:ext cx="7671415" cy="3590978"/>
        </p:xfrm>
        <a:graphic>
          <a:graphicData uri="http://schemas.openxmlformats.org/drawingml/2006/table">
            <a:tbl>
              <a:tblPr>
                <a:noFill/>
              </a:tblPr>
              <a:tblGrid>
                <a:gridCol w="694632">
                  <a:extLst>
                    <a:ext uri="{9D8B030D-6E8A-4147-A177-3AD203B41FA5}">
                      <a16:colId xmlns:a16="http://schemas.microsoft.com/office/drawing/2014/main" val="20000"/>
                    </a:ext>
                  </a:extLst>
                </a:gridCol>
                <a:gridCol w="1102135">
                  <a:extLst>
                    <a:ext uri="{9D8B030D-6E8A-4147-A177-3AD203B41FA5}">
                      <a16:colId xmlns:a16="http://schemas.microsoft.com/office/drawing/2014/main" val="20001"/>
                    </a:ext>
                  </a:extLst>
                </a:gridCol>
                <a:gridCol w="1281181">
                  <a:extLst>
                    <a:ext uri="{9D8B030D-6E8A-4147-A177-3AD203B41FA5}">
                      <a16:colId xmlns:a16="http://schemas.microsoft.com/office/drawing/2014/main" val="20002"/>
                    </a:ext>
                  </a:extLst>
                </a:gridCol>
                <a:gridCol w="4593467">
                  <a:extLst>
                    <a:ext uri="{9D8B030D-6E8A-4147-A177-3AD203B41FA5}">
                      <a16:colId xmlns:a16="http://schemas.microsoft.com/office/drawing/2014/main" val="20003"/>
                    </a:ext>
                  </a:extLst>
                </a:gridCol>
              </a:tblGrid>
              <a:tr h="4333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Cauca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 los ríos Claro y Jamundí</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ríos Claro, Jamundí, Pance y sus afluentes. Se recomienda especial atención al municipio de Jamundí, Valle del Cauca. </a:t>
                      </a:r>
                      <a:endPar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a:endParaRPr>
                    </a:p>
                  </a:txBody>
                  <a:tcPr marL="91452" marR="91452" marT="45642" marB="4564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42112722"/>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2" marR="91452" marT="45656" marB="4565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Cuencas de los ríos Lilí, Meléndez y Cañaveralejo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56" marB="4565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a:t>
                      </a:r>
                      <a:r>
                        <a:rPr lang="es-CO" sz="900" u="none" strike="noStrike" cap="none" dirty="0">
                          <a:latin typeface="Verdana" panose="020B0604030504040204" pitchFamily="34" charset="0"/>
                          <a:ea typeface="Verdana" panose="020B0604030504040204" pitchFamily="34" charset="0"/>
                          <a:cs typeface="Arial Narrow"/>
                          <a:sym typeface="Arial Narrow"/>
                        </a:rPr>
                        <a:t>súbitas en las cuencas de los ríos Lilí, Meléndez y </a:t>
                      </a:r>
                      <a:r>
                        <a:rPr lang="es-CO" sz="900" u="none" strike="noStrike" cap="none" dirty="0" err="1">
                          <a:latin typeface="Verdana" panose="020B0604030504040204" pitchFamily="34" charset="0"/>
                          <a:ea typeface="Verdana" panose="020B0604030504040204" pitchFamily="34" charset="0"/>
                          <a:cs typeface="Arial Narrow"/>
                          <a:sym typeface="Arial Narrow"/>
                        </a:rPr>
                        <a:t>Canaveralejo</a:t>
                      </a:r>
                      <a:r>
                        <a:rPr lang="es-CO" sz="900" u="none" strike="noStrike" cap="none" dirty="0">
                          <a:latin typeface="Verdana" panose="020B0604030504040204" pitchFamily="34" charset="0"/>
                          <a:ea typeface="Verdana" panose="020B0604030504040204" pitchFamily="34" charset="0"/>
                          <a:cs typeface="Arial Narrow"/>
                          <a:sym typeface="Arial Narrow"/>
                        </a:rPr>
                        <a:t>, afluentes al Alto Cauca en el departamento de Valle del Cauca. Se recomienda especial atención en la ciudad de Cali. </a:t>
                      </a:r>
                    </a:p>
                  </a:txBody>
                  <a:tcPr marL="91452" marR="91452" marT="45656" marB="4565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9212132"/>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Cali</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Cali y sus afluentes. Se recomienda especial atención en la ciudad de Cali. </a:t>
                      </a:r>
                      <a:endParaRPr lang="es-CO" sz="900" b="0" u="none" strike="noStrike" dirty="0">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65963667"/>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p>
                  </a:txBody>
                  <a:tcPr marL="91439" marR="91439" marT="45723" marB="457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Desbaratado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9" marR="91439" marT="45723" marB="457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del río</a:t>
                      </a:r>
                      <a:r>
                        <a:rPr lang="es-CO" sz="900" b="0" u="none" strike="noStrike" dirty="0">
                          <a:latin typeface="Verdana" panose="020B0604030504040204" pitchFamily="34" charset="0"/>
                          <a:ea typeface="Verdana" panose="020B0604030504040204" pitchFamily="34" charset="0"/>
                          <a:cs typeface="Arial Narrow"/>
                          <a:sym typeface="Arial Narrow"/>
                        </a:rPr>
                        <a:t> Desbaratado y sus afluentes, </a:t>
                      </a:r>
                      <a:r>
                        <a:rPr lang="es-CO" sz="900" u="none" strike="noStrike" dirty="0">
                          <a:latin typeface="Verdana" panose="020B0604030504040204" pitchFamily="34" charset="0"/>
                          <a:ea typeface="Verdana" panose="020B0604030504040204" pitchFamily="34" charset="0"/>
                          <a:cs typeface="Arial Narrow"/>
                          <a:sym typeface="Arial Narrow"/>
                        </a:rPr>
                        <a:t>aportantes al río Cauca en el departamento Valle del Cauca. </a:t>
                      </a:r>
                      <a:endParaRPr lang="es-CO" sz="900" dirty="0">
                        <a:latin typeface="Verdana" panose="020B0604030504040204" pitchFamily="34" charset="0"/>
                        <a:ea typeface="Verdana" panose="020B0604030504040204" pitchFamily="34" charset="0"/>
                      </a:endParaRPr>
                    </a:p>
                  </a:txBody>
                  <a:tcPr marL="91439" marR="91439" marT="45723" marB="4572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0727211"/>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9" marR="9143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Cuencas </a:t>
                      </a:r>
                      <a:r>
                        <a:rPr lang="es-CO" sz="900" u="none" strike="noStrike" dirty="0">
                          <a:latin typeface="Verdana" panose="020B0604030504040204" pitchFamily="34" charset="0"/>
                          <a:ea typeface="Verdana" panose="020B0604030504040204" pitchFamily="34" charset="0"/>
                          <a:cs typeface="Arial Narrow"/>
                          <a:sym typeface="Arial Narrow"/>
                        </a:rPr>
                        <a:t>de los ríos</a:t>
                      </a:r>
                      <a:r>
                        <a:rPr lang="es-CO" sz="900" b="0" u="none" strike="noStrike" dirty="0">
                          <a:latin typeface="Verdana" panose="020B0604030504040204" pitchFamily="34" charset="0"/>
                          <a:ea typeface="Verdana" panose="020B0604030504040204" pitchFamily="34" charset="0"/>
                          <a:cs typeface="Arial Narrow"/>
                          <a:sym typeface="Arial Narrow"/>
                        </a:rPr>
                        <a:t> Guachal, Bolo, Fraile y Párraga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9" marR="9143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las cuencas de los ríos</a:t>
                      </a:r>
                      <a:r>
                        <a:rPr lang="es-CO" sz="900" b="0" u="none" strike="noStrike" dirty="0">
                          <a:latin typeface="Verdana" panose="020B0604030504040204" pitchFamily="34" charset="0"/>
                          <a:ea typeface="Verdana" panose="020B0604030504040204" pitchFamily="34" charset="0"/>
                          <a:cs typeface="Arial Narrow"/>
                          <a:sym typeface="Arial Narrow"/>
                        </a:rPr>
                        <a:t> Guachal, Bolo, Fraile, Párraga y sus afluentes, </a:t>
                      </a:r>
                      <a:r>
                        <a:rPr lang="es-CO" sz="900" u="none" strike="noStrike" dirty="0">
                          <a:latin typeface="Verdana" panose="020B0604030504040204" pitchFamily="34" charset="0"/>
                          <a:ea typeface="Verdana" panose="020B0604030504040204" pitchFamily="34" charset="0"/>
                          <a:cs typeface="Arial Narrow"/>
                          <a:sym typeface="Arial Narrow"/>
                        </a:rPr>
                        <a:t>aportantes al río Cauca en el departamento Valle del Cauca. Especial atención en los municipios de Florida, Pradera, Candelaria y Palmira.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9" marR="9143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46960379"/>
                  </a:ext>
                </a:extLst>
              </a:tr>
            </a:tbl>
          </a:graphicData>
        </a:graphic>
      </p:graphicFrame>
      <p:pic>
        <p:nvPicPr>
          <p:cNvPr id="8" name="Google Shape;736;p15">
            <a:extLst>
              <a:ext uri="{FF2B5EF4-FFF2-40B4-BE49-F238E27FC236}">
                <a16:creationId xmlns:a16="http://schemas.microsoft.com/office/drawing/2014/main" id="{D97A3823-54E3-1C3E-B195-8A02602C8F75}"/>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59" name="Google Shape;158;p1" descr="Recurso 37.png">
            <a:extLst>
              <a:ext uri="{FF2B5EF4-FFF2-40B4-BE49-F238E27FC236}">
                <a16:creationId xmlns:a16="http://schemas.microsoft.com/office/drawing/2014/main" id="{66536B79-1AAD-42A5-EE93-7776F3961E6D}"/>
              </a:ext>
            </a:extLst>
          </p:cNvPr>
          <p:cNvSpPr>
            <a:spLocks noChangeAspect="1" noChangeArrowheads="1"/>
          </p:cNvSpPr>
          <p:nvPr/>
        </p:nvSpPr>
        <p:spPr bwMode="auto">
          <a:xfrm>
            <a:off x="1724025" y="3743325"/>
            <a:ext cx="357188"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6" name="Imagen 5">
            <a:extLst>
              <a:ext uri="{FF2B5EF4-FFF2-40B4-BE49-F238E27FC236}">
                <a16:creationId xmlns:a16="http://schemas.microsoft.com/office/drawing/2014/main" id="{8591F1F3-1A50-2214-F11A-5E92A6710617}"/>
              </a:ext>
            </a:extLst>
          </p:cNvPr>
          <p:cNvPicPr>
            <a:picLocks noChangeAspect="1"/>
          </p:cNvPicPr>
          <p:nvPr/>
        </p:nvPicPr>
        <p:blipFill>
          <a:blip r:embed="rId4"/>
          <a:stretch>
            <a:fillRect/>
          </a:stretch>
        </p:blipFill>
        <p:spPr>
          <a:xfrm>
            <a:off x="0" y="200633"/>
            <a:ext cx="5944430" cy="581106"/>
          </a:xfrm>
          <a:prstGeom prst="rect">
            <a:avLst/>
          </a:prstGeom>
        </p:spPr>
      </p:pic>
      <p:sp>
        <p:nvSpPr>
          <p:cNvPr id="4" name="Google Shape;347;p9" descr="Recurso 25.png">
            <a:extLst>
              <a:ext uri="{FF2B5EF4-FFF2-40B4-BE49-F238E27FC236}">
                <a16:creationId xmlns:a16="http://schemas.microsoft.com/office/drawing/2014/main" id="{36F95ED2-2E20-7BAD-F40A-C2C09437B7CC}"/>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48;p9">
            <a:extLst>
              <a:ext uri="{FF2B5EF4-FFF2-40B4-BE49-F238E27FC236}">
                <a16:creationId xmlns:a16="http://schemas.microsoft.com/office/drawing/2014/main" id="{864400F2-DFC2-F46F-26AA-4018C36F0FD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49;p9">
            <a:extLst>
              <a:ext uri="{FF2B5EF4-FFF2-40B4-BE49-F238E27FC236}">
                <a16:creationId xmlns:a16="http://schemas.microsoft.com/office/drawing/2014/main" id="{8B9F64FC-4ACE-72B8-220C-169CF38A4364}"/>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0;p9">
            <a:extLst>
              <a:ext uri="{FF2B5EF4-FFF2-40B4-BE49-F238E27FC236}">
                <a16:creationId xmlns:a16="http://schemas.microsoft.com/office/drawing/2014/main" id="{AAF71B17-3F83-6291-4FF7-AA1EBE68610A}"/>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1;p9" descr="Recurso 32.png">
            <a:extLst>
              <a:ext uri="{FF2B5EF4-FFF2-40B4-BE49-F238E27FC236}">
                <a16:creationId xmlns:a16="http://schemas.microsoft.com/office/drawing/2014/main" id="{7E7F6A50-4493-1DC2-F0A4-DC648E61A1ED}"/>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2;p9">
            <a:extLst>
              <a:ext uri="{FF2B5EF4-FFF2-40B4-BE49-F238E27FC236}">
                <a16:creationId xmlns:a16="http://schemas.microsoft.com/office/drawing/2014/main" id="{F9B1D8D3-D802-9267-6DAA-89598EF18C9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4;p9" descr="Recurso 31.png">
            <a:extLst>
              <a:ext uri="{FF2B5EF4-FFF2-40B4-BE49-F238E27FC236}">
                <a16:creationId xmlns:a16="http://schemas.microsoft.com/office/drawing/2014/main" id="{A3716511-24ED-C646-8249-08509AC4AC6A}"/>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6F78EC79-0ED5-8798-08B6-592CBF86473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00309"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8;p9">
            <a:extLst>
              <a:ext uri="{FF2B5EF4-FFF2-40B4-BE49-F238E27FC236}">
                <a16:creationId xmlns:a16="http://schemas.microsoft.com/office/drawing/2014/main" id="{06A81370-3A18-17CB-31EF-3EDA3CE0807B}"/>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17538" y="595280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0;p1" descr="Recurso 25.png">
            <a:extLst>
              <a:ext uri="{FF2B5EF4-FFF2-40B4-BE49-F238E27FC236}">
                <a16:creationId xmlns:a16="http://schemas.microsoft.com/office/drawing/2014/main" id="{5BB204FA-7CB3-B7A2-BDBA-6260FE10939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0;p1" descr="Recurso 25.png">
            <a:extLst>
              <a:ext uri="{FF2B5EF4-FFF2-40B4-BE49-F238E27FC236}">
                <a16:creationId xmlns:a16="http://schemas.microsoft.com/office/drawing/2014/main" id="{6A9710AD-3770-575B-3FEF-4E443E721F34}"/>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036;p14">
            <a:extLst>
              <a:ext uri="{FF2B5EF4-FFF2-40B4-BE49-F238E27FC236}">
                <a16:creationId xmlns:a16="http://schemas.microsoft.com/office/drawing/2014/main" id="{F23C4FF1-8F8A-608C-D058-56D2EA50463E}"/>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19" name="Google Shape;358;p9">
            <a:extLst>
              <a:ext uri="{FF2B5EF4-FFF2-40B4-BE49-F238E27FC236}">
                <a16:creationId xmlns:a16="http://schemas.microsoft.com/office/drawing/2014/main" id="{081D44EA-40E5-9F56-4759-DA18A42D0734}"/>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395399" y="4328063"/>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8;p1" descr="Recurso 37.png">
            <a:extLst>
              <a:ext uri="{FF2B5EF4-FFF2-40B4-BE49-F238E27FC236}">
                <a16:creationId xmlns:a16="http://schemas.microsoft.com/office/drawing/2014/main" id="{703A468E-907F-F368-B52D-811C58AFC45C}"/>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1417454" y="389174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555A2840-BF89-9DB6-FBDD-5FA15B977C82}"/>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1946886" y="382783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158;p1" descr="Recurso 37.png">
            <a:extLst>
              <a:ext uri="{FF2B5EF4-FFF2-40B4-BE49-F238E27FC236}">
                <a16:creationId xmlns:a16="http://schemas.microsoft.com/office/drawing/2014/main" id="{572A06C5-A15B-23AD-5C53-B87ECD69D810}"/>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1783929" y="406977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58;p9">
            <a:extLst>
              <a:ext uri="{FF2B5EF4-FFF2-40B4-BE49-F238E27FC236}">
                <a16:creationId xmlns:a16="http://schemas.microsoft.com/office/drawing/2014/main" id="{9602FE2F-FC34-BBFE-BE2E-1BF7A6D74AD1}"/>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395399" y="3711149"/>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8;p9">
            <a:extLst>
              <a:ext uri="{FF2B5EF4-FFF2-40B4-BE49-F238E27FC236}">
                <a16:creationId xmlns:a16="http://schemas.microsoft.com/office/drawing/2014/main" id="{B2C41503-1456-7D90-75DE-3C171328B2D7}"/>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395399" y="3104867"/>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EBEF206B-EBBF-9E23-EE1B-CE35B019179A}"/>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395399" y="2490924"/>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158;p1" descr="Recurso 37.png">
            <a:extLst>
              <a:ext uri="{FF2B5EF4-FFF2-40B4-BE49-F238E27FC236}">
                <a16:creationId xmlns:a16="http://schemas.microsoft.com/office/drawing/2014/main" id="{2F4BD4EF-9BD2-9999-31D3-B7A94E0BF850}"/>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1367146" y="417974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8;p9">
            <a:extLst>
              <a:ext uri="{FF2B5EF4-FFF2-40B4-BE49-F238E27FC236}">
                <a16:creationId xmlns:a16="http://schemas.microsoft.com/office/drawing/2014/main" id="{09DCBDE4-15F4-1034-DAA7-AB36BFBA502B}"/>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395399" y="4914944"/>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1116341"/>
      </p:ext>
    </p:extLst>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23E27-A4B1-42D5-9277-CCBB0132498C}"/>
            </a:ext>
          </a:extLst>
        </p:cNvPr>
        <p:cNvGrpSpPr/>
        <p:nvPr/>
      </p:nvGrpSpPr>
      <p:grpSpPr>
        <a:xfrm>
          <a:off x="0" y="0"/>
          <a:ext cx="0" cy="0"/>
          <a:chOff x="0" y="0"/>
          <a:chExt cx="0" cy="0"/>
        </a:xfrm>
      </p:grpSpPr>
      <p:graphicFrame>
        <p:nvGraphicFramePr>
          <p:cNvPr id="2" name="Google Shape;3394;p29">
            <a:extLst>
              <a:ext uri="{FF2B5EF4-FFF2-40B4-BE49-F238E27FC236}">
                <a16:creationId xmlns:a16="http://schemas.microsoft.com/office/drawing/2014/main" id="{1925BB80-8932-86DB-D5CA-78106845F33E}"/>
              </a:ext>
            </a:extLst>
          </p:cNvPr>
          <p:cNvGraphicFramePr/>
          <p:nvPr/>
        </p:nvGraphicFramePr>
        <p:xfrm>
          <a:off x="4289904" y="2379207"/>
          <a:ext cx="7671415" cy="3004296"/>
        </p:xfrm>
        <a:graphic>
          <a:graphicData uri="http://schemas.openxmlformats.org/drawingml/2006/table">
            <a:tbl>
              <a:tblPr>
                <a:noFill/>
              </a:tblPr>
              <a:tblGrid>
                <a:gridCol w="694632">
                  <a:extLst>
                    <a:ext uri="{9D8B030D-6E8A-4147-A177-3AD203B41FA5}">
                      <a16:colId xmlns:a16="http://schemas.microsoft.com/office/drawing/2014/main" val="20000"/>
                    </a:ext>
                  </a:extLst>
                </a:gridCol>
                <a:gridCol w="1102135">
                  <a:extLst>
                    <a:ext uri="{9D8B030D-6E8A-4147-A177-3AD203B41FA5}">
                      <a16:colId xmlns:a16="http://schemas.microsoft.com/office/drawing/2014/main" val="20001"/>
                    </a:ext>
                  </a:extLst>
                </a:gridCol>
                <a:gridCol w="1281181">
                  <a:extLst>
                    <a:ext uri="{9D8B030D-6E8A-4147-A177-3AD203B41FA5}">
                      <a16:colId xmlns:a16="http://schemas.microsoft.com/office/drawing/2014/main" val="20002"/>
                    </a:ext>
                  </a:extLst>
                </a:gridCol>
                <a:gridCol w="4593467">
                  <a:extLst>
                    <a:ext uri="{9D8B030D-6E8A-4147-A177-3AD203B41FA5}">
                      <a16:colId xmlns:a16="http://schemas.microsoft.com/office/drawing/2014/main" val="20003"/>
                    </a:ext>
                  </a:extLst>
                </a:gridCol>
              </a:tblGrid>
              <a:tr h="4333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Cauca</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de los ríos Amaime y Cerrito </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súbitas en los ríos Amaime, Cerrito y sus afluentes como el río Nima (departamento de Valle del Cauca). Especial atención en el municipio de Palmira,</a:t>
                      </a:r>
                      <a:r>
                        <a:rPr lang="es-CO" sz="90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Valle del Cauca. </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42112722"/>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50" marR="91450"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Cuencas de los ríos Guabas, Sabaletas y Sonso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las cuencas de los ríos Guabas, Sabaletas, Sonso y sus afluentes. Especial atención en los municipios de Ginebra y Guacarí (departamento de Valle del Cauca). </a:t>
                      </a:r>
                    </a:p>
                  </a:txBody>
                  <a:tcPr marL="91450" marR="91450" marT="45667" marB="456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9212132"/>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Cuencas directas al río Cauca en el departamento del Valle del Cauca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SZH de los ríos </a:t>
                      </a:r>
                      <a:r>
                        <a:rPr lang="es-CO" sz="900" u="none" strike="noStrike" dirty="0" err="1">
                          <a:latin typeface="Verdana" panose="020B0604030504040204" pitchFamily="34" charset="0"/>
                          <a:ea typeface="Verdana" panose="020B0604030504040204" pitchFamily="34" charset="0"/>
                          <a:cs typeface="Arial Narrow"/>
                          <a:sym typeface="Arial Narrow"/>
                        </a:rPr>
                        <a:t>Arroyohondo</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Mulalo</a:t>
                      </a:r>
                      <a:r>
                        <a:rPr lang="es-CO" sz="900" u="none" strike="noStrike" dirty="0">
                          <a:latin typeface="Verdana" panose="020B0604030504040204" pitchFamily="34" charset="0"/>
                          <a:ea typeface="Verdana" panose="020B0604030504040204" pitchFamily="34" charset="0"/>
                          <a:cs typeface="Arial Narrow"/>
                          <a:sym typeface="Arial Narrow"/>
                        </a:rPr>
                        <a:t>, Vijes,</a:t>
                      </a:r>
                      <a:r>
                        <a:rPr lang="es-CO" sz="900" u="none" strike="noStrike" baseline="0" dirty="0">
                          <a:latin typeface="Verdana" panose="020B0604030504040204" pitchFamily="34" charset="0"/>
                          <a:ea typeface="Verdana" panose="020B0604030504040204" pitchFamily="34" charset="0"/>
                          <a:cs typeface="Arial Narrow"/>
                          <a:sym typeface="Arial Narrow"/>
                        </a:rPr>
                        <a:t> </a:t>
                      </a:r>
                      <a:r>
                        <a:rPr lang="es-CO" sz="900" u="none" strike="noStrike" dirty="0">
                          <a:latin typeface="Verdana" panose="020B0604030504040204" pitchFamily="34" charset="0"/>
                          <a:ea typeface="Verdana" panose="020B0604030504040204" pitchFamily="34" charset="0"/>
                          <a:cs typeface="Arial Narrow"/>
                          <a:sym typeface="Arial Narrow"/>
                        </a:rPr>
                        <a:t>Yotoco, </a:t>
                      </a:r>
                      <a:r>
                        <a:rPr lang="es-CO" sz="900" u="none" strike="noStrike" dirty="0" err="1">
                          <a:latin typeface="Verdana" panose="020B0604030504040204" pitchFamily="34" charset="0"/>
                          <a:ea typeface="Verdana" panose="020B0604030504040204" pitchFamily="34" charset="0"/>
                          <a:cs typeface="Arial Narrow"/>
                          <a:sym typeface="Arial Narrow"/>
                        </a:rPr>
                        <a:t>Mediacanoa</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Dapa</a:t>
                      </a:r>
                      <a:r>
                        <a:rPr lang="es-CO" sz="900" u="none" strike="noStrike" dirty="0">
                          <a:latin typeface="Verdana" panose="020B0604030504040204" pitchFamily="34" charset="0"/>
                          <a:ea typeface="Verdana" panose="020B0604030504040204" pitchFamily="34" charset="0"/>
                          <a:cs typeface="Arial Narrow"/>
                          <a:sym typeface="Arial Narrow"/>
                        </a:rPr>
                        <a:t>, Piedras y sus afluentes (departamento de Valle del Cauca).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50" marR="91450" marT="45679" marB="4567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65963667"/>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34" marB="4573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río Frío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34" marB="4573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F</a:t>
                      </a:r>
                      <a:r>
                        <a:rPr lang="es-CO" sz="900" b="0" u="none" strike="noStrike" cap="none" dirty="0">
                          <a:latin typeface="Verdana" panose="020B0604030504040204" pitchFamily="34" charset="0"/>
                          <a:ea typeface="Verdana" panose="020B0604030504040204" pitchFamily="34" charset="0"/>
                          <a:cs typeface="Arial Narrow"/>
                          <a:sym typeface="Arial Narrow"/>
                        </a:rPr>
                        <a:t>río y sus afluentes. Especial atención en los municipios de Riofrío y Trujillo.</a:t>
                      </a:r>
                      <a:endParaRPr sz="900" b="0" u="none" strike="noStrike" cap="none" dirty="0">
                        <a:latin typeface="Verdana" panose="020B0604030504040204" pitchFamily="34" charset="0"/>
                        <a:ea typeface="Verdana" panose="020B0604030504040204" pitchFamily="34" charset="0"/>
                      </a:endParaRPr>
                    </a:p>
                  </a:txBody>
                  <a:tcPr marL="91444" marR="91444" marT="45734" marB="4573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0727211"/>
                  </a:ext>
                </a:extLst>
              </a:tr>
            </a:tbl>
          </a:graphicData>
        </a:graphic>
      </p:graphicFrame>
      <p:pic>
        <p:nvPicPr>
          <p:cNvPr id="8" name="Google Shape;736;p15">
            <a:extLst>
              <a:ext uri="{FF2B5EF4-FFF2-40B4-BE49-F238E27FC236}">
                <a16:creationId xmlns:a16="http://schemas.microsoft.com/office/drawing/2014/main" id="{DB1D6288-5AA6-63EC-8704-3043E2B97A99}"/>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59" name="Google Shape;158;p1" descr="Recurso 37.png">
            <a:extLst>
              <a:ext uri="{FF2B5EF4-FFF2-40B4-BE49-F238E27FC236}">
                <a16:creationId xmlns:a16="http://schemas.microsoft.com/office/drawing/2014/main" id="{8798598D-32EF-C47A-CBD0-5917F2FB70D6}"/>
              </a:ext>
            </a:extLst>
          </p:cNvPr>
          <p:cNvSpPr>
            <a:spLocks noChangeAspect="1" noChangeArrowheads="1"/>
          </p:cNvSpPr>
          <p:nvPr/>
        </p:nvSpPr>
        <p:spPr bwMode="auto">
          <a:xfrm>
            <a:off x="1724025" y="3743325"/>
            <a:ext cx="357188"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6" name="Imagen 5">
            <a:extLst>
              <a:ext uri="{FF2B5EF4-FFF2-40B4-BE49-F238E27FC236}">
                <a16:creationId xmlns:a16="http://schemas.microsoft.com/office/drawing/2014/main" id="{A7FAFC0D-57FB-7476-E21E-8E7CCA9203F6}"/>
              </a:ext>
            </a:extLst>
          </p:cNvPr>
          <p:cNvPicPr>
            <a:picLocks noChangeAspect="1"/>
          </p:cNvPicPr>
          <p:nvPr/>
        </p:nvPicPr>
        <p:blipFill>
          <a:blip r:embed="rId4"/>
          <a:stretch>
            <a:fillRect/>
          </a:stretch>
        </p:blipFill>
        <p:spPr>
          <a:xfrm>
            <a:off x="0" y="200633"/>
            <a:ext cx="5944430" cy="581106"/>
          </a:xfrm>
          <a:prstGeom prst="rect">
            <a:avLst/>
          </a:prstGeom>
        </p:spPr>
      </p:pic>
      <p:sp>
        <p:nvSpPr>
          <p:cNvPr id="4" name="Google Shape;347;p9" descr="Recurso 25.png">
            <a:extLst>
              <a:ext uri="{FF2B5EF4-FFF2-40B4-BE49-F238E27FC236}">
                <a16:creationId xmlns:a16="http://schemas.microsoft.com/office/drawing/2014/main" id="{A3A20E20-ACD8-723C-F99F-E357A004BBA9}"/>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48;p9">
            <a:extLst>
              <a:ext uri="{FF2B5EF4-FFF2-40B4-BE49-F238E27FC236}">
                <a16:creationId xmlns:a16="http://schemas.microsoft.com/office/drawing/2014/main" id="{F5013D53-356C-DF1C-E8C1-5EE30367ABC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49;p9">
            <a:extLst>
              <a:ext uri="{FF2B5EF4-FFF2-40B4-BE49-F238E27FC236}">
                <a16:creationId xmlns:a16="http://schemas.microsoft.com/office/drawing/2014/main" id="{FE0587E7-6B7A-F28F-2790-9071B55A9CA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0;p9">
            <a:extLst>
              <a:ext uri="{FF2B5EF4-FFF2-40B4-BE49-F238E27FC236}">
                <a16:creationId xmlns:a16="http://schemas.microsoft.com/office/drawing/2014/main" id="{52B7C335-DF0B-141E-FC8F-4D59BD29CF2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1;p9" descr="Recurso 32.png">
            <a:extLst>
              <a:ext uri="{FF2B5EF4-FFF2-40B4-BE49-F238E27FC236}">
                <a16:creationId xmlns:a16="http://schemas.microsoft.com/office/drawing/2014/main" id="{3A93BD5E-5316-CBB3-BA04-0592A1205C32}"/>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2;p9">
            <a:extLst>
              <a:ext uri="{FF2B5EF4-FFF2-40B4-BE49-F238E27FC236}">
                <a16:creationId xmlns:a16="http://schemas.microsoft.com/office/drawing/2014/main" id="{F41B3AB4-D3F3-0F63-61BF-72BBDC3EC62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4;p9" descr="Recurso 31.png">
            <a:extLst>
              <a:ext uri="{FF2B5EF4-FFF2-40B4-BE49-F238E27FC236}">
                <a16:creationId xmlns:a16="http://schemas.microsoft.com/office/drawing/2014/main" id="{E0BC4BD9-F8C8-9516-87D3-391D126B8F0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DA2E73E2-3810-BDF1-8AFD-26345F47C561}"/>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00309"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8;p9">
            <a:extLst>
              <a:ext uri="{FF2B5EF4-FFF2-40B4-BE49-F238E27FC236}">
                <a16:creationId xmlns:a16="http://schemas.microsoft.com/office/drawing/2014/main" id="{E985628F-AAC2-53F5-3747-F5E327DDFA11}"/>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17538" y="595280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0;p1" descr="Recurso 25.png">
            <a:extLst>
              <a:ext uri="{FF2B5EF4-FFF2-40B4-BE49-F238E27FC236}">
                <a16:creationId xmlns:a16="http://schemas.microsoft.com/office/drawing/2014/main" id="{16144416-000D-1706-C861-38F92A2E167E}"/>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0;p1" descr="Recurso 25.png">
            <a:extLst>
              <a:ext uri="{FF2B5EF4-FFF2-40B4-BE49-F238E27FC236}">
                <a16:creationId xmlns:a16="http://schemas.microsoft.com/office/drawing/2014/main" id="{45A7CC8E-59F6-21D0-1B35-7EE9C4C82727}"/>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036;p14">
            <a:extLst>
              <a:ext uri="{FF2B5EF4-FFF2-40B4-BE49-F238E27FC236}">
                <a16:creationId xmlns:a16="http://schemas.microsoft.com/office/drawing/2014/main" id="{D49E4619-2375-D200-AB7D-A7A392D75904}"/>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19" name="Google Shape;358;p9">
            <a:extLst>
              <a:ext uri="{FF2B5EF4-FFF2-40B4-BE49-F238E27FC236}">
                <a16:creationId xmlns:a16="http://schemas.microsoft.com/office/drawing/2014/main" id="{3618E553-529F-B856-B3E7-354652998780}"/>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10437" y="482825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8;p1" descr="Recurso 37.png">
            <a:extLst>
              <a:ext uri="{FF2B5EF4-FFF2-40B4-BE49-F238E27FC236}">
                <a16:creationId xmlns:a16="http://schemas.microsoft.com/office/drawing/2014/main" id="{3AB66EE6-AD3E-F915-FC9F-4B46A1032671}"/>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576711" y="337812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A997DA8C-0A06-AF8E-C84E-ACDBE1A3807A}"/>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919947" y="332830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158;p1" descr="Recurso 37.png">
            <a:extLst>
              <a:ext uri="{FF2B5EF4-FFF2-40B4-BE49-F238E27FC236}">
                <a16:creationId xmlns:a16="http://schemas.microsoft.com/office/drawing/2014/main" id="{53F71856-C7FB-8F91-1B4B-9A19764D31CD}"/>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2089966" y="367909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58;p9">
            <a:extLst>
              <a:ext uri="{FF2B5EF4-FFF2-40B4-BE49-F238E27FC236}">
                <a16:creationId xmlns:a16="http://schemas.microsoft.com/office/drawing/2014/main" id="{6317A4F5-20F2-61EF-5F9E-B670314CD324}"/>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10437" y="421167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8;p9">
            <a:extLst>
              <a:ext uri="{FF2B5EF4-FFF2-40B4-BE49-F238E27FC236}">
                <a16:creationId xmlns:a16="http://schemas.microsoft.com/office/drawing/2014/main" id="{AECC9873-4F1C-EB18-4D17-3495D432AF81}"/>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10437" y="3588145"/>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9EB911E6-8CC6-C734-C07A-A1D35EA31E45}"/>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10437" y="296489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158;p1" descr="Recurso 37.png">
            <a:extLst>
              <a:ext uri="{FF2B5EF4-FFF2-40B4-BE49-F238E27FC236}">
                <a16:creationId xmlns:a16="http://schemas.microsoft.com/office/drawing/2014/main" id="{1E1A0BEF-B9E4-C7B9-A02E-9D1CF0337201}"/>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1718195" y="274027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3017666"/>
      </p:ext>
    </p:extLst>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0E2B1-AF23-10A7-EDA8-B671D3F91873}"/>
            </a:ext>
          </a:extLst>
        </p:cNvPr>
        <p:cNvGrpSpPr/>
        <p:nvPr/>
      </p:nvGrpSpPr>
      <p:grpSpPr>
        <a:xfrm>
          <a:off x="0" y="0"/>
          <a:ext cx="0" cy="0"/>
          <a:chOff x="0" y="0"/>
          <a:chExt cx="0" cy="0"/>
        </a:xfrm>
      </p:grpSpPr>
      <p:graphicFrame>
        <p:nvGraphicFramePr>
          <p:cNvPr id="2" name="Google Shape;3394;p29">
            <a:extLst>
              <a:ext uri="{FF2B5EF4-FFF2-40B4-BE49-F238E27FC236}">
                <a16:creationId xmlns:a16="http://schemas.microsoft.com/office/drawing/2014/main" id="{0AF8A048-586E-2953-70F3-73D94E051F03}"/>
              </a:ext>
            </a:extLst>
          </p:cNvPr>
          <p:cNvGraphicFramePr/>
          <p:nvPr/>
        </p:nvGraphicFramePr>
        <p:xfrm>
          <a:off x="4289904" y="1749479"/>
          <a:ext cx="7671415" cy="3965899"/>
        </p:xfrm>
        <a:graphic>
          <a:graphicData uri="http://schemas.openxmlformats.org/drawingml/2006/table">
            <a:tbl>
              <a:tblPr>
                <a:noFill/>
              </a:tblPr>
              <a:tblGrid>
                <a:gridCol w="694632">
                  <a:extLst>
                    <a:ext uri="{9D8B030D-6E8A-4147-A177-3AD203B41FA5}">
                      <a16:colId xmlns:a16="http://schemas.microsoft.com/office/drawing/2014/main" val="20000"/>
                    </a:ext>
                  </a:extLst>
                </a:gridCol>
                <a:gridCol w="1102135">
                  <a:extLst>
                    <a:ext uri="{9D8B030D-6E8A-4147-A177-3AD203B41FA5}">
                      <a16:colId xmlns:a16="http://schemas.microsoft.com/office/drawing/2014/main" val="20001"/>
                    </a:ext>
                  </a:extLst>
                </a:gridCol>
                <a:gridCol w="1281181">
                  <a:extLst>
                    <a:ext uri="{9D8B030D-6E8A-4147-A177-3AD203B41FA5}">
                      <a16:colId xmlns:a16="http://schemas.microsoft.com/office/drawing/2014/main" val="20002"/>
                    </a:ext>
                  </a:extLst>
                </a:gridCol>
                <a:gridCol w="4593467">
                  <a:extLst>
                    <a:ext uri="{9D8B030D-6E8A-4147-A177-3AD203B41FA5}">
                      <a16:colId xmlns:a16="http://schemas.microsoft.com/office/drawing/2014/main" val="20003"/>
                    </a:ext>
                  </a:extLst>
                </a:gridCol>
              </a:tblGrid>
              <a:tr h="4333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50" marR="91450" marT="45686" marB="4568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 los ríos </a:t>
                      </a:r>
                      <a:r>
                        <a:rPr lang="es-CO" sz="900" b="0" u="none" strike="noStrike" dirty="0">
                          <a:latin typeface="Verdana" panose="020B0604030504040204" pitchFamily="34" charset="0"/>
                          <a:ea typeface="Verdana" panose="020B0604030504040204" pitchFamily="34" charset="0"/>
                          <a:cs typeface="Arial Narrow"/>
                          <a:sym typeface="Arial Narrow"/>
                        </a:rPr>
                        <a:t>Guadalajara y San Pedro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86" marB="4568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las cuencas de los ríos</a:t>
                      </a:r>
                      <a:r>
                        <a:rPr lang="es-CO" sz="900" b="0" u="none" strike="noStrike" dirty="0">
                          <a:latin typeface="Verdana" panose="020B0604030504040204" pitchFamily="34" charset="0"/>
                          <a:ea typeface="Verdana" panose="020B0604030504040204" pitchFamily="34" charset="0"/>
                          <a:cs typeface="Arial Narrow"/>
                          <a:sym typeface="Arial Narrow"/>
                        </a:rPr>
                        <a:t> Guadalajara, San Pedro y sus afluentes, especialmente la quebrada La Pachita. Especial atención en los municipios de Guadalajara de Buga y San Pedro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(departamento de Valle del Cauca)</a:t>
                      </a:r>
                      <a:r>
                        <a:rPr lang="es-CO" sz="900" b="0" u="none" strike="noStrike" dirty="0">
                          <a:latin typeface="Verdana" panose="020B0604030504040204" pitchFamily="34" charset="0"/>
                          <a:ea typeface="Verdana" panose="020B0604030504040204" pitchFamily="34" charset="0"/>
                          <a:cs typeface="Arial Narrow"/>
                          <a:sym typeface="Arial Narrow"/>
                        </a:rPr>
                        <a:t>. </a:t>
                      </a:r>
                      <a:endParaRPr sz="900" b="1" u="none" strike="noStrike" dirty="0">
                        <a:latin typeface="Verdana" panose="020B0604030504040204" pitchFamily="34" charset="0"/>
                        <a:ea typeface="Verdana" panose="020B0604030504040204" pitchFamily="34" charset="0"/>
                        <a:cs typeface="Arial Narrow"/>
                        <a:sym typeface="Arial Narrow"/>
                      </a:endParaRPr>
                    </a:p>
                  </a:txBody>
                  <a:tcPr marL="91450" marR="91450" marT="45686" marB="4568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42112722"/>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4" marR="91444"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Cuencas de los ríos Tuluá y Morales</a:t>
                      </a:r>
                      <a:endParaRPr sz="900" dirty="0">
                        <a:latin typeface="Verdana" panose="020B0604030504040204" pitchFamily="34" charset="0"/>
                        <a:ea typeface="Verdana" panose="020B0604030504040204" pitchFamily="34" charset="0"/>
                      </a:endParaRPr>
                    </a:p>
                  </a:txBody>
                  <a:tcPr marL="91444" marR="91444"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súbitas en las cuencas de los ríos Tuluá y Morales, entre otros aportantes al río Cauca en el departamento del Valle del Cauca, especialmente el río San Pedro. </a:t>
                      </a:r>
                      <a:endParaRPr sz="900" b="1" dirty="0">
                        <a:latin typeface="Verdana" panose="020B0604030504040204" pitchFamily="34" charset="0"/>
                        <a:ea typeface="Verdana" panose="020B0604030504040204" pitchFamily="34" charset="0"/>
                      </a:endParaRPr>
                    </a:p>
                  </a:txBody>
                  <a:tcPr marL="91444" marR="91444"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9212132"/>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696" marB="456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del río Bugalagrande</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96" marB="456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Noto Sans Symbols"/>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 súbita en el río </a:t>
                      </a:r>
                      <a:r>
                        <a:rPr lang="es-CO" sz="900" b="0" u="none" strike="noStrike" cap="none" dirty="0">
                          <a:latin typeface="Verdana" panose="020B0604030504040204" pitchFamily="34" charset="0"/>
                          <a:ea typeface="Verdana" panose="020B0604030504040204" pitchFamily="34" charset="0"/>
                          <a:cs typeface="Arial Narrow"/>
                          <a:sym typeface="Arial Narrow"/>
                        </a:rPr>
                        <a:t>Bugalagrande y sus afluentes </a:t>
                      </a:r>
                      <a:r>
                        <a:rPr lang="es-CO" sz="900" u="none" strike="noStrike" cap="none" dirty="0">
                          <a:latin typeface="Verdana" panose="020B0604030504040204" pitchFamily="34" charset="0"/>
                          <a:ea typeface="Verdana" panose="020B0604030504040204" pitchFamily="34" charset="0"/>
                          <a:cs typeface="Arial Narrow"/>
                          <a:sym typeface="Arial Narrow"/>
                        </a:rPr>
                        <a:t>(departamento de Valle del Cauca).</a:t>
                      </a:r>
                      <a:r>
                        <a:rPr lang="es-CO" sz="900" b="0" u="none" strike="noStrike" cap="none" dirty="0">
                          <a:latin typeface="Verdana" panose="020B0604030504040204" pitchFamily="34" charset="0"/>
                          <a:ea typeface="Verdana" panose="020B0604030504040204" pitchFamily="34" charset="0"/>
                          <a:cs typeface="Arial Narrow"/>
                          <a:sym typeface="Arial Narrow"/>
                        </a:rPr>
                        <a:t> Especial atención a la altura del municipio de Andalucía. </a:t>
                      </a:r>
                      <a:endParaRPr lang="es-ES" sz="900" u="none" strike="noStrike" baseline="0" dirty="0">
                        <a:latin typeface="Verdana" panose="020B0604030504040204" pitchFamily="34" charset="0"/>
                        <a:ea typeface="Verdana" panose="020B0604030504040204" pitchFamily="34" charset="0"/>
                        <a:cs typeface="Arial Narrow"/>
                        <a:sym typeface="Arial Narrow"/>
                      </a:endParaRPr>
                    </a:p>
                  </a:txBody>
                  <a:tcPr marL="91450" marR="91450" marT="45721" marB="457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65963667"/>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654" marB="456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La Paila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54" marB="456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 súbita en el río La </a:t>
                      </a:r>
                      <a:r>
                        <a:rPr lang="es-CO" sz="900" b="0" u="none" strike="noStrike" cap="none" dirty="0">
                          <a:latin typeface="Verdana" panose="020B0604030504040204" pitchFamily="34" charset="0"/>
                          <a:ea typeface="Verdana" panose="020B0604030504040204" pitchFamily="34" charset="0"/>
                          <a:cs typeface="Arial Narrow"/>
                          <a:sym typeface="Arial Narrow"/>
                        </a:rPr>
                        <a:t>Paila y sus afluentes (</a:t>
                      </a:r>
                      <a:r>
                        <a:rPr lang="es-CO" sz="900" u="none" strike="noStrike" cap="none" dirty="0">
                          <a:latin typeface="Verdana" panose="020B0604030504040204" pitchFamily="34" charset="0"/>
                          <a:ea typeface="Verdana" panose="020B0604030504040204" pitchFamily="34" charset="0"/>
                          <a:cs typeface="Arial Narrow"/>
                          <a:sym typeface="Arial Narrow"/>
                        </a:rPr>
                        <a:t>quebradas San José, Brasil, La Esperanza, Sanabria y San Marcos</a:t>
                      </a:r>
                      <a:r>
                        <a:rPr lang="es-CO" sz="900" b="0" u="none" strike="noStrike" cap="none" dirty="0">
                          <a:latin typeface="Verdana" panose="020B0604030504040204" pitchFamily="34" charset="0"/>
                          <a:ea typeface="Verdana" panose="020B0604030504040204" pitchFamily="34" charset="0"/>
                          <a:cs typeface="Arial Narrow"/>
                          <a:sym typeface="Arial Narrow"/>
                        </a:rPr>
                        <a:t>)</a:t>
                      </a:r>
                      <a:r>
                        <a:rPr lang="es-CO" sz="900" u="none" strike="noStrike" cap="none" dirty="0">
                          <a:latin typeface="Verdana" panose="020B0604030504040204" pitchFamily="34" charset="0"/>
                          <a:ea typeface="Verdana" panose="020B0604030504040204" pitchFamily="34" charset="0"/>
                          <a:cs typeface="Arial Narrow"/>
                          <a:sym typeface="Arial Narrow"/>
                        </a:rPr>
                        <a:t>.</a:t>
                      </a:r>
                      <a:r>
                        <a:rPr lang="es-CO" sz="900" b="0" u="none" strike="noStrike" cap="none" dirty="0">
                          <a:latin typeface="Verdana" panose="020B0604030504040204" pitchFamily="34" charset="0"/>
                          <a:ea typeface="Verdana" panose="020B0604030504040204" pitchFamily="34" charset="0"/>
                          <a:cs typeface="Arial Narrow"/>
                          <a:sym typeface="Arial Narrow"/>
                        </a:rPr>
                        <a:t> Especial atención a la altura de los municipios de Zarzal y Sevilla </a:t>
                      </a:r>
                      <a:r>
                        <a:rPr lang="es-CO" sz="900" u="none" strike="noStrike" cap="none" dirty="0">
                          <a:latin typeface="Verdana" panose="020B0604030504040204" pitchFamily="34" charset="0"/>
                          <a:ea typeface="Verdana" panose="020B0604030504040204" pitchFamily="34" charset="0"/>
                          <a:cs typeface="Arial Narrow"/>
                          <a:sym typeface="Arial Narrow"/>
                        </a:rPr>
                        <a:t>(Valle del Cauca). </a:t>
                      </a:r>
                      <a:endParaRPr sz="900" u="none" strike="noStrike" cap="none" dirty="0">
                        <a:latin typeface="Verdana" panose="020B0604030504040204" pitchFamily="34" charset="0"/>
                        <a:ea typeface="Verdana" panose="020B0604030504040204" pitchFamily="34" charset="0"/>
                      </a:endParaRPr>
                    </a:p>
                  </a:txBody>
                  <a:tcPr marL="91450" marR="91450" marT="45679" marB="4567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0727211"/>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27" marB="457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aportantes al río Cauca en el norte departamento del Valle del Cauca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27" marB="457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 las quebradas Las Cañas - Los Micos y Obando, aportantes al Cauca en el departamento Valle del Cauca. Especial atención en los municipios de Zarzal, la Victoria, Obando y Cartago. </a:t>
                      </a:r>
                      <a:endParaRPr lang="es-ES" sz="900" b="0" u="none" strike="noStrike" cap="none" dirty="0">
                        <a:latin typeface="Verdana" panose="020B0604030504040204" pitchFamily="34" charset="0"/>
                        <a:ea typeface="Verdana" panose="020B0604030504040204" pitchFamily="34" charset="0"/>
                        <a:cs typeface="Arial Narrow"/>
                        <a:sym typeface="Arial Narrow"/>
                      </a:endParaRPr>
                    </a:p>
                  </a:txBody>
                  <a:tcPr marL="91444" marR="91444" marT="45727" marB="4572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46960379"/>
                  </a:ext>
                </a:extLst>
              </a:tr>
            </a:tbl>
          </a:graphicData>
        </a:graphic>
      </p:graphicFrame>
      <p:pic>
        <p:nvPicPr>
          <p:cNvPr id="8" name="Google Shape;736;p15">
            <a:extLst>
              <a:ext uri="{FF2B5EF4-FFF2-40B4-BE49-F238E27FC236}">
                <a16:creationId xmlns:a16="http://schemas.microsoft.com/office/drawing/2014/main" id="{DD256003-003D-17D0-71E3-8AC6E23A5791}"/>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59" name="Google Shape;158;p1" descr="Recurso 37.png">
            <a:extLst>
              <a:ext uri="{FF2B5EF4-FFF2-40B4-BE49-F238E27FC236}">
                <a16:creationId xmlns:a16="http://schemas.microsoft.com/office/drawing/2014/main" id="{A5D728F7-4911-49BD-9F83-631E19F9D236}"/>
              </a:ext>
            </a:extLst>
          </p:cNvPr>
          <p:cNvSpPr>
            <a:spLocks noChangeAspect="1" noChangeArrowheads="1"/>
          </p:cNvSpPr>
          <p:nvPr/>
        </p:nvSpPr>
        <p:spPr bwMode="auto">
          <a:xfrm>
            <a:off x="1724025" y="3743325"/>
            <a:ext cx="357188"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6" name="Imagen 5">
            <a:extLst>
              <a:ext uri="{FF2B5EF4-FFF2-40B4-BE49-F238E27FC236}">
                <a16:creationId xmlns:a16="http://schemas.microsoft.com/office/drawing/2014/main" id="{C19A31F8-6757-0BFC-755E-89C52A963CC5}"/>
              </a:ext>
            </a:extLst>
          </p:cNvPr>
          <p:cNvPicPr>
            <a:picLocks noChangeAspect="1"/>
          </p:cNvPicPr>
          <p:nvPr/>
        </p:nvPicPr>
        <p:blipFill>
          <a:blip r:embed="rId4"/>
          <a:stretch>
            <a:fillRect/>
          </a:stretch>
        </p:blipFill>
        <p:spPr>
          <a:xfrm>
            <a:off x="0" y="200633"/>
            <a:ext cx="5944430" cy="581106"/>
          </a:xfrm>
          <a:prstGeom prst="rect">
            <a:avLst/>
          </a:prstGeom>
        </p:spPr>
      </p:pic>
      <p:sp>
        <p:nvSpPr>
          <p:cNvPr id="4" name="Google Shape;347;p9" descr="Recurso 25.png">
            <a:extLst>
              <a:ext uri="{FF2B5EF4-FFF2-40B4-BE49-F238E27FC236}">
                <a16:creationId xmlns:a16="http://schemas.microsoft.com/office/drawing/2014/main" id="{9F6F4E70-AB2D-8443-1ACE-9DDEA809B079}"/>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48;p9">
            <a:extLst>
              <a:ext uri="{FF2B5EF4-FFF2-40B4-BE49-F238E27FC236}">
                <a16:creationId xmlns:a16="http://schemas.microsoft.com/office/drawing/2014/main" id="{5CF816FA-6AA3-AA23-7EF2-712F182BCD3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49;p9">
            <a:extLst>
              <a:ext uri="{FF2B5EF4-FFF2-40B4-BE49-F238E27FC236}">
                <a16:creationId xmlns:a16="http://schemas.microsoft.com/office/drawing/2014/main" id="{87D1D6FC-5B09-BB61-02C6-6F391F326890}"/>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0;p9">
            <a:extLst>
              <a:ext uri="{FF2B5EF4-FFF2-40B4-BE49-F238E27FC236}">
                <a16:creationId xmlns:a16="http://schemas.microsoft.com/office/drawing/2014/main" id="{4DDBFF99-8D38-EF9B-FAA8-BACBAF119A6A}"/>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1;p9" descr="Recurso 32.png">
            <a:extLst>
              <a:ext uri="{FF2B5EF4-FFF2-40B4-BE49-F238E27FC236}">
                <a16:creationId xmlns:a16="http://schemas.microsoft.com/office/drawing/2014/main" id="{C0145B6E-8E33-57EF-6695-4D9A4E83DF23}"/>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2;p9">
            <a:extLst>
              <a:ext uri="{FF2B5EF4-FFF2-40B4-BE49-F238E27FC236}">
                <a16:creationId xmlns:a16="http://schemas.microsoft.com/office/drawing/2014/main" id="{5297D9D3-44C0-7A74-132D-0CFF6AF0D3C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4;p9" descr="Recurso 31.png">
            <a:extLst>
              <a:ext uri="{FF2B5EF4-FFF2-40B4-BE49-F238E27FC236}">
                <a16:creationId xmlns:a16="http://schemas.microsoft.com/office/drawing/2014/main" id="{F45BF868-627D-D287-C86B-C49226F4DF6D}"/>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D84A16D3-77A7-775F-DD4A-EF5C8DE148E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00309"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8;p9">
            <a:extLst>
              <a:ext uri="{FF2B5EF4-FFF2-40B4-BE49-F238E27FC236}">
                <a16:creationId xmlns:a16="http://schemas.microsoft.com/office/drawing/2014/main" id="{68D1B161-D868-37B2-5E1B-BF3E147AF1F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60467" y="595280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0;p1" descr="Recurso 25.png">
            <a:extLst>
              <a:ext uri="{FF2B5EF4-FFF2-40B4-BE49-F238E27FC236}">
                <a16:creationId xmlns:a16="http://schemas.microsoft.com/office/drawing/2014/main" id="{BB94A8FB-4C6B-F307-62C4-A1883455BDB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0;p1" descr="Recurso 25.png">
            <a:extLst>
              <a:ext uri="{FF2B5EF4-FFF2-40B4-BE49-F238E27FC236}">
                <a16:creationId xmlns:a16="http://schemas.microsoft.com/office/drawing/2014/main" id="{7E8AA14B-2402-FA9D-7F7A-01E7C6064907}"/>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036;p14">
            <a:extLst>
              <a:ext uri="{FF2B5EF4-FFF2-40B4-BE49-F238E27FC236}">
                <a16:creationId xmlns:a16="http://schemas.microsoft.com/office/drawing/2014/main" id="{D7679D7E-A84E-7E21-1C04-921494581402}"/>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19" name="Google Shape;358;p9">
            <a:extLst>
              <a:ext uri="{FF2B5EF4-FFF2-40B4-BE49-F238E27FC236}">
                <a16:creationId xmlns:a16="http://schemas.microsoft.com/office/drawing/2014/main" id="{441D6BC0-75F1-13BA-F7C7-6E0C9FF38231}"/>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413329" y="4201877"/>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8;p9">
            <a:extLst>
              <a:ext uri="{FF2B5EF4-FFF2-40B4-BE49-F238E27FC236}">
                <a16:creationId xmlns:a16="http://schemas.microsoft.com/office/drawing/2014/main" id="{EFEB2102-A8F5-AB9F-E9C2-711AD2510254}"/>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10437" y="501597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8;p1" descr="Recurso 37.png">
            <a:extLst>
              <a:ext uri="{FF2B5EF4-FFF2-40B4-BE49-F238E27FC236}">
                <a16:creationId xmlns:a16="http://schemas.microsoft.com/office/drawing/2014/main" id="{C8467A14-E600-47C9-EF48-5AEF6F0092E9}"/>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2395806" y="288766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DD82D805-E2D3-E456-A25E-AF84BF21F6D5}"/>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1880476" y="313194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158;p1" descr="Recurso 37.png">
            <a:extLst>
              <a:ext uri="{FF2B5EF4-FFF2-40B4-BE49-F238E27FC236}">
                <a16:creationId xmlns:a16="http://schemas.microsoft.com/office/drawing/2014/main" id="{21F122DF-40C5-E10F-B7C5-12DFDB6722B4}"/>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2184615" y="312261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58;p9">
            <a:extLst>
              <a:ext uri="{FF2B5EF4-FFF2-40B4-BE49-F238E27FC236}">
                <a16:creationId xmlns:a16="http://schemas.microsoft.com/office/drawing/2014/main" id="{A09D6AFA-4230-4D33-32F5-D3B7AA77B3AB}"/>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413329" y="3585302"/>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8;p9">
            <a:extLst>
              <a:ext uri="{FF2B5EF4-FFF2-40B4-BE49-F238E27FC236}">
                <a16:creationId xmlns:a16="http://schemas.microsoft.com/office/drawing/2014/main" id="{83968791-ADAF-C6F0-5C04-DA79D1380FE3}"/>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413329" y="2961768"/>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44F4672C-E6E6-3327-7480-D6F713C520BE}"/>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413329" y="2338521"/>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158;p1" descr="Recurso 37.png">
            <a:extLst>
              <a:ext uri="{FF2B5EF4-FFF2-40B4-BE49-F238E27FC236}">
                <a16:creationId xmlns:a16="http://schemas.microsoft.com/office/drawing/2014/main" id="{3DC3E545-0F14-AD5F-8E04-681F6F3CEF3A}"/>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2216790" y="259966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8;p1" descr="Recurso 37.png">
            <a:extLst>
              <a:ext uri="{FF2B5EF4-FFF2-40B4-BE49-F238E27FC236}">
                <a16:creationId xmlns:a16="http://schemas.microsoft.com/office/drawing/2014/main" id="{9A3338A7-B0A9-1E93-CFDB-C1715A67C404}"/>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b="18539"/>
          <a:stretch>
            <a:fillRect/>
          </a:stretch>
        </p:blipFill>
        <p:spPr bwMode="auto">
          <a:xfrm>
            <a:off x="2315740" y="218607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6115395"/>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Google Shape;592;p6" descr="No photo description available.">
            <a:extLst>
              <a:ext uri="{FF2B5EF4-FFF2-40B4-BE49-F238E27FC236}">
                <a16:creationId xmlns:a16="http://schemas.microsoft.com/office/drawing/2014/main" id="{8D32F7DC-7112-0840-4CE1-9B55F53B284F}"/>
              </a:ext>
            </a:extLst>
          </p:cNvPr>
          <p:cNvPicPr preferRelativeResize="0"/>
          <p:nvPr/>
        </p:nvPicPr>
        <p:blipFill rotWithShape="1">
          <a:blip r:embed="rId2" cstate="print">
            <a:alphaModFix/>
            <a:extLst>
              <a:ext uri="{28A0092B-C50C-407E-A947-70E740481C1C}">
                <a14:useLocalDpi xmlns:a14="http://schemas.microsoft.com/office/drawing/2010/main" val="0"/>
              </a:ext>
            </a:extLst>
          </a:blip>
          <a:srcRect/>
          <a:stretch/>
        </p:blipFill>
        <p:spPr>
          <a:xfrm>
            <a:off x="272706" y="1444655"/>
            <a:ext cx="5251401" cy="4251489"/>
          </a:xfrm>
          <a:prstGeom prst="roundRect">
            <a:avLst>
              <a:gd name="adj" fmla="val 8594"/>
            </a:avLst>
          </a:prstGeom>
          <a:solidFill>
            <a:srgbClr val="ECECEC"/>
          </a:solidFill>
          <a:ln>
            <a:noFill/>
          </a:ln>
        </p:spPr>
      </p:pic>
      <p:sp>
        <p:nvSpPr>
          <p:cNvPr id="6" name="CuadroTexto 5">
            <a:extLst>
              <a:ext uri="{FF2B5EF4-FFF2-40B4-BE49-F238E27FC236}">
                <a16:creationId xmlns:a16="http://schemas.microsoft.com/office/drawing/2014/main" id="{970751F6-49D4-550E-23BE-FB0B8BE7125D}"/>
              </a:ext>
            </a:extLst>
          </p:cNvPr>
          <p:cNvSpPr txBox="1"/>
          <p:nvPr/>
        </p:nvSpPr>
        <p:spPr>
          <a:xfrm>
            <a:off x="5750351" y="1004899"/>
            <a:ext cx="6102955" cy="5262979"/>
          </a:xfrm>
          <a:prstGeom prst="rect">
            <a:avLst/>
          </a:prstGeom>
          <a:noFill/>
        </p:spPr>
        <p:txBody>
          <a:bodyPr wrap="square">
            <a:spAutoFit/>
          </a:bodyPr>
          <a:lstStyle/>
          <a:p>
            <a:pPr lvl="0" algn="just">
              <a:defRPr/>
            </a:pPr>
            <a:r>
              <a:rPr lang="es-CO" sz="1050" dirty="0">
                <a:solidFill>
                  <a:prstClr val="black"/>
                </a:solidFill>
                <a:latin typeface="Verdana" panose="020B0604030504040204" pitchFamily="34" charset="0"/>
                <a:ea typeface="Verdana" panose="020B0604030504040204" pitchFamily="34" charset="0"/>
              </a:rPr>
              <a:t>debido a los </a:t>
            </a:r>
            <a:r>
              <a:rPr lang="es-CO" sz="1050">
                <a:solidFill>
                  <a:prstClr val="black"/>
                </a:solidFill>
                <a:latin typeface="Verdana" panose="020B0604030504040204" pitchFamily="34" charset="0"/>
                <a:ea typeface="Verdana" panose="020B0604030504040204" pitchFamily="34" charset="0"/>
              </a:rPr>
              <a:t>bajos valores de ozono </a:t>
            </a:r>
            <a:r>
              <a:rPr lang="es-CO" sz="1050" dirty="0">
                <a:solidFill>
                  <a:prstClr val="black"/>
                </a:solidFill>
                <a:latin typeface="Verdana" panose="020B0604030504040204" pitchFamily="34" charset="0"/>
                <a:ea typeface="Verdana" panose="020B0604030504040204" pitchFamily="34" charset="0"/>
              </a:rPr>
              <a:t>que se presentan normalmente en el país durante gran parte del año, pero especialmente entre enero y marzo, sumados a la poca nubosidad que se espera para esta época, principalmente </a:t>
            </a:r>
            <a:r>
              <a:rPr lang="es-CO" sz="1050">
                <a:solidFill>
                  <a:prstClr val="black"/>
                </a:solidFill>
                <a:latin typeface="Verdana" panose="020B0604030504040204" pitchFamily="34" charset="0"/>
                <a:ea typeface="Verdana" panose="020B0604030504040204" pitchFamily="34" charset="0"/>
              </a:rPr>
              <a:t>en horas de la </a:t>
            </a:r>
            <a:r>
              <a:rPr lang="es-CO" sz="1050" dirty="0">
                <a:solidFill>
                  <a:prstClr val="black"/>
                </a:solidFill>
                <a:latin typeface="Verdana" panose="020B0604030504040204" pitchFamily="34" charset="0"/>
                <a:ea typeface="Verdana" panose="020B0604030504040204" pitchFamily="34" charset="0"/>
              </a:rPr>
              <a:t>mañana y </a:t>
            </a:r>
            <a:r>
              <a:rPr lang="es-CO" sz="1050">
                <a:solidFill>
                  <a:prstClr val="black"/>
                </a:solidFill>
                <a:latin typeface="Verdana" panose="020B0604030504040204" pitchFamily="34" charset="0"/>
                <a:ea typeface="Verdana" panose="020B0604030504040204" pitchFamily="34" charset="0"/>
              </a:rPr>
              <a:t>primeras horas de la </a:t>
            </a:r>
            <a:r>
              <a:rPr lang="es-CO" sz="1050" dirty="0">
                <a:solidFill>
                  <a:prstClr val="black"/>
                </a:solidFill>
                <a:latin typeface="Verdana" panose="020B0604030504040204" pitchFamily="34" charset="0"/>
                <a:ea typeface="Verdana" panose="020B0604030504040204" pitchFamily="34" charset="0"/>
              </a:rPr>
              <a:t>tarde, </a:t>
            </a:r>
            <a:r>
              <a:rPr lang="es-MX" sz="1050">
                <a:solidFill>
                  <a:prstClr val="black"/>
                </a:solidFill>
                <a:latin typeface="Verdana" panose="020B0604030504040204" pitchFamily="34" charset="0"/>
                <a:ea typeface="Verdana" panose="020B0604030504040204" pitchFamily="34" charset="0"/>
              </a:rPr>
              <a:t>a pesar de estar </a:t>
            </a:r>
            <a:r>
              <a:rPr lang="es-MX" sz="1050" dirty="0">
                <a:solidFill>
                  <a:prstClr val="black"/>
                </a:solidFill>
                <a:latin typeface="Verdana" panose="020B0604030504040204" pitchFamily="34" charset="0"/>
                <a:ea typeface="Verdana" panose="020B0604030504040204" pitchFamily="34" charset="0"/>
              </a:rPr>
              <a:t>bajo condiciones leves </a:t>
            </a:r>
            <a:r>
              <a:rPr lang="es-MX" sz="1050">
                <a:solidFill>
                  <a:prstClr val="black"/>
                </a:solidFill>
                <a:latin typeface="Verdana" panose="020B0604030504040204" pitchFamily="34" charset="0"/>
                <a:ea typeface="Verdana" panose="020B0604030504040204" pitchFamily="34" charset="0"/>
              </a:rPr>
              <a:t>del fenómeno de La </a:t>
            </a:r>
            <a:r>
              <a:rPr lang="es-MX" sz="1050" dirty="0">
                <a:solidFill>
                  <a:prstClr val="black"/>
                </a:solidFill>
                <a:latin typeface="Verdana" panose="020B0604030504040204" pitchFamily="34" charset="0"/>
                <a:ea typeface="Verdana" panose="020B0604030504040204" pitchFamily="34" charset="0"/>
              </a:rPr>
              <a:t>Niña, </a:t>
            </a:r>
            <a:r>
              <a:rPr lang="es-CO" sz="1050" dirty="0">
                <a:solidFill>
                  <a:prstClr val="black"/>
                </a:solidFill>
                <a:latin typeface="Verdana" panose="020B0604030504040204" pitchFamily="34" charset="0"/>
                <a:ea typeface="Verdana" panose="020B0604030504040204" pitchFamily="34" charset="0"/>
              </a:rPr>
              <a:t>se incrementarán </a:t>
            </a:r>
            <a:r>
              <a:rPr lang="es-CO" sz="1050">
                <a:solidFill>
                  <a:prstClr val="black"/>
                </a:solidFill>
                <a:latin typeface="Verdana" panose="020B0604030504040204" pitchFamily="34" charset="0"/>
                <a:ea typeface="Verdana" panose="020B0604030504040204" pitchFamily="34" charset="0"/>
              </a:rPr>
              <a:t>los valores de radiación </a:t>
            </a:r>
            <a:r>
              <a:rPr lang="es-CO" sz="1050" dirty="0">
                <a:solidFill>
                  <a:prstClr val="black"/>
                </a:solidFill>
                <a:latin typeface="Verdana" panose="020B0604030504040204" pitchFamily="34" charset="0"/>
                <a:ea typeface="Verdana" panose="020B0604030504040204" pitchFamily="34" charset="0"/>
              </a:rPr>
              <a:t>ultravioleta en superficie en el país durante estos meses, presentándose hacia el mediodía, valores del índice ultravioleta (IUV) superiores a 11, los cuales están categorizados como extremadamente altos.</a:t>
            </a:r>
          </a:p>
          <a:p>
            <a:pPr lvl="0" algn="just">
              <a:defRPr/>
            </a:pPr>
            <a:endParaRPr lang="es-CO" sz="1050" dirty="0">
              <a:solidFill>
                <a:prstClr val="black"/>
              </a:solidFill>
              <a:latin typeface="Verdana" panose="020B0604030504040204" pitchFamily="34" charset="0"/>
              <a:ea typeface="Verdana" panose="020B0604030504040204" pitchFamily="34" charset="0"/>
            </a:endParaRPr>
          </a:p>
          <a:p>
            <a:pPr lvl="0" algn="just">
              <a:defRPr/>
            </a:pPr>
            <a:r>
              <a:rPr lang="es-CO" sz="1050" dirty="0">
                <a:solidFill>
                  <a:prstClr val="black"/>
                </a:solidFill>
                <a:latin typeface="Verdana" panose="020B0604030504040204" pitchFamily="34" charset="0"/>
                <a:ea typeface="Verdana" panose="020B0604030504040204" pitchFamily="34" charset="0"/>
              </a:rPr>
              <a:t>Es importante precisar que el ozono que se encuentra en la atmósfera absorbe </a:t>
            </a:r>
            <a:r>
              <a:rPr lang="es-CO" sz="1050">
                <a:solidFill>
                  <a:prstClr val="black"/>
                </a:solidFill>
                <a:latin typeface="Verdana" panose="020B0604030504040204" pitchFamily="34" charset="0"/>
                <a:ea typeface="Verdana" panose="020B0604030504040204" pitchFamily="34" charset="0"/>
              </a:rPr>
              <a:t>gran parte de la </a:t>
            </a:r>
            <a:r>
              <a:rPr lang="es-CO" sz="1050" dirty="0">
                <a:solidFill>
                  <a:prstClr val="black"/>
                </a:solidFill>
                <a:latin typeface="Verdana" panose="020B0604030504040204" pitchFamily="34" charset="0"/>
                <a:ea typeface="Verdana" panose="020B0604030504040204" pitchFamily="34" charset="0"/>
              </a:rPr>
              <a:t>radiación ultravioleta procedente del </a:t>
            </a:r>
            <a:r>
              <a:rPr lang="es-CO" sz="1050">
                <a:solidFill>
                  <a:prstClr val="black"/>
                </a:solidFill>
                <a:latin typeface="Verdana" panose="020B0604030504040204" pitchFamily="34" charset="0"/>
                <a:ea typeface="Verdana" panose="020B0604030504040204" pitchFamily="34" charset="0"/>
              </a:rPr>
              <a:t>Sol, de tal </a:t>
            </a:r>
            <a:r>
              <a:rPr lang="es-CO" sz="1050" dirty="0">
                <a:solidFill>
                  <a:prstClr val="black"/>
                </a:solidFill>
                <a:latin typeface="Verdana" panose="020B0604030504040204" pitchFamily="34" charset="0"/>
                <a:ea typeface="Verdana" panose="020B0604030504040204" pitchFamily="34" charset="0"/>
              </a:rPr>
              <a:t>manera que, si su cantidad disminuye, aumentará la radiación ultravioleta en superficie. Colombia se encuentra ubicada en la zona con </a:t>
            </a:r>
            <a:r>
              <a:rPr lang="es-CO" sz="1050">
                <a:solidFill>
                  <a:prstClr val="black"/>
                </a:solidFill>
                <a:latin typeface="Verdana" panose="020B0604030504040204" pitchFamily="34" charset="0"/>
                <a:ea typeface="Verdana" panose="020B0604030504040204" pitchFamily="34" charset="0"/>
              </a:rPr>
              <a:t>menor contenido de ozono </a:t>
            </a:r>
            <a:r>
              <a:rPr lang="es-CO" sz="1050" dirty="0">
                <a:solidFill>
                  <a:prstClr val="black"/>
                </a:solidFill>
                <a:latin typeface="Verdana" panose="020B0604030504040204" pitchFamily="34" charset="0"/>
                <a:ea typeface="Verdana" panose="020B0604030504040204" pitchFamily="34" charset="0"/>
              </a:rPr>
              <a:t>total en el ámbito mundial, que incluye, entre otras, el norte </a:t>
            </a:r>
            <a:r>
              <a:rPr lang="es-CO" sz="1050">
                <a:solidFill>
                  <a:prstClr val="black"/>
                </a:solidFill>
                <a:latin typeface="Verdana" panose="020B0604030504040204" pitchFamily="34" charset="0"/>
                <a:ea typeface="Verdana" panose="020B0604030504040204" pitchFamily="34" charset="0"/>
              </a:rPr>
              <a:t>y centro de Suramérica</a:t>
            </a:r>
            <a:r>
              <a:rPr lang="es-CO" sz="1050" dirty="0">
                <a:solidFill>
                  <a:prstClr val="black"/>
                </a:solidFill>
                <a:latin typeface="Verdana" panose="020B0604030504040204" pitchFamily="34" charset="0"/>
                <a:ea typeface="Verdana" panose="020B0604030504040204" pitchFamily="34" charset="0"/>
              </a:rPr>
              <a:t>. Además, durante el periodo comprendido entre diciembre y marzo, siempre se registran los valores </a:t>
            </a:r>
            <a:r>
              <a:rPr lang="es-CO" sz="1050">
                <a:solidFill>
                  <a:prstClr val="black"/>
                </a:solidFill>
                <a:latin typeface="Verdana" panose="020B0604030504040204" pitchFamily="34" charset="0"/>
                <a:ea typeface="Verdana" panose="020B0604030504040204" pitchFamily="34" charset="0"/>
              </a:rPr>
              <a:t>más bajos de la columna de ozono </a:t>
            </a:r>
            <a:r>
              <a:rPr lang="es-CO" sz="1050" dirty="0">
                <a:solidFill>
                  <a:prstClr val="black"/>
                </a:solidFill>
                <a:latin typeface="Verdana" panose="020B0604030504040204" pitchFamily="34" charset="0"/>
                <a:ea typeface="Verdana" panose="020B0604030504040204" pitchFamily="34" charset="0"/>
              </a:rPr>
              <a:t>en el país, por lo tanto, es la época del año en la cual Colombia recibe mayor radiación ultravioleta en su superficie. </a:t>
            </a:r>
          </a:p>
          <a:p>
            <a:pPr lvl="0" algn="just">
              <a:defRPr/>
            </a:pPr>
            <a:r>
              <a:rPr lang="es-CO" sz="1050" dirty="0">
                <a:solidFill>
                  <a:prstClr val="black"/>
                </a:solidFill>
                <a:latin typeface="Verdana" panose="020B0604030504040204" pitchFamily="34" charset="0"/>
                <a:ea typeface="Verdana" panose="020B0604030504040204" pitchFamily="34" charset="0"/>
              </a:rPr>
              <a:t> </a:t>
            </a:r>
          </a:p>
          <a:p>
            <a:pPr lvl="0" algn="just">
              <a:defRPr/>
            </a:pPr>
            <a:r>
              <a:rPr lang="es-CO" sz="1050" dirty="0">
                <a:solidFill>
                  <a:prstClr val="black"/>
                </a:solidFill>
                <a:latin typeface="Verdana" panose="020B0604030504040204" pitchFamily="34" charset="0"/>
                <a:ea typeface="Verdana" panose="020B0604030504040204" pitchFamily="34" charset="0"/>
              </a:rPr>
              <a:t>Los valores altos </a:t>
            </a:r>
            <a:r>
              <a:rPr lang="es-CO" sz="1050">
                <a:solidFill>
                  <a:prstClr val="black"/>
                </a:solidFill>
                <a:latin typeface="Verdana" panose="020B0604030504040204" pitchFamily="34" charset="0"/>
                <a:ea typeface="Verdana" panose="020B0604030504040204" pitchFamily="34" charset="0"/>
              </a:rPr>
              <a:t>y peligrosos de radiación </a:t>
            </a:r>
            <a:r>
              <a:rPr lang="es-CO" sz="1050" dirty="0">
                <a:solidFill>
                  <a:prstClr val="black"/>
                </a:solidFill>
                <a:latin typeface="Verdana" panose="020B0604030504040204" pitchFamily="34" charset="0"/>
                <a:ea typeface="Verdana" panose="020B0604030504040204" pitchFamily="34" charset="0"/>
              </a:rPr>
              <a:t>ultravioleta se presentarán en todo el territorio nacional. Vale la pena destacar que los máximos niveles se esperan en las zonas montañosas, particularmente en Antioquia, </a:t>
            </a:r>
            <a:r>
              <a:rPr lang="es-CO" sz="1050">
                <a:solidFill>
                  <a:prstClr val="black"/>
                </a:solidFill>
                <a:latin typeface="Verdana" panose="020B0604030504040204" pitchFamily="34" charset="0"/>
                <a:ea typeface="Verdana" panose="020B0604030504040204" pitchFamily="34" charset="0"/>
              </a:rPr>
              <a:t>la región de los </a:t>
            </a:r>
            <a:r>
              <a:rPr lang="es-CO" sz="1050" dirty="0">
                <a:solidFill>
                  <a:prstClr val="black"/>
                </a:solidFill>
                <a:latin typeface="Verdana" panose="020B0604030504040204" pitchFamily="34" charset="0"/>
                <a:ea typeface="Verdana" panose="020B0604030504040204" pitchFamily="34" charset="0"/>
              </a:rPr>
              <a:t>Santanderes, Tolima, Eje Cafetero, Boyacá, Cundinamarca, Huila, Cauca y Nariño. </a:t>
            </a:r>
          </a:p>
          <a:p>
            <a:pPr lvl="0" algn="just">
              <a:defRPr/>
            </a:pPr>
            <a:r>
              <a:rPr lang="es-CO" sz="1050" dirty="0">
                <a:solidFill>
                  <a:prstClr val="black"/>
                </a:solidFill>
                <a:latin typeface="Verdana" panose="020B0604030504040204" pitchFamily="34" charset="0"/>
                <a:ea typeface="Verdana" panose="020B0604030504040204" pitchFamily="34" charset="0"/>
              </a:rPr>
              <a:t> </a:t>
            </a:r>
          </a:p>
          <a:p>
            <a:pPr lvl="0" algn="just">
              <a:defRPr/>
            </a:pPr>
            <a:r>
              <a:rPr lang="es-CO" sz="1050" dirty="0">
                <a:solidFill>
                  <a:prstClr val="black"/>
                </a:solidFill>
                <a:latin typeface="Verdana" panose="020B0604030504040204" pitchFamily="34" charset="0"/>
                <a:ea typeface="Verdana" panose="020B0604030504040204" pitchFamily="34" charset="0"/>
              </a:rPr>
              <a:t>Tenga en cuenta que la sobreexposición a los rayos ultravioleta representa implicaciones nocivas en la salud como envejecimiento prematuro, manchas en la piel, daños oculares, afectación del sistema inmunológico e incluso, se corre </a:t>
            </a:r>
            <a:r>
              <a:rPr lang="es-CO" sz="1050">
                <a:solidFill>
                  <a:prstClr val="black"/>
                </a:solidFill>
                <a:latin typeface="Verdana" panose="020B0604030504040204" pitchFamily="34" charset="0"/>
                <a:ea typeface="Verdana" panose="020B0604030504040204" pitchFamily="34" charset="0"/>
              </a:rPr>
              <a:t>el riesgo de sufrir de cáncer de piel</a:t>
            </a:r>
            <a:r>
              <a:rPr lang="es-CO" sz="1050" dirty="0">
                <a:solidFill>
                  <a:prstClr val="black"/>
                </a:solidFill>
                <a:latin typeface="Verdana" panose="020B0604030504040204" pitchFamily="34" charset="0"/>
                <a:ea typeface="Verdana" panose="020B0604030504040204" pitchFamily="34" charset="0"/>
              </a:rPr>
              <a:t>. </a:t>
            </a:r>
          </a:p>
          <a:p>
            <a:pPr lvl="0" algn="just">
              <a:defRPr/>
            </a:pPr>
            <a:r>
              <a:rPr lang="es-CO" sz="1050" dirty="0">
                <a:solidFill>
                  <a:prstClr val="black"/>
                </a:solidFill>
                <a:latin typeface="Verdana" panose="020B0604030504040204" pitchFamily="34" charset="0"/>
                <a:ea typeface="Verdana" panose="020B0604030504040204" pitchFamily="34" charset="0"/>
              </a:rPr>
              <a:t> </a:t>
            </a:r>
          </a:p>
          <a:p>
            <a:pPr lvl="0" algn="just">
              <a:defRPr/>
            </a:pPr>
            <a:r>
              <a:rPr lang="es-CO" sz="1050" dirty="0">
                <a:solidFill>
                  <a:prstClr val="black"/>
                </a:solidFill>
                <a:latin typeface="Verdana" panose="020B0604030504040204" pitchFamily="34" charset="0"/>
                <a:ea typeface="Verdana" panose="020B0604030504040204" pitchFamily="34" charset="0"/>
              </a:rPr>
              <a:t>Se recomienda evitar la exposición directa al Sol entre </a:t>
            </a:r>
            <a:r>
              <a:rPr lang="es-CO" sz="1050">
                <a:solidFill>
                  <a:prstClr val="black"/>
                </a:solidFill>
                <a:latin typeface="Verdana" panose="020B0604030504040204" pitchFamily="34" charset="0"/>
                <a:ea typeface="Verdana" panose="020B0604030504040204" pitchFamily="34" charset="0"/>
              </a:rPr>
              <a:t>las 9 de la </a:t>
            </a:r>
            <a:r>
              <a:rPr lang="es-CO" sz="1050" dirty="0">
                <a:solidFill>
                  <a:prstClr val="black"/>
                </a:solidFill>
                <a:latin typeface="Verdana" panose="020B0604030504040204" pitchFamily="34" charset="0"/>
                <a:ea typeface="Verdana" panose="020B0604030504040204" pitchFamily="34" charset="0"/>
              </a:rPr>
              <a:t>mañana y </a:t>
            </a:r>
            <a:r>
              <a:rPr lang="es-CO" sz="1050">
                <a:solidFill>
                  <a:prstClr val="black"/>
                </a:solidFill>
                <a:latin typeface="Verdana" panose="020B0604030504040204" pitchFamily="34" charset="0"/>
                <a:ea typeface="Verdana" panose="020B0604030504040204" pitchFamily="34" charset="0"/>
              </a:rPr>
              <a:t>las 4 de la </a:t>
            </a:r>
            <a:r>
              <a:rPr lang="es-CO" sz="1050" dirty="0">
                <a:solidFill>
                  <a:prstClr val="black"/>
                </a:solidFill>
                <a:latin typeface="Verdana" panose="020B0604030504040204" pitchFamily="34" charset="0"/>
                <a:ea typeface="Verdana" panose="020B0604030504040204" pitchFamily="34" charset="0"/>
              </a:rPr>
              <a:t>tarde, usar ropa protectora </a:t>
            </a:r>
            <a:r>
              <a:rPr lang="es-CO" sz="1050">
                <a:solidFill>
                  <a:prstClr val="black"/>
                </a:solidFill>
                <a:latin typeface="Verdana" panose="020B0604030504040204" pitchFamily="34" charset="0"/>
                <a:ea typeface="Verdana" panose="020B0604030504040204" pitchFamily="34" charset="0"/>
              </a:rPr>
              <a:t>(camisa de manga </a:t>
            </a:r>
            <a:r>
              <a:rPr lang="es-CO" sz="1050" dirty="0">
                <a:solidFill>
                  <a:prstClr val="black"/>
                </a:solidFill>
                <a:latin typeface="Verdana" panose="020B0604030504040204" pitchFamily="34" charset="0"/>
                <a:ea typeface="Verdana" panose="020B0604030504040204" pitchFamily="34" charset="0"/>
              </a:rPr>
              <a:t>larga</a:t>
            </a:r>
            <a:r>
              <a:rPr lang="es-CO" sz="1050">
                <a:solidFill>
                  <a:prstClr val="black"/>
                </a:solidFill>
                <a:latin typeface="Verdana" panose="020B0604030504040204" pitchFamily="34" charset="0"/>
                <a:ea typeface="Verdana" panose="020B0604030504040204" pitchFamily="34" charset="0"/>
              </a:rPr>
              <a:t>, sombreros de ala </a:t>
            </a:r>
            <a:r>
              <a:rPr lang="es-CO" sz="1050" dirty="0">
                <a:solidFill>
                  <a:prstClr val="black"/>
                </a:solidFill>
                <a:latin typeface="Verdana" panose="020B0604030504040204" pitchFamily="34" charset="0"/>
                <a:ea typeface="Verdana" panose="020B0604030504040204" pitchFamily="34" charset="0"/>
              </a:rPr>
              <a:t>ancha, lentes protectores), sombrilla y aplicar bloqueadores solares para la piel con </a:t>
            </a:r>
            <a:r>
              <a:rPr lang="es-CO" sz="1050">
                <a:solidFill>
                  <a:prstClr val="black"/>
                </a:solidFill>
                <a:latin typeface="Verdana" panose="020B0604030504040204" pitchFamily="34" charset="0"/>
                <a:ea typeface="Verdana" panose="020B0604030504040204" pitchFamily="34" charset="0"/>
              </a:rPr>
              <a:t>un factor de protección </a:t>
            </a:r>
            <a:r>
              <a:rPr lang="es-CO" sz="1050" dirty="0">
                <a:solidFill>
                  <a:prstClr val="black"/>
                </a:solidFill>
                <a:latin typeface="Verdana" panose="020B0604030504040204" pitchFamily="34" charset="0"/>
                <a:ea typeface="Verdana" panose="020B0604030504040204" pitchFamily="34" charset="0"/>
              </a:rPr>
              <a:t>mayor o igual a 30 SFP. También es prioritario tener especial cuidado con niños y jóvenes, que son los más vulnerables a la radiación solar. </a:t>
            </a:r>
          </a:p>
        </p:txBody>
      </p:sp>
    </p:spTree>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8240D-9A90-683C-D98D-FD9374E2DE52}"/>
            </a:ext>
          </a:extLst>
        </p:cNvPr>
        <p:cNvGrpSpPr/>
        <p:nvPr/>
      </p:nvGrpSpPr>
      <p:grpSpPr>
        <a:xfrm>
          <a:off x="0" y="0"/>
          <a:ext cx="0" cy="0"/>
          <a:chOff x="0" y="0"/>
          <a:chExt cx="0" cy="0"/>
        </a:xfrm>
      </p:grpSpPr>
      <p:pic>
        <p:nvPicPr>
          <p:cNvPr id="8" name="Google Shape;736;p15">
            <a:extLst>
              <a:ext uri="{FF2B5EF4-FFF2-40B4-BE49-F238E27FC236}">
                <a16:creationId xmlns:a16="http://schemas.microsoft.com/office/drawing/2014/main" id="{C72688F8-5E44-8AC2-BDA9-85821B0ECA02}"/>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59" name="Google Shape;158;p1" descr="Recurso 37.png">
            <a:extLst>
              <a:ext uri="{FF2B5EF4-FFF2-40B4-BE49-F238E27FC236}">
                <a16:creationId xmlns:a16="http://schemas.microsoft.com/office/drawing/2014/main" id="{B9BE7809-BF37-C9F0-CF5C-156FADEECE4C}"/>
              </a:ext>
            </a:extLst>
          </p:cNvPr>
          <p:cNvSpPr>
            <a:spLocks noChangeAspect="1" noChangeArrowheads="1"/>
          </p:cNvSpPr>
          <p:nvPr/>
        </p:nvSpPr>
        <p:spPr bwMode="auto">
          <a:xfrm>
            <a:off x="1724025" y="3743325"/>
            <a:ext cx="357188"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6" name="Imagen 5">
            <a:extLst>
              <a:ext uri="{FF2B5EF4-FFF2-40B4-BE49-F238E27FC236}">
                <a16:creationId xmlns:a16="http://schemas.microsoft.com/office/drawing/2014/main" id="{E6BA3CC6-01C4-E722-3751-BD878AB81BE9}"/>
              </a:ext>
            </a:extLst>
          </p:cNvPr>
          <p:cNvPicPr>
            <a:picLocks noChangeAspect="1"/>
          </p:cNvPicPr>
          <p:nvPr/>
        </p:nvPicPr>
        <p:blipFill>
          <a:blip r:embed="rId4"/>
          <a:stretch>
            <a:fillRect/>
          </a:stretch>
        </p:blipFill>
        <p:spPr>
          <a:xfrm>
            <a:off x="0" y="200633"/>
            <a:ext cx="5944430" cy="581106"/>
          </a:xfrm>
          <a:prstGeom prst="rect">
            <a:avLst/>
          </a:prstGeom>
        </p:spPr>
      </p:pic>
      <p:sp>
        <p:nvSpPr>
          <p:cNvPr id="4" name="Google Shape;347;p9" descr="Recurso 25.png">
            <a:extLst>
              <a:ext uri="{FF2B5EF4-FFF2-40B4-BE49-F238E27FC236}">
                <a16:creationId xmlns:a16="http://schemas.microsoft.com/office/drawing/2014/main" id="{E6BCA58B-2538-2597-8D92-380B015E9F0E}"/>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48;p9">
            <a:extLst>
              <a:ext uri="{FF2B5EF4-FFF2-40B4-BE49-F238E27FC236}">
                <a16:creationId xmlns:a16="http://schemas.microsoft.com/office/drawing/2014/main" id="{4AB7E04E-B255-CA58-0B38-E10531B4FFC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49;p9">
            <a:extLst>
              <a:ext uri="{FF2B5EF4-FFF2-40B4-BE49-F238E27FC236}">
                <a16:creationId xmlns:a16="http://schemas.microsoft.com/office/drawing/2014/main" id="{9CF1296C-59FF-D03F-7A9B-A6BBC12735F1}"/>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0;p9">
            <a:extLst>
              <a:ext uri="{FF2B5EF4-FFF2-40B4-BE49-F238E27FC236}">
                <a16:creationId xmlns:a16="http://schemas.microsoft.com/office/drawing/2014/main" id="{BEC346B5-7334-7651-84A2-1AC8DCD4EF68}"/>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1;p9" descr="Recurso 32.png">
            <a:extLst>
              <a:ext uri="{FF2B5EF4-FFF2-40B4-BE49-F238E27FC236}">
                <a16:creationId xmlns:a16="http://schemas.microsoft.com/office/drawing/2014/main" id="{9CF54D2B-E2D6-7749-72B0-0D0EE520C56A}"/>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2;p9">
            <a:extLst>
              <a:ext uri="{FF2B5EF4-FFF2-40B4-BE49-F238E27FC236}">
                <a16:creationId xmlns:a16="http://schemas.microsoft.com/office/drawing/2014/main" id="{7C3D1633-AE6A-73A9-E4D3-568A7D2C089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4;p9" descr="Recurso 31.png">
            <a:extLst>
              <a:ext uri="{FF2B5EF4-FFF2-40B4-BE49-F238E27FC236}">
                <a16:creationId xmlns:a16="http://schemas.microsoft.com/office/drawing/2014/main" id="{4471DE4B-F7D5-EC46-19F2-C4774D33A425}"/>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C21B6F08-C251-0074-B055-D6FEB33BA87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00309"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8;p9">
            <a:extLst>
              <a:ext uri="{FF2B5EF4-FFF2-40B4-BE49-F238E27FC236}">
                <a16:creationId xmlns:a16="http://schemas.microsoft.com/office/drawing/2014/main" id="{9653D4B8-DD14-9478-D457-565D1AB3668F}"/>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3959"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0;p1" descr="Recurso 25.png">
            <a:extLst>
              <a:ext uri="{FF2B5EF4-FFF2-40B4-BE49-F238E27FC236}">
                <a16:creationId xmlns:a16="http://schemas.microsoft.com/office/drawing/2014/main" id="{0AD2CE17-5485-83F3-E0E2-BFF6B2D1BB9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0;p1" descr="Recurso 25.png">
            <a:extLst>
              <a:ext uri="{FF2B5EF4-FFF2-40B4-BE49-F238E27FC236}">
                <a16:creationId xmlns:a16="http://schemas.microsoft.com/office/drawing/2014/main" id="{ABBD84E5-09BC-FF10-AE53-680813A2A7FF}"/>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036;p14">
            <a:extLst>
              <a:ext uri="{FF2B5EF4-FFF2-40B4-BE49-F238E27FC236}">
                <a16:creationId xmlns:a16="http://schemas.microsoft.com/office/drawing/2014/main" id="{E0608E8B-A07A-3210-13BD-7B8FC55CE553}"/>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graphicFrame>
        <p:nvGraphicFramePr>
          <p:cNvPr id="2" name="Google Shape;3394;p29">
            <a:extLst>
              <a:ext uri="{FF2B5EF4-FFF2-40B4-BE49-F238E27FC236}">
                <a16:creationId xmlns:a16="http://schemas.microsoft.com/office/drawing/2014/main" id="{8F6C5F59-8EE7-772A-09D7-FE142D3E6BA3}"/>
              </a:ext>
            </a:extLst>
          </p:cNvPr>
          <p:cNvGraphicFramePr/>
          <p:nvPr/>
        </p:nvGraphicFramePr>
        <p:xfrm>
          <a:off x="4351290" y="2205484"/>
          <a:ext cx="7527599" cy="3134282"/>
        </p:xfrm>
        <a:graphic>
          <a:graphicData uri="http://schemas.openxmlformats.org/drawingml/2006/table">
            <a:tbl>
              <a:tblPr>
                <a:noFill/>
              </a:tblPr>
              <a:tblGrid>
                <a:gridCol w="681610">
                  <a:extLst>
                    <a:ext uri="{9D8B030D-6E8A-4147-A177-3AD203B41FA5}">
                      <a16:colId xmlns:a16="http://schemas.microsoft.com/office/drawing/2014/main" val="20000"/>
                    </a:ext>
                  </a:extLst>
                </a:gridCol>
                <a:gridCol w="1081473">
                  <a:extLst>
                    <a:ext uri="{9D8B030D-6E8A-4147-A177-3AD203B41FA5}">
                      <a16:colId xmlns:a16="http://schemas.microsoft.com/office/drawing/2014/main" val="20001"/>
                    </a:ext>
                  </a:extLst>
                </a:gridCol>
                <a:gridCol w="1257163">
                  <a:extLst>
                    <a:ext uri="{9D8B030D-6E8A-4147-A177-3AD203B41FA5}">
                      <a16:colId xmlns:a16="http://schemas.microsoft.com/office/drawing/2014/main" val="20002"/>
                    </a:ext>
                  </a:extLst>
                </a:gridCol>
                <a:gridCol w="4507353">
                  <a:extLst>
                    <a:ext uri="{9D8B030D-6E8A-4147-A177-3AD203B41FA5}">
                      <a16:colId xmlns:a16="http://schemas.microsoft.com/office/drawing/2014/main" val="20003"/>
                    </a:ext>
                  </a:extLst>
                </a:gridCol>
              </a:tblGrid>
              <a:tr h="4333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799" marB="45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Pescador – RUT – Chanco – Catarina – Cañaveral</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99" marB="45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050"/>
                        <a:buFont typeface="Noto Sans Symbols"/>
                        <a:buNone/>
                        <a:tabLst/>
                        <a:defRPr/>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ríos Roldanillo, Cáceres, Quebrada El Rey, Zanjón Los Mudos y Quebrada La Unión asociados con el distrito de riego del RUT (ríos Roldanillo - La Unión  - Toro) y pertenecientes a la subzona hidrográfica de los ríos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Pescador, Chanco, Catarina, Cañaveral</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(departamento de Valle del Cauca), se recomienda especial atención en los municipios de Roldanillo y La Unión (Valle del Cauca).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99" marB="4579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8335877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Noto Sans Symbols"/>
                        <a:buNone/>
                      </a:pPr>
                      <a:r>
                        <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53" marR="91453" marT="45629" marB="45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Noto Sans Symbols"/>
                        <a:buNone/>
                      </a:pPr>
                      <a:r>
                        <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Cuenca del río La Vieja</a:t>
                      </a:r>
                      <a:endParaRPr sz="900" dirty="0">
                        <a:latin typeface="Verdana" panose="020B0604030504040204" pitchFamily="34" charset="0"/>
                        <a:ea typeface="Verdana" panose="020B0604030504040204" pitchFamily="34" charset="0"/>
                      </a:endParaRPr>
                    </a:p>
                  </a:txBody>
                  <a:tcPr marL="91453" marR="91453" marT="45629" marB="45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Probabilidad de crecientes súbitas en el río La Vieja y sus afluentes, especialmente en los ríos Verde (municipios de Córdoba y Buenavista) y Quindío (municipios de Calarcá y Salento), río Lejos y la quebrada La Iglesia (municipio de Pijao). Se recomienda especial atención en los municipios de Tebaida, Pijao, Génova, Armenia, Calarcá y Salento (Quindío)</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Caicedonia y Cartago (Valle del Cauca). </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3" marR="91453" marT="45629" marB="4562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0522178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704" marB="457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Otún y otros directos al río Cauca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4" marB="457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Otún y sus afluentes, especial atención al río San Eugenio. </a:t>
                      </a:r>
                      <a:r>
                        <a:rPr lang="es-CO" sz="900" b="0" u="none" strike="noStrike" dirty="0">
                          <a:latin typeface="Verdana" panose="020B0604030504040204" pitchFamily="34" charset="0"/>
                          <a:ea typeface="Verdana" panose="020B0604030504040204" pitchFamily="34" charset="0"/>
                          <a:cs typeface="Arial Narrow"/>
                          <a:sym typeface="Arial Narrow"/>
                        </a:rPr>
                        <a:t>Se recomienda especial atención en los municipios de Santa Rosa de Cabal, Dosquebradas, Marsella y Pereira (Risaralda). </a:t>
                      </a:r>
                      <a:endParaRPr sz="900" b="0" dirty="0">
                        <a:latin typeface="Verdana" panose="020B0604030504040204" pitchFamily="34" charset="0"/>
                        <a:ea typeface="Verdana" panose="020B0604030504040204" pitchFamily="34" charset="0"/>
                      </a:endParaRPr>
                    </a:p>
                  </a:txBody>
                  <a:tcPr marL="91443" marR="91443" marT="45704" marB="4570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2235392"/>
                  </a:ext>
                </a:extLst>
              </a:tr>
            </a:tbl>
          </a:graphicData>
        </a:graphic>
      </p:graphicFrame>
      <p:pic>
        <p:nvPicPr>
          <p:cNvPr id="9" name="Google Shape;158;p1" descr="Recurso 37.png">
            <a:extLst>
              <a:ext uri="{FF2B5EF4-FFF2-40B4-BE49-F238E27FC236}">
                <a16:creationId xmlns:a16="http://schemas.microsoft.com/office/drawing/2014/main" id="{A775B31A-93EF-3C57-34C4-47EAA8A01C72}"/>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2132616" y="203043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FD4F01E0-B8B4-41C1-3B0C-577F97C42DEF}"/>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2972214" y="174030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158;p1" descr="Recurso 37.png">
            <a:extLst>
              <a:ext uri="{FF2B5EF4-FFF2-40B4-BE49-F238E27FC236}">
                <a16:creationId xmlns:a16="http://schemas.microsoft.com/office/drawing/2014/main" id="{143EE494-FCBC-5386-7A1B-EF8D02B1E42B}"/>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2689245" y="239213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8;p9">
            <a:extLst>
              <a:ext uri="{FF2B5EF4-FFF2-40B4-BE49-F238E27FC236}">
                <a16:creationId xmlns:a16="http://schemas.microsoft.com/office/drawing/2014/main" id="{1087B21E-F2EE-C144-7533-7A47A91FE181}"/>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67092" y="303936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8;p9">
            <a:extLst>
              <a:ext uri="{FF2B5EF4-FFF2-40B4-BE49-F238E27FC236}">
                <a16:creationId xmlns:a16="http://schemas.microsoft.com/office/drawing/2014/main" id="{4FE5AF5A-BF9C-AFA7-5AFB-A3B8E7D298B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67092" y="395400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8;p9">
            <a:extLst>
              <a:ext uri="{FF2B5EF4-FFF2-40B4-BE49-F238E27FC236}">
                <a16:creationId xmlns:a16="http://schemas.microsoft.com/office/drawing/2014/main" id="{10AC4E65-9AC3-5DBC-A44E-BDE17C3CA67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67092" y="477221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7371452"/>
      </p:ext>
    </p:extLst>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7F27A-7E93-75B8-DABA-4943A590DBA2}"/>
            </a:ext>
          </a:extLst>
        </p:cNvPr>
        <p:cNvGrpSpPr/>
        <p:nvPr/>
      </p:nvGrpSpPr>
      <p:grpSpPr>
        <a:xfrm>
          <a:off x="0" y="0"/>
          <a:ext cx="0" cy="0"/>
          <a:chOff x="0" y="0"/>
          <a:chExt cx="0" cy="0"/>
        </a:xfrm>
      </p:grpSpPr>
      <p:pic>
        <p:nvPicPr>
          <p:cNvPr id="7" name="Google Shape;736;p15">
            <a:extLst>
              <a:ext uri="{FF2B5EF4-FFF2-40B4-BE49-F238E27FC236}">
                <a16:creationId xmlns:a16="http://schemas.microsoft.com/office/drawing/2014/main" id="{C8144E0D-B4F9-F278-9D90-A14621B7B360}"/>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2" name="Imagen 7">
            <a:extLst>
              <a:ext uri="{FF2B5EF4-FFF2-40B4-BE49-F238E27FC236}">
                <a16:creationId xmlns:a16="http://schemas.microsoft.com/office/drawing/2014/main" id="{7780F6A9-3F68-F31B-57EC-2375DBAE94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3" name="Imagen 9">
            <a:extLst>
              <a:ext uri="{FF2B5EF4-FFF2-40B4-BE49-F238E27FC236}">
                <a16:creationId xmlns:a16="http://schemas.microsoft.com/office/drawing/2014/main" id="{84763E59-B6A1-F61E-0688-13B84BADE0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04788"/>
            <a:ext cx="5648325"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DD092222-A5F8-6582-2814-501D1A8289DF}"/>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
        <p:nvSpPr>
          <p:cNvPr id="14" name="Google Shape;347;p9" descr="Recurso 25.png">
            <a:extLst>
              <a:ext uri="{FF2B5EF4-FFF2-40B4-BE49-F238E27FC236}">
                <a16:creationId xmlns:a16="http://schemas.microsoft.com/office/drawing/2014/main" id="{D7367FC3-B53C-B800-80C1-BD6A2C5A149B}"/>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5" name="Google Shape;353;p9" descr="Recurso 37.png">
            <a:extLst>
              <a:ext uri="{FF2B5EF4-FFF2-40B4-BE49-F238E27FC236}">
                <a16:creationId xmlns:a16="http://schemas.microsoft.com/office/drawing/2014/main" id="{3DD57E87-7F6A-E1E7-58DF-4C9448104F92}"/>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 name="Google Shape;353;p9" descr="Recurso 37.png">
            <a:extLst>
              <a:ext uri="{FF2B5EF4-FFF2-40B4-BE49-F238E27FC236}">
                <a16:creationId xmlns:a16="http://schemas.microsoft.com/office/drawing/2014/main" id="{14667800-B333-4A54-E33E-9507544F2FD3}"/>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7" name="Google Shape;348;p9">
            <a:extLst>
              <a:ext uri="{FF2B5EF4-FFF2-40B4-BE49-F238E27FC236}">
                <a16:creationId xmlns:a16="http://schemas.microsoft.com/office/drawing/2014/main" id="{893BBC1D-3F42-AB82-33CD-44A026B1B93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49;p9">
            <a:extLst>
              <a:ext uri="{FF2B5EF4-FFF2-40B4-BE49-F238E27FC236}">
                <a16:creationId xmlns:a16="http://schemas.microsoft.com/office/drawing/2014/main" id="{0C2F2147-582F-A76E-2117-63C2B9864B1A}"/>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0;p9">
            <a:extLst>
              <a:ext uri="{FF2B5EF4-FFF2-40B4-BE49-F238E27FC236}">
                <a16:creationId xmlns:a16="http://schemas.microsoft.com/office/drawing/2014/main" id="{CEE04668-0791-4FA0-F43C-1A13EA3616EB}"/>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1;p9" descr="Recurso 32.png">
            <a:extLst>
              <a:ext uri="{FF2B5EF4-FFF2-40B4-BE49-F238E27FC236}">
                <a16:creationId xmlns:a16="http://schemas.microsoft.com/office/drawing/2014/main" id="{A010E4CC-E523-AFE0-F7CE-219BA5B6C22F}"/>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2;p9">
            <a:extLst>
              <a:ext uri="{FF2B5EF4-FFF2-40B4-BE49-F238E27FC236}">
                <a16:creationId xmlns:a16="http://schemas.microsoft.com/office/drawing/2014/main" id="{9192AE0C-E853-0679-7B8D-CF2B6EACBAE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4;p9" descr="Recurso 31.png">
            <a:extLst>
              <a:ext uri="{FF2B5EF4-FFF2-40B4-BE49-F238E27FC236}">
                <a16:creationId xmlns:a16="http://schemas.microsoft.com/office/drawing/2014/main" id="{FDA34ECC-1F61-3841-6D79-EA9AF58A02BD}"/>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8;p1" descr="Recurso 37.png">
            <a:extLst>
              <a:ext uri="{FF2B5EF4-FFF2-40B4-BE49-F238E27FC236}">
                <a16:creationId xmlns:a16="http://schemas.microsoft.com/office/drawing/2014/main" id="{4D2E9482-B3D4-C41E-EB07-C1AB5E6EFA1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7;p9">
            <a:extLst>
              <a:ext uri="{FF2B5EF4-FFF2-40B4-BE49-F238E27FC236}">
                <a16:creationId xmlns:a16="http://schemas.microsoft.com/office/drawing/2014/main" id="{0BBCE7F1-548D-3FEE-AF81-20F91741E621}"/>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0;p1" descr="Recurso 25.png">
            <a:extLst>
              <a:ext uri="{FF2B5EF4-FFF2-40B4-BE49-F238E27FC236}">
                <a16:creationId xmlns:a16="http://schemas.microsoft.com/office/drawing/2014/main" id="{CE09CA60-9DB4-A98C-403B-701D3DB6DA75}"/>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0;p1" descr="Recurso 25.png">
            <a:extLst>
              <a:ext uri="{FF2B5EF4-FFF2-40B4-BE49-F238E27FC236}">
                <a16:creationId xmlns:a16="http://schemas.microsoft.com/office/drawing/2014/main" id="{A663AE13-AF0C-F365-D453-671BC9A70A17}"/>
              </a:ext>
            </a:extLst>
          </p:cNvPr>
          <p:cNvPicPr preferRelativeResize="0">
            <a:picLocks noChangeAspect="1" noChangeArrowheads="1"/>
          </p:cNvPicPr>
          <p:nvPr/>
        </p:nvPicPr>
        <p:blipFill>
          <a:blip r:embed="rId16" cstate="print">
            <a:extLst>
              <a:ext uri="{BEBA8EAE-BF5A-486C-A8C5-ECC9F3942E4B}">
                <a14:imgProps xmlns:a14="http://schemas.microsoft.com/office/drawing/2010/main">
                  <a14:imgLayer r:embed="rId17">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934;p22" descr="Recurso 39.png">
            <a:extLst>
              <a:ext uri="{FF2B5EF4-FFF2-40B4-BE49-F238E27FC236}">
                <a16:creationId xmlns:a16="http://schemas.microsoft.com/office/drawing/2014/main" id="{BFE845D7-1290-F0D0-6938-4F4982ACB2B8}"/>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8;p9">
            <a:extLst>
              <a:ext uri="{FF2B5EF4-FFF2-40B4-BE49-F238E27FC236}">
                <a16:creationId xmlns:a16="http://schemas.microsoft.com/office/drawing/2014/main" id="{4FB70E10-1CE2-181B-C649-134638839EB3}"/>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Google Shape;3394;p29">
            <a:extLst>
              <a:ext uri="{FF2B5EF4-FFF2-40B4-BE49-F238E27FC236}">
                <a16:creationId xmlns:a16="http://schemas.microsoft.com/office/drawing/2014/main" id="{B2935235-38B9-D982-C669-2B5A69009671}"/>
              </a:ext>
            </a:extLst>
          </p:cNvPr>
          <p:cNvGraphicFramePr/>
          <p:nvPr/>
        </p:nvGraphicFramePr>
        <p:xfrm>
          <a:off x="4311656" y="2024184"/>
          <a:ext cx="7527601" cy="3205848"/>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089588">
                  <a:extLst>
                    <a:ext uri="{9D8B030D-6E8A-4147-A177-3AD203B41FA5}">
                      <a16:colId xmlns:a16="http://schemas.microsoft.com/office/drawing/2014/main" val="20001"/>
                    </a:ext>
                  </a:extLst>
                </a:gridCol>
                <a:gridCol w="1266597">
                  <a:extLst>
                    <a:ext uri="{9D8B030D-6E8A-4147-A177-3AD203B41FA5}">
                      <a16:colId xmlns:a16="http://schemas.microsoft.com/office/drawing/2014/main" val="20002"/>
                    </a:ext>
                  </a:extLst>
                </a:gridCol>
                <a:gridCol w="4484691">
                  <a:extLst>
                    <a:ext uri="{9D8B030D-6E8A-4147-A177-3AD203B41FA5}">
                      <a16:colId xmlns:a16="http://schemas.microsoft.com/office/drawing/2014/main" val="20003"/>
                    </a:ext>
                  </a:extLst>
                </a:gridCol>
              </a:tblGrid>
              <a:tr h="592702">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25" marR="91425" marT="45588" marB="455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Chinchiná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5" marR="91425" marT="45588" marB="455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Chinchiná y sus afluentes en el Eje Cafetero. Especial atención en los municipios de Villamaría y Manizales (Caldas).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25" marR="91425" marT="45588" marB="4558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66310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Risaralda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i="0" u="none" strike="noStrike" dirty="0">
                          <a:latin typeface="Verdana" panose="020B0604030504040204" pitchFamily="34" charset="0"/>
                          <a:ea typeface="Verdana" panose="020B0604030504040204" pitchFamily="34" charset="0"/>
                          <a:cs typeface="Arial Narrow"/>
                          <a:sym typeface="Arial Narrow"/>
                        </a:rPr>
                        <a:t>Probabilidad de crecientes súbitas en el río Risaralda y sus afluentes, especialmente las quebradas Aguas Claras y </a:t>
                      </a:r>
                      <a:r>
                        <a:rPr lang="es-CO" sz="900" i="0" u="none" strike="noStrike" dirty="0" err="1">
                          <a:latin typeface="Verdana" panose="020B0604030504040204" pitchFamily="34" charset="0"/>
                          <a:ea typeface="Verdana" panose="020B0604030504040204" pitchFamily="34" charset="0"/>
                          <a:cs typeface="Arial Narrow"/>
                          <a:sym typeface="Arial Narrow"/>
                        </a:rPr>
                        <a:t>Pidria</a:t>
                      </a:r>
                      <a:r>
                        <a:rPr lang="es-CO" sz="900" i="0" u="none" strike="noStrike" dirty="0">
                          <a:latin typeface="Verdana" panose="020B0604030504040204" pitchFamily="34" charset="0"/>
                          <a:ea typeface="Verdana" panose="020B0604030504040204" pitchFamily="34" charset="0"/>
                          <a:cs typeface="Arial Narrow"/>
                          <a:sym typeface="Arial Narrow"/>
                        </a:rPr>
                        <a:t>, y los ríos Guática y Mapa. Especial atención a la altura del municipio de Anserma, Belalcázar, Riosucio y Viterbo (Caldas), Apía, Balboa, Belén de Umbría, La Virginia y Mistrató (Risaralda). </a:t>
                      </a:r>
                    </a:p>
                  </a:txBody>
                  <a:tcPr marL="91443" marR="91443" marT="45673" marB="4567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871917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Tapias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Tapias y sus afluentes en el Eje Cafetero. Especial atención en el municipio de La Merced, Filadelfia, Aranzázu, Neira y Salamina (Caldas).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3" marR="91443"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3028477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692" marB="456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Arma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92" marB="456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Arma y sus afluentes, especialmente las quebradas </a:t>
                      </a:r>
                      <a:r>
                        <a:rPr lang="es-CO" sz="900" u="none" strike="noStrike" dirty="0" err="1">
                          <a:latin typeface="Verdana" panose="020B0604030504040204" pitchFamily="34" charset="0"/>
                          <a:ea typeface="Verdana" panose="020B0604030504040204" pitchFamily="34" charset="0"/>
                          <a:cs typeface="Arial Narrow"/>
                          <a:sym typeface="Arial Narrow"/>
                        </a:rPr>
                        <a:t>Guz</a:t>
                      </a:r>
                      <a:r>
                        <a:rPr lang="es-CO" sz="900" u="none" strike="noStrike" dirty="0">
                          <a:latin typeface="Verdana" panose="020B0604030504040204" pitchFamily="34" charset="0"/>
                          <a:ea typeface="Verdana" panose="020B0604030504040204" pitchFamily="34" charset="0"/>
                          <a:cs typeface="Arial Narrow"/>
                          <a:sym typeface="Arial Narrow"/>
                        </a:rPr>
                        <a:t> y </a:t>
                      </a:r>
                      <a:r>
                        <a:rPr lang="es-CO" sz="900" u="none" strike="noStrike" dirty="0" err="1">
                          <a:latin typeface="Verdana" panose="020B0604030504040204" pitchFamily="34" charset="0"/>
                          <a:ea typeface="Verdana" panose="020B0604030504040204" pitchFamily="34" charset="0"/>
                          <a:cs typeface="Arial Narrow"/>
                          <a:sym typeface="Arial Narrow"/>
                        </a:rPr>
                        <a:t>Gue</a:t>
                      </a:r>
                      <a:r>
                        <a:rPr lang="es-CO" sz="900" u="none" strike="noStrike" dirty="0">
                          <a:latin typeface="Verdana" panose="020B0604030504040204" pitchFamily="34" charset="0"/>
                          <a:ea typeface="Verdana" panose="020B0604030504040204" pitchFamily="34" charset="0"/>
                          <a:cs typeface="Arial Narrow"/>
                          <a:sym typeface="Arial Narrow"/>
                        </a:rPr>
                        <a:t>, en el municipio de Abejorral y el río Piedras a la altura del municipio de La Unión (Antioquia).</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43" marR="91443" marT="45692" marB="4569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04528594"/>
                  </a:ext>
                </a:extLst>
              </a:tr>
            </a:tbl>
          </a:graphicData>
        </a:graphic>
      </p:graphicFrame>
      <p:pic>
        <p:nvPicPr>
          <p:cNvPr id="34" name="Google Shape;158;p1" descr="Recurso 37.png">
            <a:extLst>
              <a:ext uri="{FF2B5EF4-FFF2-40B4-BE49-F238E27FC236}">
                <a16:creationId xmlns:a16="http://schemas.microsoft.com/office/drawing/2014/main" id="{392118FD-2676-7B21-9E3B-4DEA0F94175F}"/>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869974" y="491429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158;p1" descr="Recurso 37.png">
            <a:extLst>
              <a:ext uri="{FF2B5EF4-FFF2-40B4-BE49-F238E27FC236}">
                <a16:creationId xmlns:a16="http://schemas.microsoft.com/office/drawing/2014/main" id="{69EE3725-9415-B5BB-D89B-E140DF4C5270}"/>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3011458" y="408916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6FC20C9D-BCAD-927E-F5E1-92CCC51089DF}"/>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869974" y="556062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9D4FB627-F4F2-E55D-7A9E-2620732B7449}"/>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090045" y="536887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8;p9">
            <a:extLst>
              <a:ext uri="{FF2B5EF4-FFF2-40B4-BE49-F238E27FC236}">
                <a16:creationId xmlns:a16="http://schemas.microsoft.com/office/drawing/2014/main" id="{09DD6EDB-3425-A4E3-8008-DEBDCEC045BB}"/>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409353" y="269490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8;p9">
            <a:extLst>
              <a:ext uri="{FF2B5EF4-FFF2-40B4-BE49-F238E27FC236}">
                <a16:creationId xmlns:a16="http://schemas.microsoft.com/office/drawing/2014/main" id="{2CC882FE-6859-F582-A8FA-878031044B93}"/>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409352" y="339458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60123FD5-F8FE-1551-D0FB-900F3BD1A58C}"/>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409352" y="407418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7;p9">
            <a:extLst>
              <a:ext uri="{FF2B5EF4-FFF2-40B4-BE49-F238E27FC236}">
                <a16:creationId xmlns:a16="http://schemas.microsoft.com/office/drawing/2014/main" id="{9348C291-F73C-5C3B-066D-901DD06382FA}"/>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390771" y="467775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75391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6E370-840B-3B6B-BD02-610A372436EB}"/>
            </a:ext>
          </a:extLst>
        </p:cNvPr>
        <p:cNvGrpSpPr/>
        <p:nvPr/>
      </p:nvGrpSpPr>
      <p:grpSpPr>
        <a:xfrm>
          <a:off x="0" y="0"/>
          <a:ext cx="0" cy="0"/>
          <a:chOff x="0" y="0"/>
          <a:chExt cx="0" cy="0"/>
        </a:xfrm>
      </p:grpSpPr>
      <p:pic>
        <p:nvPicPr>
          <p:cNvPr id="7" name="Google Shape;736;p15">
            <a:extLst>
              <a:ext uri="{FF2B5EF4-FFF2-40B4-BE49-F238E27FC236}">
                <a16:creationId xmlns:a16="http://schemas.microsoft.com/office/drawing/2014/main" id="{3BCD8D2A-A97D-21E7-D90C-37251E1F8979}"/>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2" name="Imagen 7">
            <a:extLst>
              <a:ext uri="{FF2B5EF4-FFF2-40B4-BE49-F238E27FC236}">
                <a16:creationId xmlns:a16="http://schemas.microsoft.com/office/drawing/2014/main" id="{686771A5-36D6-ED16-8C97-C7601C961E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3" name="Imagen 9">
            <a:extLst>
              <a:ext uri="{FF2B5EF4-FFF2-40B4-BE49-F238E27FC236}">
                <a16:creationId xmlns:a16="http://schemas.microsoft.com/office/drawing/2014/main" id="{E65B6EAF-A6F0-0FD4-60B3-8287F35E413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04788"/>
            <a:ext cx="5648325"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591DCA6C-6D42-75A7-0185-AAD5034C07D9}"/>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
        <p:nvSpPr>
          <p:cNvPr id="14" name="Google Shape;347;p9" descr="Recurso 25.png">
            <a:extLst>
              <a:ext uri="{FF2B5EF4-FFF2-40B4-BE49-F238E27FC236}">
                <a16:creationId xmlns:a16="http://schemas.microsoft.com/office/drawing/2014/main" id="{F13D2764-D51E-BCAA-52A7-5F13B3AFA4B5}"/>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5" name="Google Shape;353;p9" descr="Recurso 37.png">
            <a:extLst>
              <a:ext uri="{FF2B5EF4-FFF2-40B4-BE49-F238E27FC236}">
                <a16:creationId xmlns:a16="http://schemas.microsoft.com/office/drawing/2014/main" id="{754849C1-480E-29D4-5E5E-5738393D886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 name="Google Shape;353;p9" descr="Recurso 37.png">
            <a:extLst>
              <a:ext uri="{FF2B5EF4-FFF2-40B4-BE49-F238E27FC236}">
                <a16:creationId xmlns:a16="http://schemas.microsoft.com/office/drawing/2014/main" id="{F456F993-AC9C-EE1C-9D23-309BCC55B675}"/>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7" name="Google Shape;348;p9">
            <a:extLst>
              <a:ext uri="{FF2B5EF4-FFF2-40B4-BE49-F238E27FC236}">
                <a16:creationId xmlns:a16="http://schemas.microsoft.com/office/drawing/2014/main" id="{6C3BEF8C-2FA9-0215-4179-3B73A384784D}"/>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49;p9">
            <a:extLst>
              <a:ext uri="{FF2B5EF4-FFF2-40B4-BE49-F238E27FC236}">
                <a16:creationId xmlns:a16="http://schemas.microsoft.com/office/drawing/2014/main" id="{D0E53D8A-62D9-483D-4D1D-BA8EAB78B57B}"/>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0;p9">
            <a:extLst>
              <a:ext uri="{FF2B5EF4-FFF2-40B4-BE49-F238E27FC236}">
                <a16:creationId xmlns:a16="http://schemas.microsoft.com/office/drawing/2014/main" id="{83F3C7D7-3952-74BF-9F0C-4EF6DB10481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1;p9" descr="Recurso 32.png">
            <a:extLst>
              <a:ext uri="{FF2B5EF4-FFF2-40B4-BE49-F238E27FC236}">
                <a16:creationId xmlns:a16="http://schemas.microsoft.com/office/drawing/2014/main" id="{9E05272F-0BCA-8482-A198-0F3B79827202}"/>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2;p9">
            <a:extLst>
              <a:ext uri="{FF2B5EF4-FFF2-40B4-BE49-F238E27FC236}">
                <a16:creationId xmlns:a16="http://schemas.microsoft.com/office/drawing/2014/main" id="{774DD633-245D-978D-126C-4C9E310062A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4;p9" descr="Recurso 31.png">
            <a:extLst>
              <a:ext uri="{FF2B5EF4-FFF2-40B4-BE49-F238E27FC236}">
                <a16:creationId xmlns:a16="http://schemas.microsoft.com/office/drawing/2014/main" id="{C4EEAF9A-B4EE-F837-BB1A-DAAD007E616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8;p1" descr="Recurso 37.png">
            <a:extLst>
              <a:ext uri="{FF2B5EF4-FFF2-40B4-BE49-F238E27FC236}">
                <a16:creationId xmlns:a16="http://schemas.microsoft.com/office/drawing/2014/main" id="{4CE801B3-E348-F5F3-9D62-06F2B93837B2}"/>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7;p9">
            <a:extLst>
              <a:ext uri="{FF2B5EF4-FFF2-40B4-BE49-F238E27FC236}">
                <a16:creationId xmlns:a16="http://schemas.microsoft.com/office/drawing/2014/main" id="{D7163F92-8B5F-2DF9-1A35-0A91AF7F05E1}"/>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0;p1" descr="Recurso 25.png">
            <a:extLst>
              <a:ext uri="{FF2B5EF4-FFF2-40B4-BE49-F238E27FC236}">
                <a16:creationId xmlns:a16="http://schemas.microsoft.com/office/drawing/2014/main" id="{623FAE0D-366B-30EE-FCEA-8F8997941C5C}"/>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0;p1" descr="Recurso 25.png">
            <a:extLst>
              <a:ext uri="{FF2B5EF4-FFF2-40B4-BE49-F238E27FC236}">
                <a16:creationId xmlns:a16="http://schemas.microsoft.com/office/drawing/2014/main" id="{4E06C994-5A5A-5769-A643-4DDE217B81E8}"/>
              </a:ext>
            </a:extLst>
          </p:cNvPr>
          <p:cNvPicPr preferRelativeResize="0">
            <a:picLocks noChangeAspect="1" noChangeArrowheads="1"/>
          </p:cNvPicPr>
          <p:nvPr/>
        </p:nvPicPr>
        <p:blipFill>
          <a:blip r:embed="rId16" cstate="print">
            <a:extLst>
              <a:ext uri="{BEBA8EAE-BF5A-486C-A8C5-ECC9F3942E4B}">
                <a14:imgProps xmlns:a14="http://schemas.microsoft.com/office/drawing/2010/main">
                  <a14:imgLayer r:embed="rId17">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934;p22" descr="Recurso 39.png">
            <a:extLst>
              <a:ext uri="{FF2B5EF4-FFF2-40B4-BE49-F238E27FC236}">
                <a16:creationId xmlns:a16="http://schemas.microsoft.com/office/drawing/2014/main" id="{2B9C221D-5874-0DC3-F462-DACE3A58EBB9}"/>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8;p9">
            <a:extLst>
              <a:ext uri="{FF2B5EF4-FFF2-40B4-BE49-F238E27FC236}">
                <a16:creationId xmlns:a16="http://schemas.microsoft.com/office/drawing/2014/main" id="{76D10C2D-A428-11D1-2009-E15451682BD6}"/>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Google Shape;3394;p29">
            <a:extLst>
              <a:ext uri="{FF2B5EF4-FFF2-40B4-BE49-F238E27FC236}">
                <a16:creationId xmlns:a16="http://schemas.microsoft.com/office/drawing/2014/main" id="{B9B2B960-2181-1556-26A5-1F798620B596}"/>
              </a:ext>
            </a:extLst>
          </p:cNvPr>
          <p:cNvGraphicFramePr/>
          <p:nvPr/>
        </p:nvGraphicFramePr>
        <p:xfrm>
          <a:off x="4353752" y="1976737"/>
          <a:ext cx="7527601" cy="3883748"/>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089588">
                  <a:extLst>
                    <a:ext uri="{9D8B030D-6E8A-4147-A177-3AD203B41FA5}">
                      <a16:colId xmlns:a16="http://schemas.microsoft.com/office/drawing/2014/main" val="20001"/>
                    </a:ext>
                  </a:extLst>
                </a:gridCol>
                <a:gridCol w="1266597">
                  <a:extLst>
                    <a:ext uri="{9D8B030D-6E8A-4147-A177-3AD203B41FA5}">
                      <a16:colId xmlns:a16="http://schemas.microsoft.com/office/drawing/2014/main" val="20002"/>
                    </a:ext>
                  </a:extLst>
                </a:gridCol>
                <a:gridCol w="4484691">
                  <a:extLst>
                    <a:ext uri="{9D8B030D-6E8A-4147-A177-3AD203B41FA5}">
                      <a16:colId xmlns:a16="http://schemas.microsoft.com/office/drawing/2014/main" val="20003"/>
                    </a:ext>
                  </a:extLst>
                </a:gridCol>
              </a:tblGrid>
              <a:tr h="592702">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609" marB="456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Cartama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Otros Directos al Cauca</a:t>
                      </a:r>
                      <a:endParaRPr sz="900" dirty="0">
                        <a:latin typeface="Verdana" panose="020B0604030504040204" pitchFamily="34" charset="0"/>
                        <a:ea typeface="Verdana" panose="020B0604030504040204" pitchFamily="34" charset="0"/>
                      </a:endParaRPr>
                    </a:p>
                  </a:txBody>
                  <a:tcPr marL="91443" marR="91443" marT="45609" marB="456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Cartama</a:t>
                      </a:r>
                      <a:r>
                        <a:rPr lang="es-CO" sz="900" u="none" strike="noStrike" dirty="0">
                          <a:latin typeface="Verdana" panose="020B0604030504040204" pitchFamily="34" charset="0"/>
                          <a:ea typeface="Verdana" panose="020B0604030504040204" pitchFamily="34" charset="0"/>
                          <a:cs typeface="Arial Narrow"/>
                          <a:sym typeface="Arial Narrow"/>
                        </a:rPr>
                        <a:t> y sus aportantes como los ríos </a:t>
                      </a:r>
                      <a:r>
                        <a:rPr lang="es-CO" sz="900" u="none" strike="noStrike" dirty="0" err="1">
                          <a:latin typeface="Verdana" panose="020B0604030504040204" pitchFamily="34" charset="0"/>
                          <a:ea typeface="Verdana" panose="020B0604030504040204" pitchFamily="34" charset="0"/>
                          <a:cs typeface="Arial Narrow"/>
                          <a:sym typeface="Arial Narrow"/>
                        </a:rPr>
                        <a:t>Cartama</a:t>
                      </a:r>
                      <a:r>
                        <a:rPr lang="es-CO" sz="900" u="none" strike="noStrike" dirty="0">
                          <a:latin typeface="Verdana" panose="020B0604030504040204" pitchFamily="34" charset="0"/>
                          <a:ea typeface="Verdana" panose="020B0604030504040204" pitchFamily="34" charset="0"/>
                          <a:cs typeface="Arial Narrow"/>
                          <a:sym typeface="Arial Narrow"/>
                        </a:rPr>
                        <a:t> (Antioquia) y Supía (Caldas) y las </a:t>
                      </a:r>
                      <a:r>
                        <a:rPr lang="es-CO" sz="900" b="0" u="none" strike="noStrike" dirty="0">
                          <a:latin typeface="Verdana" panose="020B0604030504040204" pitchFamily="34" charset="0"/>
                          <a:ea typeface="Verdana" panose="020B0604030504040204" pitchFamily="34" charset="0"/>
                          <a:cs typeface="Arial Narrow"/>
                          <a:sym typeface="Arial Narrow"/>
                        </a:rPr>
                        <a:t>quebradas Cascabel y </a:t>
                      </a:r>
                      <a:r>
                        <a:rPr lang="es-CO" sz="900" u="none" strike="noStrike" dirty="0">
                          <a:latin typeface="Verdana" panose="020B0604030504040204" pitchFamily="34" charset="0"/>
                          <a:ea typeface="Verdana" panose="020B0604030504040204" pitchFamily="34" charset="0"/>
                          <a:cs typeface="Arial Narrow"/>
                          <a:sym typeface="Arial Narrow"/>
                        </a:rPr>
                        <a:t>Pantanos. Especial atención en los municipios de Pueblorrico, Támesis y Valparaíso (Antioquia), Supía y </a:t>
                      </a:r>
                      <a:r>
                        <a:rPr lang="es-CO" sz="900" b="0" u="none" strike="noStrike" dirty="0">
                          <a:latin typeface="Verdana" panose="020B0604030504040204" pitchFamily="34" charset="0"/>
                          <a:ea typeface="Verdana" panose="020B0604030504040204" pitchFamily="34" charset="0"/>
                          <a:cs typeface="Arial Narrow"/>
                          <a:sym typeface="Arial Narrow"/>
                        </a:rPr>
                        <a:t>Marmato (Caldas) y </a:t>
                      </a:r>
                      <a:r>
                        <a:rPr lang="es-CO" sz="900" b="0" u="none" strike="noStrike" dirty="0" err="1">
                          <a:latin typeface="Verdana" panose="020B0604030504040204" pitchFamily="34" charset="0"/>
                          <a:ea typeface="Verdana" panose="020B0604030504040204" pitchFamily="34" charset="0"/>
                          <a:cs typeface="Arial Narrow"/>
                          <a:sym typeface="Arial Narrow"/>
                        </a:rPr>
                        <a:t>Quinchína</a:t>
                      </a:r>
                      <a:r>
                        <a:rPr lang="es-CO" sz="900" b="0" u="none" strike="noStrike" dirty="0">
                          <a:latin typeface="Verdana" panose="020B0604030504040204" pitchFamily="34" charset="0"/>
                          <a:ea typeface="Verdana" panose="020B0604030504040204" pitchFamily="34" charset="0"/>
                          <a:cs typeface="Arial Narrow"/>
                          <a:sym typeface="Arial Narrow"/>
                        </a:rPr>
                        <a:t> (Risaralda)</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b="1" u="none" strike="noStrike" dirty="0">
                          <a:latin typeface="Verdana" panose="020B0604030504040204" pitchFamily="34" charset="0"/>
                          <a:ea typeface="Verdana" panose="020B0604030504040204" pitchFamily="34" charset="0"/>
                          <a:cs typeface="Arial Narrow"/>
                          <a:sym typeface="Arial Narrow"/>
                        </a:rPr>
                        <a:t>Nota: </a:t>
                      </a:r>
                      <a:r>
                        <a:rPr lang="es-CO" sz="900" u="none" strike="noStrike" dirty="0">
                          <a:latin typeface="Verdana" panose="020B0604030504040204" pitchFamily="34" charset="0"/>
                          <a:ea typeface="Verdana" panose="020B0604030504040204" pitchFamily="34" charset="0"/>
                          <a:cs typeface="Arial Narrow"/>
                          <a:sym typeface="Arial Narrow"/>
                        </a:rPr>
                        <a:t>Creciente súbita en la quebrada La Leona en el sector de la vía Tarso - Pueblorrico en el  municipio de Pueblorrico, Antioquia (11/11/2025). </a:t>
                      </a:r>
                      <a:endParaRPr lang="es-CO" sz="900" b="0" u="none" strike="noStrike" dirty="0">
                        <a:latin typeface="Verdana" panose="020B0604030504040204" pitchFamily="34" charset="0"/>
                        <a:ea typeface="Verdana" panose="020B0604030504040204" pitchFamily="34" charset="0"/>
                        <a:cs typeface="Arial Narrow"/>
                        <a:sym typeface="Arial Narrow"/>
                      </a:endParaRPr>
                    </a:p>
                  </a:txBody>
                  <a:tcPr marL="91443" marR="91443" marT="45609" marB="4560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66310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u="none" strike="noStrike" cap="none" dirty="0">
                        <a:latin typeface="Verdana" panose="020B0604030504040204" pitchFamily="34" charset="0"/>
                        <a:ea typeface="Verdana" panose="020B0604030504040204" pitchFamily="34" charset="0"/>
                      </a:endParaRPr>
                    </a:p>
                  </a:txBody>
                  <a:tcPr marL="91443" marR="91443" marT="45709" marB="457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San Juan</a:t>
                      </a:r>
                      <a:endParaRPr sz="900" u="none" strike="noStrike" cap="none" dirty="0">
                        <a:latin typeface="Verdana" panose="020B0604030504040204" pitchFamily="34" charset="0"/>
                        <a:ea typeface="Verdana" panose="020B0604030504040204" pitchFamily="34" charset="0"/>
                      </a:endParaRPr>
                    </a:p>
                  </a:txBody>
                  <a:tcPr marL="91443" marR="91443" marT="45709" marB="457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a:t>
                      </a:r>
                      <a:r>
                        <a:rPr lang="es-CO" sz="900" b="0" u="none" strike="noStrike" cap="none" dirty="0">
                          <a:latin typeface="Verdana" panose="020B0604030504040204" pitchFamily="34" charset="0"/>
                          <a:ea typeface="Verdana" panose="020B0604030504040204" pitchFamily="34" charset="0"/>
                          <a:cs typeface="Arial Narrow"/>
                          <a:sym typeface="Arial Narrow"/>
                        </a:rPr>
                        <a:t>súbitas en el río San Juan y sus afluentes, especialmente en los ríos </a:t>
                      </a:r>
                      <a:r>
                        <a:rPr lang="es-CO" sz="900" b="0" u="none" strike="noStrike" cap="none" dirty="0" err="1">
                          <a:latin typeface="Verdana" panose="020B0604030504040204" pitchFamily="34" charset="0"/>
                          <a:ea typeface="Verdana" panose="020B0604030504040204" pitchFamily="34" charset="0"/>
                          <a:cs typeface="Arial Narrow"/>
                          <a:sym typeface="Arial Narrow"/>
                        </a:rPr>
                        <a:t>Taparto</a:t>
                      </a:r>
                      <a:r>
                        <a:rPr lang="es-CO" sz="900" b="0" u="none" strike="noStrike" cap="none" dirty="0">
                          <a:latin typeface="Verdana" panose="020B0604030504040204" pitchFamily="34" charset="0"/>
                          <a:ea typeface="Verdana" panose="020B0604030504040204" pitchFamily="34" charset="0"/>
                          <a:cs typeface="Arial Narrow"/>
                          <a:sym typeface="Arial Narrow"/>
                        </a:rPr>
                        <a:t> y Bolívar, y las quebradas La </a:t>
                      </a:r>
                      <a:r>
                        <a:rPr lang="es-CO" sz="900" b="0" u="none" strike="noStrike" cap="none" dirty="0" err="1">
                          <a:latin typeface="Verdana" panose="020B0604030504040204" pitchFamily="34" charset="0"/>
                          <a:ea typeface="Verdana" panose="020B0604030504040204" pitchFamily="34" charset="0"/>
                          <a:cs typeface="Arial Narrow"/>
                          <a:sym typeface="Arial Narrow"/>
                        </a:rPr>
                        <a:t>Liboriana</a:t>
                      </a:r>
                      <a:r>
                        <a:rPr lang="es-CO" sz="900" b="0" u="none" strike="noStrike" cap="none" dirty="0">
                          <a:latin typeface="Verdana" panose="020B0604030504040204" pitchFamily="34" charset="0"/>
                          <a:ea typeface="Verdana" panose="020B0604030504040204" pitchFamily="34" charset="0"/>
                          <a:cs typeface="Arial Narrow"/>
                          <a:sym typeface="Arial Narrow"/>
                        </a:rPr>
                        <a:t>, Los Monos y La Linda, a la altura de los municipios de Andes, Betania, Salgar, Ciudad Bolívar y Pueblorrico (Antioquia). </a:t>
                      </a:r>
                      <a:endPar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9" marB="4570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465618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5" marR="91445" marT="45445" marB="454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Directos al río Cauca entre San Juan -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Pto</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Valdivia</a:t>
                      </a:r>
                      <a:endParaRPr sz="900" u="none" strike="noStrike" cap="none" dirty="0">
                        <a:latin typeface="Verdana" panose="020B0604030504040204" pitchFamily="34" charset="0"/>
                        <a:ea typeface="Verdana" panose="020B0604030504040204" pitchFamily="34" charset="0"/>
                      </a:endParaRPr>
                    </a:p>
                  </a:txBody>
                  <a:tcPr marL="91445" marR="91445" marT="45445" marB="454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aportantes a la SZH directos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al río Cauca entre el río San Juan y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Pto</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Valdivia, como el río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Tonusco</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en el municipio de Santa Fe de Antioquia;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la quebrada La Tigra en el municipio de Venecia;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las quebradas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Chachafrutal</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La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Frisola</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Murrapal</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Sopetrán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la altura del municipio de Buriticá; la quebrada La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Guaduala</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 la altura de la cabecera municipal de Ebéjico; quebrada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Selvana</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Sector El Refresco en el municipio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Amagá</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el caño de La Carolina (Quebrada Piedra Verde) a la altura de la Vereda Jonás en el municipio de Fredonia</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Especial atención en los municipios de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Amagá</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Armenia, Briceño, Buriticá, Concordia, Ebéjico, Fredonia, Heliconia, Ituango, Olaya, Santa Fe de Antioquia, Sopetrán y Venecia (Antioquia).</a:t>
                      </a:r>
                      <a:endParaRPr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445" marB="454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67440107"/>
                  </a:ext>
                </a:extLst>
              </a:tr>
            </a:tbl>
          </a:graphicData>
        </a:graphic>
      </p:graphicFrame>
      <p:pic>
        <p:nvPicPr>
          <p:cNvPr id="38" name="Google Shape;158;p1" descr="Recurso 37.png">
            <a:extLst>
              <a:ext uri="{FF2B5EF4-FFF2-40B4-BE49-F238E27FC236}">
                <a16:creationId xmlns:a16="http://schemas.microsoft.com/office/drawing/2014/main" id="{296D8951-A5F2-2458-7B70-E4120BE85E1A}"/>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461478" y="316418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33232E9A-E328-6026-5101-EA37ADFFD4F0}"/>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946493" y="312384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158;p1" descr="Recurso 37.png">
            <a:extLst>
              <a:ext uri="{FF2B5EF4-FFF2-40B4-BE49-F238E27FC236}">
                <a16:creationId xmlns:a16="http://schemas.microsoft.com/office/drawing/2014/main" id="{FD439BAD-BE88-C70D-DC20-CCB073178C49}"/>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571922" y="195585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8;p1" descr="Recurso 37.png">
            <a:extLst>
              <a:ext uri="{FF2B5EF4-FFF2-40B4-BE49-F238E27FC236}">
                <a16:creationId xmlns:a16="http://schemas.microsoft.com/office/drawing/2014/main" id="{324B63DC-BFE3-D3C9-98D0-CBBEEF830F5E}"/>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268274" y="157203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158;p1" descr="Recurso 37.png">
            <a:extLst>
              <a:ext uri="{FF2B5EF4-FFF2-40B4-BE49-F238E27FC236}">
                <a16:creationId xmlns:a16="http://schemas.microsoft.com/office/drawing/2014/main" id="{6C18767E-CA1C-CE2D-D2A0-20673201EF5A}"/>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560208" y="448746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8;p9">
            <a:extLst>
              <a:ext uri="{FF2B5EF4-FFF2-40B4-BE49-F238E27FC236}">
                <a16:creationId xmlns:a16="http://schemas.microsoft.com/office/drawing/2014/main" id="{C28131B2-98A0-EA69-8454-0D3ACF7070BF}"/>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454279" y="4845745"/>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158;p1" descr="Recurso 37.png">
            <a:extLst>
              <a:ext uri="{FF2B5EF4-FFF2-40B4-BE49-F238E27FC236}">
                <a16:creationId xmlns:a16="http://schemas.microsoft.com/office/drawing/2014/main" id="{2D3C7472-5FAC-1A61-0527-A82E00AFDFC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984397" y="433148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8;p9">
            <a:extLst>
              <a:ext uri="{FF2B5EF4-FFF2-40B4-BE49-F238E27FC236}">
                <a16:creationId xmlns:a16="http://schemas.microsoft.com/office/drawing/2014/main" id="{80C0C64D-1D3C-DFAD-CACE-A14C9B549E3D}"/>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454279" y="371825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7;p9">
            <a:extLst>
              <a:ext uri="{FF2B5EF4-FFF2-40B4-BE49-F238E27FC236}">
                <a16:creationId xmlns:a16="http://schemas.microsoft.com/office/drawing/2014/main" id="{3BCABF73-525F-E72B-2E14-D86D5D03A46A}"/>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447929" y="288867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4;p9" descr="Recurso 31.png">
            <a:extLst>
              <a:ext uri="{FF2B5EF4-FFF2-40B4-BE49-F238E27FC236}">
                <a16:creationId xmlns:a16="http://schemas.microsoft.com/office/drawing/2014/main" id="{E5C37A44-42D6-5655-C361-058D91EBAC0F}"/>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11145" r="26974"/>
          <a:stretch>
            <a:fillRect/>
          </a:stretch>
        </p:blipFill>
        <p:spPr bwMode="auto">
          <a:xfrm>
            <a:off x="2229462" y="4113224"/>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23411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94DF9-9047-331B-3441-3BD1261B38A5}"/>
            </a:ext>
          </a:extLst>
        </p:cNvPr>
        <p:cNvGrpSpPr/>
        <p:nvPr/>
      </p:nvGrpSpPr>
      <p:grpSpPr>
        <a:xfrm>
          <a:off x="0" y="0"/>
          <a:ext cx="0" cy="0"/>
          <a:chOff x="0" y="0"/>
          <a:chExt cx="0" cy="0"/>
        </a:xfrm>
      </p:grpSpPr>
      <p:pic>
        <p:nvPicPr>
          <p:cNvPr id="8" name="Google Shape;736;p15">
            <a:extLst>
              <a:ext uri="{FF2B5EF4-FFF2-40B4-BE49-F238E27FC236}">
                <a16:creationId xmlns:a16="http://schemas.microsoft.com/office/drawing/2014/main" id="{A8A3E66A-1615-BB65-A621-F723C37B1788}"/>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85" name="Imagen 1">
            <a:extLst>
              <a:ext uri="{FF2B5EF4-FFF2-40B4-BE49-F238E27FC236}">
                <a16:creationId xmlns:a16="http://schemas.microsoft.com/office/drawing/2014/main" id="{4A987C41-0FE1-6E38-0208-2694002A49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25425"/>
            <a:ext cx="56070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oogle Shape;3394;p29">
            <a:extLst>
              <a:ext uri="{FF2B5EF4-FFF2-40B4-BE49-F238E27FC236}">
                <a16:creationId xmlns:a16="http://schemas.microsoft.com/office/drawing/2014/main" id="{E092A3F4-A493-511C-B1E7-22562EF0D7FB}"/>
              </a:ext>
            </a:extLst>
          </p:cNvPr>
          <p:cNvGraphicFramePr/>
          <p:nvPr/>
        </p:nvGraphicFramePr>
        <p:xfrm>
          <a:off x="4340548" y="1572368"/>
          <a:ext cx="7566450" cy="4360836"/>
        </p:xfrm>
        <a:graphic>
          <a:graphicData uri="http://schemas.openxmlformats.org/drawingml/2006/table">
            <a:tbl>
              <a:tblPr>
                <a:noFill/>
              </a:tblPr>
              <a:tblGrid>
                <a:gridCol w="697930">
                  <a:extLst>
                    <a:ext uri="{9D8B030D-6E8A-4147-A177-3AD203B41FA5}">
                      <a16:colId xmlns:a16="http://schemas.microsoft.com/office/drawing/2014/main" val="20000"/>
                    </a:ext>
                  </a:extLst>
                </a:gridCol>
                <a:gridCol w="1160957">
                  <a:extLst>
                    <a:ext uri="{9D8B030D-6E8A-4147-A177-3AD203B41FA5}">
                      <a16:colId xmlns:a16="http://schemas.microsoft.com/office/drawing/2014/main" val="20001"/>
                    </a:ext>
                  </a:extLst>
                </a:gridCol>
                <a:gridCol w="1445356">
                  <a:extLst>
                    <a:ext uri="{9D8B030D-6E8A-4147-A177-3AD203B41FA5}">
                      <a16:colId xmlns:a16="http://schemas.microsoft.com/office/drawing/2014/main" val="20002"/>
                    </a:ext>
                  </a:extLst>
                </a:gridCol>
                <a:gridCol w="4262207">
                  <a:extLst>
                    <a:ext uri="{9D8B030D-6E8A-4147-A177-3AD203B41FA5}">
                      <a16:colId xmlns:a16="http://schemas.microsoft.com/office/drawing/2014/main" val="20003"/>
                    </a:ext>
                  </a:extLst>
                </a:gridCol>
              </a:tblGrid>
              <a:tr h="4467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4396">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07" marB="457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Tarazá-Man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7" marB="457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Crecientes súbitas en</a:t>
                      </a:r>
                      <a:r>
                        <a:rPr lang="es-ES" sz="900" u="none" strike="noStrike" baseline="0" dirty="0">
                          <a:latin typeface="Verdana" panose="020B0604030504040204" pitchFamily="34" charset="0"/>
                          <a:ea typeface="Verdana" panose="020B0604030504040204" pitchFamily="34" charset="0"/>
                          <a:cs typeface="Arial Narrow"/>
                          <a:sym typeface="Arial Narrow"/>
                        </a:rPr>
                        <a:t> los ríos </a:t>
                      </a:r>
                      <a:r>
                        <a:rPr lang="es-ES" sz="900" u="none" strike="noStrike" dirty="0">
                          <a:latin typeface="Verdana" panose="020B0604030504040204" pitchFamily="34" charset="0"/>
                          <a:ea typeface="Verdana" panose="020B0604030504040204" pitchFamily="34" charset="0"/>
                          <a:cs typeface="Arial Narrow"/>
                          <a:sym typeface="Arial Narrow"/>
                        </a:rPr>
                        <a:t>Tarazá, Man y sus afluentes, especialmente la </a:t>
                      </a:r>
                      <a:r>
                        <a:rPr lang="es-ES" sz="900" b="0" u="none" strike="noStrike" dirty="0">
                          <a:latin typeface="Verdana" panose="020B0604030504040204" pitchFamily="34" charset="0"/>
                          <a:ea typeface="Verdana" panose="020B0604030504040204" pitchFamily="34" charset="0"/>
                          <a:cs typeface="Arial Narrow"/>
                          <a:sym typeface="Arial Narrow"/>
                        </a:rPr>
                        <a:t>quebrada La Pinta y el caño Silencio</a:t>
                      </a:r>
                      <a:r>
                        <a:rPr lang="es-ES" sz="900" u="none" strike="noStrike" dirty="0">
                          <a:latin typeface="Verdana" panose="020B0604030504040204" pitchFamily="34" charset="0"/>
                          <a:ea typeface="Verdana" panose="020B0604030504040204" pitchFamily="34" charset="0"/>
                          <a:cs typeface="Arial Narrow"/>
                          <a:sym typeface="Arial Narrow"/>
                        </a:rPr>
                        <a:t>. Especial atención a la altura de los municipios de Tarazá, Cáceres y Caucasia (Antioquia). </a:t>
                      </a:r>
                      <a:endParaRPr lang="es-ES" sz="900" b="0" u="none" strike="noStrike" kern="1200" dirty="0">
                        <a:solidFill>
                          <a:schemeClr val="tx1"/>
                        </a:solidFill>
                        <a:latin typeface="Verdana" panose="020B0604030504040204" pitchFamily="34" charset="0"/>
                        <a:ea typeface="Verdana" panose="020B0604030504040204" pitchFamily="34" charset="0"/>
                        <a:cs typeface="Arial Narrow"/>
                        <a:sym typeface="Arial Narrow"/>
                      </a:endParaRPr>
                    </a:p>
                  </a:txBody>
                  <a:tcPr marL="91443" marR="91443" marT="45707" marB="4570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2619427"/>
                  </a:ext>
                </a:extLst>
              </a:tr>
              <a:tr h="614396">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97" marB="456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Directos al Cauca entre Pto. Valdivia y Nechí</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97" marB="456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aportantes directos al río Cauca entre los municipios de Puerto Valdivia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y Nechí. Especial atención a las comunidades ribereñas asentadas en la zona como Nuevo Mundo y Santillana.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97" marB="4569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2102369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Nechí</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522" marB="4552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rgbClr val="000000"/>
                        </a:buClr>
                        <a:buSzPts val="1050"/>
                        <a:buFont typeface="Noto Sans Symbols"/>
                        <a:buNone/>
                        <a:tabLst/>
                        <a:defRPr/>
                      </a:pPr>
                      <a:r>
                        <a:rPr lang="es-ES" sz="900" b="0" i="0" u="none" strike="noStrike" cap="none" noProof="0" dirty="0">
                          <a:solidFill>
                            <a:schemeClr val="dk1"/>
                          </a:solidFill>
                          <a:latin typeface="Verdana" panose="020B0604030504040204" pitchFamily="34" charset="0"/>
                          <a:ea typeface="Verdana" panose="020B0604030504040204" pitchFamily="34" charset="0"/>
                          <a:cs typeface="Arial Narrow"/>
                          <a:sym typeface="Arial Narrow"/>
                        </a:rPr>
                        <a:t>Cuenca Alta del río Porce (río Medellín)</a:t>
                      </a:r>
                    </a:p>
                  </a:txBody>
                  <a:tcPr marL="91443" marR="91443" marT="45522" marB="4552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Creci</a:t>
                      </a:r>
                      <a:r>
                        <a:rPr lang="es-CO" sz="900" u="none" strike="noStrike" cap="none" baseline="0" dirty="0">
                          <a:latin typeface="Verdana" panose="020B0604030504040204" pitchFamily="34" charset="0"/>
                          <a:ea typeface="Verdana" panose="020B0604030504040204" pitchFamily="34" charset="0"/>
                          <a:cs typeface="Arial Narrow"/>
                          <a:sym typeface="Arial Narrow"/>
                        </a:rPr>
                        <a:t>entes </a:t>
                      </a:r>
                      <a:r>
                        <a:rPr lang="es-CO" sz="900" u="none" strike="noStrike" cap="none" dirty="0">
                          <a:latin typeface="Verdana" panose="020B0604030504040204" pitchFamily="34" charset="0"/>
                          <a:ea typeface="Verdana" panose="020B0604030504040204" pitchFamily="34" charset="0"/>
                          <a:cs typeface="Arial Narrow"/>
                          <a:sym typeface="Arial Narrow"/>
                        </a:rPr>
                        <a:t>súbitas en el río Medellín y sus aportantes en el Valle de Aburra. </a:t>
                      </a:r>
                      <a:r>
                        <a:rPr lang="es-CO" sz="900" dirty="0">
                          <a:latin typeface="Verdana" panose="020B0604030504040204" pitchFamily="34" charset="0"/>
                          <a:ea typeface="Verdana" panose="020B0604030504040204" pitchFamily="34" charset="0"/>
                        </a:rPr>
                        <a:t>Se recomienda mantener especial atención sobre el río Medellín y sus principales afluentes, entre ellos las quebradas AltaVista, Cafetal, Doña María, El Sesteadero, Jabalona–Aguacatala, La Honda, La </a:t>
                      </a:r>
                      <a:r>
                        <a:rPr lang="es-CO" sz="900" dirty="0" err="1">
                          <a:latin typeface="Verdana" panose="020B0604030504040204" pitchFamily="34" charset="0"/>
                          <a:ea typeface="Verdana" panose="020B0604030504040204" pitchFamily="34" charset="0"/>
                        </a:rPr>
                        <a:t>Iguaná</a:t>
                      </a:r>
                      <a:r>
                        <a:rPr lang="es-CO" sz="900" dirty="0">
                          <a:latin typeface="Verdana" panose="020B0604030504040204" pitchFamily="34" charset="0"/>
                          <a:ea typeface="Verdana" panose="020B0604030504040204" pitchFamily="34" charset="0"/>
                        </a:rPr>
                        <a:t>, La Loca, La Madera, La Magdalena, La Muñoz, La </a:t>
                      </a:r>
                      <a:r>
                        <a:rPr lang="es-CO" sz="900" dirty="0" err="1">
                          <a:latin typeface="Verdana" panose="020B0604030504040204" pitchFamily="34" charset="0"/>
                          <a:ea typeface="Verdana" panose="020B0604030504040204" pitchFamily="34" charset="0"/>
                        </a:rPr>
                        <a:t>Picacha</a:t>
                      </a:r>
                      <a:r>
                        <a:rPr lang="es-CO" sz="900" dirty="0">
                          <a:latin typeface="Verdana" panose="020B0604030504040204" pitchFamily="34" charset="0"/>
                          <a:ea typeface="Verdana" panose="020B0604030504040204" pitchFamily="34" charset="0"/>
                        </a:rPr>
                        <a:t>, La Presidenta, La Santa Elena, Olivares y La Toscana–Zenú. </a:t>
                      </a:r>
                      <a:r>
                        <a:rPr lang="es-CO" sz="900" u="none" strike="noStrike" cap="none" dirty="0">
                          <a:latin typeface="Verdana" panose="020B0604030504040204" pitchFamily="34" charset="0"/>
                          <a:ea typeface="Verdana" panose="020B0604030504040204" pitchFamily="34" charset="0"/>
                          <a:cs typeface="Arial Narrow"/>
                          <a:sym typeface="Arial Narrow"/>
                        </a:rPr>
                        <a:t>Especial atención a los municipios de Bello, Caldas, Copacabana, Girardota, Itagüí, La Estrella, Medellín, Sabaneta y Barbosa (Antioquia). </a:t>
                      </a:r>
                      <a:endParaRPr lang="es-CO" sz="900" b="0" dirty="0">
                        <a:latin typeface="Verdana" panose="020B0604030504040204" pitchFamily="34" charset="0"/>
                        <a:ea typeface="Verdana" panose="020B0604030504040204" pitchFamily="34" charset="0"/>
                        <a:cs typeface="Arial Narrow"/>
                        <a:sym typeface="Arial Narrow"/>
                      </a:endParaRPr>
                    </a:p>
                  </a:txBody>
                  <a:tcPr marL="91443" marR="91443" marT="45745" marB="457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715152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Nechí</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45" marB="457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Porce</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45" marB="457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a:t>
                      </a:r>
                      <a:r>
                        <a:rPr lang="es-CO" sz="900" u="none" strike="noStrike" cap="none" baseline="0" dirty="0">
                          <a:latin typeface="Verdana" panose="020B0604030504040204" pitchFamily="34" charset="0"/>
                          <a:ea typeface="Verdana" panose="020B0604030504040204" pitchFamily="34" charset="0"/>
                          <a:cs typeface="Arial Narrow"/>
                          <a:sym typeface="Arial Narrow"/>
                        </a:rPr>
                        <a:t>entes súbitas en </a:t>
                      </a:r>
                      <a:r>
                        <a:rPr lang="es-CO" sz="900" u="none" strike="noStrike" cap="none" dirty="0">
                          <a:latin typeface="Verdana" panose="020B0604030504040204" pitchFamily="34" charset="0"/>
                          <a:ea typeface="Verdana" panose="020B0604030504040204" pitchFamily="34" charset="0"/>
                          <a:cs typeface="Arial Narrow"/>
                          <a:sym typeface="Arial Narrow"/>
                        </a:rPr>
                        <a:t>el río Porce y sus afluentes. Especial atención a los municipios de Gómez Plata, Santa Rosa de Osos,</a:t>
                      </a:r>
                      <a:r>
                        <a:rPr lang="es-CO" sz="900" u="none" strike="noStrike" cap="none" baseline="0"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Donmatías</a:t>
                      </a:r>
                      <a:r>
                        <a:rPr lang="es-CO" sz="900" u="none" strike="noStrike" cap="none" baseline="0" dirty="0">
                          <a:latin typeface="Verdana" panose="020B0604030504040204" pitchFamily="34" charset="0"/>
                          <a:ea typeface="Verdana" panose="020B0604030504040204" pitchFamily="34" charset="0"/>
                          <a:cs typeface="Arial Narrow"/>
                          <a:sym typeface="Arial Narrow"/>
                        </a:rPr>
                        <a:t> y </a:t>
                      </a:r>
                      <a:r>
                        <a:rPr lang="es-CO" sz="900" u="none" strike="noStrike" cap="none" dirty="0">
                          <a:latin typeface="Verdana" panose="020B0604030504040204" pitchFamily="34" charset="0"/>
                          <a:ea typeface="Verdana" panose="020B0604030504040204" pitchFamily="34" charset="0"/>
                          <a:cs typeface="Arial Narrow"/>
                          <a:sym typeface="Arial Narrow"/>
                        </a:rPr>
                        <a:t>Amalfi (Antioquia). </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745" marB="457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554523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Nechí</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40" marB="456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Alto Nechí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40" marB="456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Nechí y sus aportantes en la cuenca alta, especialmente en los ríos </a:t>
                      </a:r>
                      <a:r>
                        <a:rPr lang="es-CO" sz="900" u="none" strike="noStrike" cap="none" dirty="0" err="1">
                          <a:latin typeface="Verdana" panose="020B0604030504040204" pitchFamily="34" charset="0"/>
                          <a:ea typeface="Verdana" panose="020B0604030504040204" pitchFamily="34" charset="0"/>
                          <a:cs typeface="Arial Narrow"/>
                          <a:sym typeface="Arial Narrow"/>
                        </a:rPr>
                        <a:t>Tenche</a:t>
                      </a:r>
                      <a:r>
                        <a:rPr lang="es-CO" sz="900" u="none" strike="noStrike" cap="none" dirty="0">
                          <a:latin typeface="Verdana" panose="020B0604030504040204" pitchFamily="34" charset="0"/>
                          <a:ea typeface="Verdana" panose="020B0604030504040204" pitchFamily="34" charset="0"/>
                          <a:cs typeface="Arial Narrow"/>
                          <a:sym typeface="Arial Narrow"/>
                        </a:rPr>
                        <a:t>, Dolores, </a:t>
                      </a:r>
                      <a:r>
                        <a:rPr lang="es-CO" sz="900" b="0" u="none" strike="noStrike" cap="none" dirty="0">
                          <a:latin typeface="Verdana" panose="020B0604030504040204" pitchFamily="34" charset="0"/>
                          <a:ea typeface="Verdana" panose="020B0604030504040204" pitchFamily="34" charset="0"/>
                          <a:cs typeface="Arial Narrow"/>
                          <a:sym typeface="Arial Narrow"/>
                        </a:rPr>
                        <a:t>Anorí y la </a:t>
                      </a:r>
                      <a:r>
                        <a:rPr lang="es-CO" sz="900" b="0" u="none" strike="noStrike" kern="1200" cap="none" dirty="0">
                          <a:solidFill>
                            <a:schemeClr val="dk1"/>
                          </a:solidFill>
                          <a:latin typeface="Verdana" panose="020B0604030504040204" pitchFamily="34" charset="0"/>
                          <a:ea typeface="Verdana" panose="020B0604030504040204" pitchFamily="34" charset="0"/>
                          <a:cs typeface="+mn-cs"/>
                          <a:sym typeface="Arial Narrow"/>
                        </a:rPr>
                        <a:t>q</a:t>
                      </a:r>
                      <a:r>
                        <a:rPr lang="es-CO" sz="900" b="0" u="none" strike="noStrike" kern="1200" dirty="0">
                          <a:solidFill>
                            <a:schemeClr val="dk1"/>
                          </a:solidFill>
                          <a:latin typeface="Verdana" panose="020B0604030504040204" pitchFamily="34" charset="0"/>
                          <a:ea typeface="Verdana" panose="020B0604030504040204" pitchFamily="34" charset="0"/>
                          <a:cs typeface="+mn-cs"/>
                        </a:rPr>
                        <a:t>uebrada Caño Seco</a:t>
                      </a:r>
                      <a:r>
                        <a:rPr lang="es-CO" sz="900" u="none" strike="noStrike" cap="none" dirty="0">
                          <a:latin typeface="Verdana" panose="020B0604030504040204" pitchFamily="34" charset="0"/>
                          <a:ea typeface="Verdana" panose="020B0604030504040204" pitchFamily="34" charset="0"/>
                          <a:cs typeface="Arial Narrow"/>
                          <a:sym typeface="Arial Narrow"/>
                        </a:rPr>
                        <a:t>. Especial atención a los municipios de Angostura, Anorí, Campamento y Yarumal (Antioquia). </a:t>
                      </a:r>
                      <a:endParaRPr lang="es-CO" sz="900" b="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640" marB="4564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4463448"/>
                  </a:ext>
                </a:extLst>
              </a:tr>
            </a:tbl>
          </a:graphicData>
        </a:graphic>
      </p:graphicFrame>
      <p:sp>
        <p:nvSpPr>
          <p:cNvPr id="4" name="Google Shape;3036;p14">
            <a:extLst>
              <a:ext uri="{FF2B5EF4-FFF2-40B4-BE49-F238E27FC236}">
                <a16:creationId xmlns:a16="http://schemas.microsoft.com/office/drawing/2014/main" id="{422616C4-58B5-3C94-32EB-2B594FF79DC5}"/>
              </a:ext>
            </a:extLst>
          </p:cNvPr>
          <p:cNvSpPr txBox="1">
            <a:spLocks noChangeArrowheads="1"/>
          </p:cNvSpPr>
          <p:nvPr/>
        </p:nvSpPr>
        <p:spPr bwMode="auto">
          <a:xfrm>
            <a:off x="3824700" y="715449"/>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
        <p:nvSpPr>
          <p:cNvPr id="2" name="Google Shape;347;p9" descr="Recurso 25.png">
            <a:extLst>
              <a:ext uri="{FF2B5EF4-FFF2-40B4-BE49-F238E27FC236}">
                <a16:creationId xmlns:a16="http://schemas.microsoft.com/office/drawing/2014/main" id="{AC116933-FD65-F14A-AF52-49C2F1AE24E5}"/>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1" name="Google Shape;353;p9" descr="Recurso 37.png">
            <a:extLst>
              <a:ext uri="{FF2B5EF4-FFF2-40B4-BE49-F238E27FC236}">
                <a16:creationId xmlns:a16="http://schemas.microsoft.com/office/drawing/2014/main" id="{3195B8ED-8D13-5B3F-E650-95CFD7FB48A7}"/>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5" name="Google Shape;353;p9" descr="Recurso 37.png">
            <a:extLst>
              <a:ext uri="{FF2B5EF4-FFF2-40B4-BE49-F238E27FC236}">
                <a16:creationId xmlns:a16="http://schemas.microsoft.com/office/drawing/2014/main" id="{0301EC4E-1206-B8D0-E4DD-D64066009BC3}"/>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1" name="Google Shape;348;p9">
            <a:extLst>
              <a:ext uri="{FF2B5EF4-FFF2-40B4-BE49-F238E27FC236}">
                <a16:creationId xmlns:a16="http://schemas.microsoft.com/office/drawing/2014/main" id="{FCD85365-6981-15E4-82FB-E112C801BAAD}"/>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49;p9">
            <a:extLst>
              <a:ext uri="{FF2B5EF4-FFF2-40B4-BE49-F238E27FC236}">
                <a16:creationId xmlns:a16="http://schemas.microsoft.com/office/drawing/2014/main" id="{FCE466FA-2BFF-E08C-EA9B-B914BFF9B03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1;p9" descr="Recurso 32.png">
            <a:extLst>
              <a:ext uri="{FF2B5EF4-FFF2-40B4-BE49-F238E27FC236}">
                <a16:creationId xmlns:a16="http://schemas.microsoft.com/office/drawing/2014/main" id="{0C763516-563D-0AC7-8532-9AEADE864098}"/>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2;p9">
            <a:extLst>
              <a:ext uri="{FF2B5EF4-FFF2-40B4-BE49-F238E27FC236}">
                <a16:creationId xmlns:a16="http://schemas.microsoft.com/office/drawing/2014/main" id="{CC9792F7-0921-AB98-E4D5-C6460745D6E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4;p9" descr="Recurso 31.png">
            <a:extLst>
              <a:ext uri="{FF2B5EF4-FFF2-40B4-BE49-F238E27FC236}">
                <a16:creationId xmlns:a16="http://schemas.microsoft.com/office/drawing/2014/main" id="{99F3CBBA-C22B-43D7-8796-5FD3368C02FE}"/>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8;p1" descr="Recurso 37.png">
            <a:extLst>
              <a:ext uri="{FF2B5EF4-FFF2-40B4-BE49-F238E27FC236}">
                <a16:creationId xmlns:a16="http://schemas.microsoft.com/office/drawing/2014/main" id="{5B28B7E4-5A68-73A7-F4FB-6DC7EE452AA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0;p1" descr="Recurso 25.png">
            <a:extLst>
              <a:ext uri="{FF2B5EF4-FFF2-40B4-BE49-F238E27FC236}">
                <a16:creationId xmlns:a16="http://schemas.microsoft.com/office/drawing/2014/main" id="{D54838B4-864F-7E0B-5673-BE760F262B25}"/>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78248" y="461759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0;p1" descr="Recurso 25.png">
            <a:extLst>
              <a:ext uri="{FF2B5EF4-FFF2-40B4-BE49-F238E27FC236}">
                <a16:creationId xmlns:a16="http://schemas.microsoft.com/office/drawing/2014/main" id="{C5E8C5F7-9AD3-6687-AFDE-B01686B4B12C}"/>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934;p22" descr="Recurso 39.png">
            <a:extLst>
              <a:ext uri="{FF2B5EF4-FFF2-40B4-BE49-F238E27FC236}">
                <a16:creationId xmlns:a16="http://schemas.microsoft.com/office/drawing/2014/main" id="{1A390186-07A2-694B-7E32-08E97032B636}"/>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0;p9">
            <a:extLst>
              <a:ext uri="{FF2B5EF4-FFF2-40B4-BE49-F238E27FC236}">
                <a16:creationId xmlns:a16="http://schemas.microsoft.com/office/drawing/2014/main" id="{027A0CDC-AA21-4F1B-14AC-782986DD4285}"/>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7;p9">
            <a:extLst>
              <a:ext uri="{FF2B5EF4-FFF2-40B4-BE49-F238E27FC236}">
                <a16:creationId xmlns:a16="http://schemas.microsoft.com/office/drawing/2014/main" id="{C79A178A-B202-C89F-654F-9D317BEFFE66}"/>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78248" y="524486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8;p9">
            <a:extLst>
              <a:ext uri="{FF2B5EF4-FFF2-40B4-BE49-F238E27FC236}">
                <a16:creationId xmlns:a16="http://schemas.microsoft.com/office/drawing/2014/main" id="{E74B6406-E24D-9A1F-2DF7-EF098F511058}"/>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693104" y="790278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B50024F2-E65B-34AA-401E-EAC951A0332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697999" y="480584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8;p9">
            <a:extLst>
              <a:ext uri="{FF2B5EF4-FFF2-40B4-BE49-F238E27FC236}">
                <a16:creationId xmlns:a16="http://schemas.microsoft.com/office/drawing/2014/main" id="{71E7740F-FD36-41F5-7094-EEB3F1004C32}"/>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92535" y="586895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8;p9">
            <a:extLst>
              <a:ext uri="{FF2B5EF4-FFF2-40B4-BE49-F238E27FC236}">
                <a16:creationId xmlns:a16="http://schemas.microsoft.com/office/drawing/2014/main" id="{A5AC0231-C5E9-5BB5-3EA8-3BF8E57B4026}"/>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4442624" y="4754742"/>
            <a:ext cx="481013" cy="4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8;p9">
            <a:extLst>
              <a:ext uri="{FF2B5EF4-FFF2-40B4-BE49-F238E27FC236}">
                <a16:creationId xmlns:a16="http://schemas.microsoft.com/office/drawing/2014/main" id="{7D8E6CE0-252C-B962-60C7-2AA3A7A82B44}"/>
              </a:ext>
            </a:extLst>
          </p:cNvPr>
          <p:cNvPicPr preferRelativeResize="0">
            <a:picLocks noChangeAspect="1" noChangeArrowheads="1"/>
          </p:cNvPicPr>
          <p:nvPr/>
        </p:nvPicPr>
        <p:blipFill>
          <a:blip r:embed="rId20">
            <a:extLst>
              <a:ext uri="{28A0092B-C50C-407E-A947-70E740481C1C}">
                <a14:useLocalDpi xmlns:a14="http://schemas.microsoft.com/office/drawing/2010/main" val="0"/>
              </a:ext>
            </a:extLst>
          </a:blip>
          <a:srcRect/>
          <a:stretch/>
        </p:blipFill>
        <p:spPr bwMode="auto">
          <a:xfrm>
            <a:off x="4442624" y="2160734"/>
            <a:ext cx="481013" cy="456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158;p1" descr="Recurso 37.png">
            <a:extLst>
              <a:ext uri="{FF2B5EF4-FFF2-40B4-BE49-F238E27FC236}">
                <a16:creationId xmlns:a16="http://schemas.microsoft.com/office/drawing/2014/main" id="{805AD6B5-F667-0E57-7117-A877FBA1C431}"/>
              </a:ext>
            </a:extLst>
          </p:cNvPr>
          <p:cNvPicPr preferRelativeResize="0">
            <a:picLocks noChangeAspect="1" noChangeArrowheads="1"/>
          </p:cNvPicPr>
          <p:nvPr/>
        </p:nvPicPr>
        <p:blipFill>
          <a:blip r:embed="rId21" cstate="print">
            <a:extLst>
              <a:ext uri="{28A0092B-C50C-407E-A947-70E740481C1C}">
                <a14:useLocalDpi xmlns:a14="http://schemas.microsoft.com/office/drawing/2010/main" val="0"/>
              </a:ext>
            </a:extLst>
          </a:blip>
          <a:srcRect b="18539"/>
          <a:stretch>
            <a:fillRect/>
          </a:stretch>
        </p:blipFill>
        <p:spPr bwMode="auto">
          <a:xfrm>
            <a:off x="1361362" y="446504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158;p1" descr="Recurso 37.png">
            <a:extLst>
              <a:ext uri="{FF2B5EF4-FFF2-40B4-BE49-F238E27FC236}">
                <a16:creationId xmlns:a16="http://schemas.microsoft.com/office/drawing/2014/main" id="{D5E51EA7-7392-BEB8-D7A6-8E68996E3F5E}"/>
              </a:ext>
            </a:extLst>
          </p:cNvPr>
          <p:cNvPicPr preferRelativeResize="0">
            <a:picLocks noChangeAspect="1" noChangeArrowheads="1"/>
          </p:cNvPicPr>
          <p:nvPr/>
        </p:nvPicPr>
        <p:blipFill>
          <a:blip r:embed="rId21" cstate="print">
            <a:extLst>
              <a:ext uri="{28A0092B-C50C-407E-A947-70E740481C1C}">
                <a14:useLocalDpi xmlns:a14="http://schemas.microsoft.com/office/drawing/2010/main" val="0"/>
              </a:ext>
            </a:extLst>
          </a:blip>
          <a:srcRect b="18539"/>
          <a:stretch>
            <a:fillRect/>
          </a:stretch>
        </p:blipFill>
        <p:spPr bwMode="auto">
          <a:xfrm>
            <a:off x="1784186" y="386708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8;p9">
            <a:extLst>
              <a:ext uri="{FF2B5EF4-FFF2-40B4-BE49-F238E27FC236}">
                <a16:creationId xmlns:a16="http://schemas.microsoft.com/office/drawing/2014/main" id="{6DE0FAE1-135D-E601-F85E-26444A5BDBCE}"/>
              </a:ext>
            </a:extLst>
          </p:cNvPr>
          <p:cNvPicPr preferRelativeResize="0">
            <a:picLocks noChangeAspect="1" noChangeArrowheads="1"/>
          </p:cNvPicPr>
          <p:nvPr/>
        </p:nvPicPr>
        <p:blipFill>
          <a:blip r:embed="rId22">
            <a:extLst>
              <a:ext uri="{28A0092B-C50C-407E-A947-70E740481C1C}">
                <a14:useLocalDpi xmlns:a14="http://schemas.microsoft.com/office/drawing/2010/main" val="0"/>
              </a:ext>
            </a:extLst>
          </a:blip>
          <a:srcRect/>
          <a:stretch/>
        </p:blipFill>
        <p:spPr bwMode="auto">
          <a:xfrm>
            <a:off x="4448563" y="2808712"/>
            <a:ext cx="469135" cy="4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57F32084-BF1F-5A9A-140D-4125074AB7D5}"/>
              </a:ext>
            </a:extLst>
          </p:cNvPr>
          <p:cNvPicPr preferRelativeResize="0">
            <a:picLocks noChangeAspect="1" noChangeArrowheads="1"/>
          </p:cNvPicPr>
          <p:nvPr/>
        </p:nvPicPr>
        <p:blipFill>
          <a:blip r:embed="rId23">
            <a:extLst>
              <a:ext uri="{28A0092B-C50C-407E-A947-70E740481C1C}">
                <a14:useLocalDpi xmlns:a14="http://schemas.microsoft.com/office/drawing/2010/main" val="0"/>
              </a:ext>
            </a:extLst>
          </a:blip>
          <a:srcRect/>
          <a:stretch/>
        </p:blipFill>
        <p:spPr bwMode="auto">
          <a:xfrm>
            <a:off x="4457395" y="3797410"/>
            <a:ext cx="451470" cy="4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4;p9" descr="Recurso 31.png">
            <a:extLst>
              <a:ext uri="{FF2B5EF4-FFF2-40B4-BE49-F238E27FC236}">
                <a16:creationId xmlns:a16="http://schemas.microsoft.com/office/drawing/2014/main" id="{F3D4E305-A487-5EE5-7440-4953E5804897}"/>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944466" y="557394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4;p9" descr="Recurso 31.png">
            <a:extLst>
              <a:ext uri="{FF2B5EF4-FFF2-40B4-BE49-F238E27FC236}">
                <a16:creationId xmlns:a16="http://schemas.microsoft.com/office/drawing/2014/main" id="{0CA2039D-5CA8-76BD-4E94-D9E397AB5E2E}"/>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1175946" y="3377482"/>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817A14A4-D32A-4401-B2C8-8E0AAA0087DE}"/>
              </a:ext>
            </a:extLst>
          </p:cNvPr>
          <p:cNvPicPr preferRelativeResize="0">
            <a:picLocks noChangeAspect="1" noChangeArrowheads="1"/>
          </p:cNvPicPr>
          <p:nvPr/>
        </p:nvPicPr>
        <p:blipFill>
          <a:blip r:embed="rId21" cstate="print">
            <a:extLst>
              <a:ext uri="{28A0092B-C50C-407E-A947-70E740481C1C}">
                <a14:useLocalDpi xmlns:a14="http://schemas.microsoft.com/office/drawing/2010/main" val="0"/>
              </a:ext>
            </a:extLst>
          </a:blip>
          <a:srcRect b="18539"/>
          <a:stretch>
            <a:fillRect/>
          </a:stretch>
        </p:blipFill>
        <p:spPr bwMode="auto">
          <a:xfrm>
            <a:off x="1562080" y="3616227"/>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4C74CF7E-00B8-5743-BE63-CE15CB1FB4B3}"/>
              </a:ext>
            </a:extLst>
          </p:cNvPr>
          <p:cNvPicPr preferRelativeResize="0">
            <a:picLocks noChangeAspect="1" noChangeArrowheads="1"/>
          </p:cNvPicPr>
          <p:nvPr/>
        </p:nvPicPr>
        <p:blipFill>
          <a:blip r:embed="rId21" cstate="print">
            <a:extLst>
              <a:ext uri="{28A0092B-C50C-407E-A947-70E740481C1C}">
                <a14:useLocalDpi xmlns:a14="http://schemas.microsoft.com/office/drawing/2010/main" val="0"/>
              </a:ext>
            </a:extLst>
          </a:blip>
          <a:srcRect b="18539"/>
          <a:stretch>
            <a:fillRect/>
          </a:stretch>
        </p:blipFill>
        <p:spPr bwMode="auto">
          <a:xfrm>
            <a:off x="1577206" y="310683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8;p9">
            <a:extLst>
              <a:ext uri="{FF2B5EF4-FFF2-40B4-BE49-F238E27FC236}">
                <a16:creationId xmlns:a16="http://schemas.microsoft.com/office/drawing/2014/main" id="{5002DDAC-D1B5-DBDC-B5AD-F537D1200591}"/>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4442624" y="5398852"/>
            <a:ext cx="481013" cy="4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74287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B457F-E722-FB38-08B0-BA2C3570D9B1}"/>
            </a:ext>
          </a:extLst>
        </p:cNvPr>
        <p:cNvGrpSpPr/>
        <p:nvPr/>
      </p:nvGrpSpPr>
      <p:grpSpPr>
        <a:xfrm>
          <a:off x="0" y="0"/>
          <a:ext cx="0" cy="0"/>
          <a:chOff x="0" y="0"/>
          <a:chExt cx="0" cy="0"/>
        </a:xfrm>
      </p:grpSpPr>
      <p:pic>
        <p:nvPicPr>
          <p:cNvPr id="10" name="Google Shape;736;p15">
            <a:extLst>
              <a:ext uri="{FF2B5EF4-FFF2-40B4-BE49-F238E27FC236}">
                <a16:creationId xmlns:a16="http://schemas.microsoft.com/office/drawing/2014/main" id="{8748CCEC-02B0-31F7-4586-AB27E1AB0B1E}"/>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85" name="Imagen 1">
            <a:extLst>
              <a:ext uri="{FF2B5EF4-FFF2-40B4-BE49-F238E27FC236}">
                <a16:creationId xmlns:a16="http://schemas.microsoft.com/office/drawing/2014/main" id="{A7D63041-44A9-45EB-913D-EAE5386818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25425"/>
            <a:ext cx="56070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oogle Shape;3394;p29">
            <a:extLst>
              <a:ext uri="{FF2B5EF4-FFF2-40B4-BE49-F238E27FC236}">
                <a16:creationId xmlns:a16="http://schemas.microsoft.com/office/drawing/2014/main" id="{7BF87C3A-3367-A60F-63CF-9A04967A1F18}"/>
              </a:ext>
            </a:extLst>
          </p:cNvPr>
          <p:cNvGraphicFramePr/>
          <p:nvPr/>
        </p:nvGraphicFramePr>
        <p:xfrm>
          <a:off x="4333779" y="2219733"/>
          <a:ext cx="7559643" cy="2869115"/>
        </p:xfrm>
        <a:graphic>
          <a:graphicData uri="http://schemas.openxmlformats.org/drawingml/2006/table">
            <a:tbl>
              <a:tblPr>
                <a:noFill/>
              </a:tblPr>
              <a:tblGrid>
                <a:gridCol w="697930">
                  <a:extLst>
                    <a:ext uri="{9D8B030D-6E8A-4147-A177-3AD203B41FA5}">
                      <a16:colId xmlns:a16="http://schemas.microsoft.com/office/drawing/2014/main" val="20000"/>
                    </a:ext>
                  </a:extLst>
                </a:gridCol>
                <a:gridCol w="1160957">
                  <a:extLst>
                    <a:ext uri="{9D8B030D-6E8A-4147-A177-3AD203B41FA5}">
                      <a16:colId xmlns:a16="http://schemas.microsoft.com/office/drawing/2014/main" val="20001"/>
                    </a:ext>
                  </a:extLst>
                </a:gridCol>
                <a:gridCol w="1445356">
                  <a:extLst>
                    <a:ext uri="{9D8B030D-6E8A-4147-A177-3AD203B41FA5}">
                      <a16:colId xmlns:a16="http://schemas.microsoft.com/office/drawing/2014/main" val="20002"/>
                    </a:ext>
                  </a:extLst>
                </a:gridCol>
                <a:gridCol w="4255400">
                  <a:extLst>
                    <a:ext uri="{9D8B030D-6E8A-4147-A177-3AD203B41FA5}">
                      <a16:colId xmlns:a16="http://schemas.microsoft.com/office/drawing/2014/main" val="20003"/>
                    </a:ext>
                  </a:extLst>
                </a:gridCol>
              </a:tblGrid>
              <a:tr h="4467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Nechí</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2" marR="91462" marT="45442" marB="454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baja del río Nechí y sus aportantes</a:t>
                      </a:r>
                    </a:p>
                  </a:txBody>
                  <a:tcPr marL="91462" marR="91462" marT="45442" marB="454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Crecientes súbitas en el río Nechí y sus aportantes en la cuenca baja, especialmente en </a:t>
                      </a:r>
                      <a:r>
                        <a:rPr lang="es-CO" sz="900" b="0" u="none" strike="noStrike" cap="none" dirty="0">
                          <a:latin typeface="Verdana" panose="020B0604030504040204" pitchFamily="34" charset="0"/>
                          <a:ea typeface="Verdana" panose="020B0604030504040204" pitchFamily="34" charset="0"/>
                          <a:cs typeface="Arial Narrow"/>
                          <a:sym typeface="Arial Narrow"/>
                        </a:rPr>
                        <a:t>las quebradas La Oca – Villa Mena, Villa - Puente Villa,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Juan Vara </a:t>
                      </a:r>
                      <a:r>
                        <a:rPr lang="es-CO" sz="900" b="0" u="none" strike="noStrike" cap="none" dirty="0">
                          <a:latin typeface="Verdana" panose="020B0604030504040204" pitchFamily="34" charset="0"/>
                          <a:ea typeface="Verdana" panose="020B0604030504040204" pitchFamily="34" charset="0"/>
                          <a:cs typeface="Arial Narrow"/>
                          <a:sym typeface="Arial Narrow"/>
                        </a:rPr>
                        <a:t>y los ríos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Pocuné</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t>
                      </a:r>
                      <a:r>
                        <a:rPr lang="es-CO" sz="900" b="0" u="none" strike="noStrike" cap="none" dirty="0">
                          <a:latin typeface="Verdana" panose="020B0604030504040204" pitchFamily="34" charset="0"/>
                          <a:ea typeface="Verdana" panose="020B0604030504040204" pitchFamily="34" charset="0"/>
                          <a:cs typeface="Arial Narrow"/>
                          <a:sym typeface="Arial Narrow"/>
                        </a:rPr>
                        <a:t> </a:t>
                      </a:r>
                      <a:r>
                        <a:rPr lang="es-CO" sz="900" b="0" u="none" strike="noStrike" cap="none" dirty="0" err="1">
                          <a:latin typeface="Verdana" panose="020B0604030504040204" pitchFamily="34" charset="0"/>
                          <a:ea typeface="Verdana" panose="020B0604030504040204" pitchFamily="34" charset="0"/>
                          <a:cs typeface="Arial Narrow"/>
                          <a:sym typeface="Arial Narrow"/>
                        </a:rPr>
                        <a:t>Tiguí</a:t>
                      </a:r>
                      <a:r>
                        <a:rPr lang="es-CO" sz="900" b="0" u="none" strike="noStrike" cap="none" dirty="0">
                          <a:latin typeface="Verdana" panose="020B0604030504040204" pitchFamily="34" charset="0"/>
                          <a:ea typeface="Verdana" panose="020B0604030504040204" pitchFamily="34" charset="0"/>
                          <a:cs typeface="Arial Narrow"/>
                          <a:sym typeface="Arial Narrow"/>
                        </a:rPr>
                        <a:t> y El Bagre. Se recomienda especial atención en los municipios de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Segovia,</a:t>
                      </a:r>
                      <a:r>
                        <a:rPr lang="es-CO" sz="900" b="0" u="none" strike="noStrike" cap="none" dirty="0">
                          <a:latin typeface="Verdana" panose="020B0604030504040204" pitchFamily="34" charset="0"/>
                          <a:ea typeface="Verdana" panose="020B0604030504040204" pitchFamily="34" charset="0"/>
                          <a:cs typeface="Arial Narrow"/>
                          <a:sym typeface="Arial Narrow"/>
                        </a:rPr>
                        <a:t> Zaragoza, Caucasia, El Bagre y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Nechí </a:t>
                      </a:r>
                      <a:r>
                        <a:rPr lang="es-CO" sz="900" b="0" u="none" strike="noStrike" cap="none" dirty="0">
                          <a:latin typeface="Verdana" panose="020B0604030504040204" pitchFamily="34" charset="0"/>
                          <a:ea typeface="Verdana" panose="020B0604030504040204" pitchFamily="34" charset="0"/>
                          <a:cs typeface="Arial Narrow"/>
                          <a:sym typeface="Arial Narrow"/>
                        </a:rPr>
                        <a:t>(Antioquia)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Desbordamiento del río Nechí en el municipio de El Bagre, Antioquia (10/11/2025).</a:t>
                      </a:r>
                    </a:p>
                  </a:txBody>
                  <a:tcPr marL="91462" marR="91462" marT="45442" marB="4544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2005739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chemeClr val="dk1"/>
                          </a:solidFill>
                          <a:latin typeface="Verdana" panose="020B0604030504040204" pitchFamily="34" charset="0"/>
                          <a:ea typeface="Verdana" panose="020B0604030504040204" pitchFamily="34" charset="0"/>
                          <a:cs typeface="Arial Narrow"/>
                          <a:sym typeface="Arial Narrow"/>
                        </a:rPr>
                        <a:t>Cauca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665" marB="456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Bajo Cauca – Magdalena. Ciénaga La Raya entre Río Nechí y Brazo de Loba</a:t>
                      </a:r>
                      <a:endParaRPr lang="es-CO" sz="900" b="1" dirty="0">
                        <a:latin typeface="Verdana" panose="020B0604030504040204" pitchFamily="34" charset="0"/>
                        <a:ea typeface="Verdana" panose="020B0604030504040204" pitchFamily="34" charset="0"/>
                      </a:endParaRPr>
                    </a:p>
                  </a:txBody>
                  <a:tcPr marL="91444" marR="91444" marT="45665" marB="456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aportantes directos al Bajo Cauca – Ciénaga La Raya entre río Nechí y Brazo de Loba, con especial atención en las quebradas San Mateo, Claras, Montecristo, Bocachica y Manzanares; y los ríos Ariza y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Caribona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en el municipio de Montecristo (Bolívar). </a:t>
                      </a:r>
                    </a:p>
                  </a:txBody>
                  <a:tcPr marL="91444" marR="91444" marT="45665" marB="4566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929931"/>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838" marB="458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Bajo río Cauca</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838" marB="458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1" u="none" strike="noStrike" cap="none" dirty="0">
                          <a:latin typeface="Verdana" panose="020B0604030504040204" pitchFamily="34" charset="0"/>
                          <a:ea typeface="Verdana" panose="020B0604030504040204" pitchFamily="34" charset="0"/>
                          <a:cs typeface="Arial Narrow"/>
                          <a:sym typeface="Arial Narrow"/>
                        </a:rPr>
                        <a:t>Alerta puntual: </a:t>
                      </a:r>
                      <a:r>
                        <a:rPr lang="es-ES" sz="900" b="0" u="none" strike="noStrike" cap="none" dirty="0">
                          <a:latin typeface="Verdana" panose="020B0604030504040204" pitchFamily="34" charset="0"/>
                          <a:ea typeface="Verdana" panose="020B0604030504040204" pitchFamily="34" charset="0"/>
                          <a:cs typeface="Arial Narrow"/>
                          <a:sym typeface="Arial Narrow"/>
                        </a:rPr>
                        <a:t>Afectaciones por rompimiento del dique marginal del río Cauca en el sector </a:t>
                      </a:r>
                      <a:r>
                        <a:rPr lang="es-ES" sz="900" b="0" u="none" strike="noStrike" cap="none" dirty="0" err="1">
                          <a:latin typeface="Verdana" panose="020B0604030504040204" pitchFamily="34" charset="0"/>
                          <a:ea typeface="Verdana" panose="020B0604030504040204" pitchFamily="34" charset="0"/>
                          <a:cs typeface="Arial Narrow"/>
                          <a:sym typeface="Arial Narrow"/>
                        </a:rPr>
                        <a:t>Caregato</a:t>
                      </a:r>
                      <a:r>
                        <a:rPr lang="es-ES" sz="900" b="0" u="none" strike="noStrike" cap="none" dirty="0">
                          <a:latin typeface="Verdana" panose="020B0604030504040204" pitchFamily="34" charset="0"/>
                          <a:ea typeface="Verdana" panose="020B0604030504040204" pitchFamily="34" charset="0"/>
                          <a:cs typeface="Arial Narrow"/>
                          <a:sym typeface="Arial Narrow"/>
                        </a:rPr>
                        <a:t> a la altura de San Jacinto del Cauca (Bolívar). Se recomienda especial atención en La Región de La Mojana por transvase del caudal del río Cauca (06/05/2024).</a:t>
                      </a:r>
                      <a:endPar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807" marB="4580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17785908"/>
                  </a:ext>
                </a:extLst>
              </a:tr>
            </a:tbl>
          </a:graphicData>
        </a:graphic>
      </p:graphicFrame>
      <p:sp>
        <p:nvSpPr>
          <p:cNvPr id="4" name="Google Shape;3036;p14">
            <a:extLst>
              <a:ext uri="{FF2B5EF4-FFF2-40B4-BE49-F238E27FC236}">
                <a16:creationId xmlns:a16="http://schemas.microsoft.com/office/drawing/2014/main" id="{38461047-71C9-3531-569A-982935EF2EA4}"/>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19" name="Google Shape;350;p9">
            <a:extLst>
              <a:ext uri="{FF2B5EF4-FFF2-40B4-BE49-F238E27FC236}">
                <a16:creationId xmlns:a16="http://schemas.microsoft.com/office/drawing/2014/main" id="{989ED58C-FC45-9596-97D5-B509346483FF}"/>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71704" y="2354308"/>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8;p1" descr="Recurso 37.png">
            <a:extLst>
              <a:ext uri="{FF2B5EF4-FFF2-40B4-BE49-F238E27FC236}">
                <a16:creationId xmlns:a16="http://schemas.microsoft.com/office/drawing/2014/main" id="{9B7612D5-5CDF-CFEA-F182-DC6F5D98111C}"/>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b="18539"/>
          <a:stretch>
            <a:fillRect/>
          </a:stretch>
        </p:blipFill>
        <p:spPr bwMode="auto">
          <a:xfrm>
            <a:off x="2848959" y="257459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47;p9" descr="Recurso 25.png">
            <a:extLst>
              <a:ext uri="{FF2B5EF4-FFF2-40B4-BE49-F238E27FC236}">
                <a16:creationId xmlns:a16="http://schemas.microsoft.com/office/drawing/2014/main" id="{89ECAB87-F681-17CD-4F15-374347BF863E}"/>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1" name="Google Shape;353;p9" descr="Recurso 37.png">
            <a:extLst>
              <a:ext uri="{FF2B5EF4-FFF2-40B4-BE49-F238E27FC236}">
                <a16:creationId xmlns:a16="http://schemas.microsoft.com/office/drawing/2014/main" id="{E74FB957-E893-669A-102C-EDE3617EA940}"/>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5" name="Google Shape;353;p9" descr="Recurso 37.png">
            <a:extLst>
              <a:ext uri="{FF2B5EF4-FFF2-40B4-BE49-F238E27FC236}">
                <a16:creationId xmlns:a16="http://schemas.microsoft.com/office/drawing/2014/main" id="{661E67BC-3601-DC04-3656-D7A5560D4A6B}"/>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1" name="Google Shape;348;p9">
            <a:extLst>
              <a:ext uri="{FF2B5EF4-FFF2-40B4-BE49-F238E27FC236}">
                <a16:creationId xmlns:a16="http://schemas.microsoft.com/office/drawing/2014/main" id="{0013EB13-D33D-E9A0-4FF3-593404F6BF2F}"/>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49;p9">
            <a:extLst>
              <a:ext uri="{FF2B5EF4-FFF2-40B4-BE49-F238E27FC236}">
                <a16:creationId xmlns:a16="http://schemas.microsoft.com/office/drawing/2014/main" id="{8660BF6A-F869-81B0-82C3-2B9651C912B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1;p9" descr="Recurso 32.png">
            <a:extLst>
              <a:ext uri="{FF2B5EF4-FFF2-40B4-BE49-F238E27FC236}">
                <a16:creationId xmlns:a16="http://schemas.microsoft.com/office/drawing/2014/main" id="{DCBE3F14-4560-81F8-DFAD-234BD0CEE7D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2;p9">
            <a:extLst>
              <a:ext uri="{FF2B5EF4-FFF2-40B4-BE49-F238E27FC236}">
                <a16:creationId xmlns:a16="http://schemas.microsoft.com/office/drawing/2014/main" id="{05808DAF-5D5E-F175-DBA7-0D9FC89CD76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4;p9" descr="Recurso 31.png">
            <a:extLst>
              <a:ext uri="{FF2B5EF4-FFF2-40B4-BE49-F238E27FC236}">
                <a16:creationId xmlns:a16="http://schemas.microsoft.com/office/drawing/2014/main" id="{4D24BD58-567C-5F21-F452-62A312977758}"/>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8;p1" descr="Recurso 37.png">
            <a:extLst>
              <a:ext uri="{FF2B5EF4-FFF2-40B4-BE49-F238E27FC236}">
                <a16:creationId xmlns:a16="http://schemas.microsoft.com/office/drawing/2014/main" id="{57C013CB-4C2F-3B08-43D6-20723CB42BB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0;p1" descr="Recurso 25.png">
            <a:extLst>
              <a:ext uri="{FF2B5EF4-FFF2-40B4-BE49-F238E27FC236}">
                <a16:creationId xmlns:a16="http://schemas.microsoft.com/office/drawing/2014/main" id="{B632ACFB-843D-621B-3042-1BC6B9BB0F33}"/>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78248" y="461759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0;p1" descr="Recurso 25.png">
            <a:extLst>
              <a:ext uri="{FF2B5EF4-FFF2-40B4-BE49-F238E27FC236}">
                <a16:creationId xmlns:a16="http://schemas.microsoft.com/office/drawing/2014/main" id="{F1B95B7A-1144-EE81-1881-1A3F63002665}"/>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934;p22" descr="Recurso 39.png">
            <a:extLst>
              <a:ext uri="{FF2B5EF4-FFF2-40B4-BE49-F238E27FC236}">
                <a16:creationId xmlns:a16="http://schemas.microsoft.com/office/drawing/2014/main" id="{CDBF9A93-AF60-1121-C652-EE467BB1C4F5}"/>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0;p9">
            <a:extLst>
              <a:ext uri="{FF2B5EF4-FFF2-40B4-BE49-F238E27FC236}">
                <a16:creationId xmlns:a16="http://schemas.microsoft.com/office/drawing/2014/main" id="{6357BC7C-0FCD-F2F1-C41E-273544481086}"/>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7;p9">
            <a:extLst>
              <a:ext uri="{FF2B5EF4-FFF2-40B4-BE49-F238E27FC236}">
                <a16:creationId xmlns:a16="http://schemas.microsoft.com/office/drawing/2014/main" id="{FE879109-FBC7-A30D-7852-2E45E28C389A}"/>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78248" y="521188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158;p1" descr="Recurso 37.png">
            <a:extLst>
              <a:ext uri="{FF2B5EF4-FFF2-40B4-BE49-F238E27FC236}">
                <a16:creationId xmlns:a16="http://schemas.microsoft.com/office/drawing/2014/main" id="{DFFC046C-1555-9007-D482-AEC5BD48C2B8}"/>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b="18539"/>
          <a:stretch>
            <a:fillRect/>
          </a:stretch>
        </p:blipFill>
        <p:spPr bwMode="auto">
          <a:xfrm>
            <a:off x="3040178" y="182344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0;p1" descr="Recurso 25.png">
            <a:extLst>
              <a:ext uri="{FF2B5EF4-FFF2-40B4-BE49-F238E27FC236}">
                <a16:creationId xmlns:a16="http://schemas.microsoft.com/office/drawing/2014/main" id="{B16E7C05-7C01-D88A-D748-ED2559BF152A}"/>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437979" y="454327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8;p9">
            <a:extLst>
              <a:ext uri="{FF2B5EF4-FFF2-40B4-BE49-F238E27FC236}">
                <a16:creationId xmlns:a16="http://schemas.microsoft.com/office/drawing/2014/main" id="{800FD004-CC30-D571-BFDF-06E32FE9D7F2}"/>
              </a:ext>
            </a:extLst>
          </p:cNvPr>
          <p:cNvPicPr preferRelativeResize="0">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592535" y="586895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4;p9" descr="Recurso 31.png">
            <a:extLst>
              <a:ext uri="{FF2B5EF4-FFF2-40B4-BE49-F238E27FC236}">
                <a16:creationId xmlns:a16="http://schemas.microsoft.com/office/drawing/2014/main" id="{8E419222-1E34-C1A6-E53E-5D1651EA103A}"/>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11145" r="26974"/>
          <a:stretch>
            <a:fillRect/>
          </a:stretch>
        </p:blipFill>
        <p:spPr bwMode="auto">
          <a:xfrm>
            <a:off x="2004459" y="3185215"/>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4;p9" descr="Recurso 31.png">
            <a:extLst>
              <a:ext uri="{FF2B5EF4-FFF2-40B4-BE49-F238E27FC236}">
                <a16:creationId xmlns:a16="http://schemas.microsoft.com/office/drawing/2014/main" id="{C033588B-68E0-556C-1ACF-4C6EEF95484A}"/>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11145" r="26974"/>
          <a:stretch>
            <a:fillRect/>
          </a:stretch>
        </p:blipFill>
        <p:spPr bwMode="auto">
          <a:xfrm>
            <a:off x="2480757" y="3669980"/>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8;p9">
            <a:extLst>
              <a:ext uri="{FF2B5EF4-FFF2-40B4-BE49-F238E27FC236}">
                <a16:creationId xmlns:a16="http://schemas.microsoft.com/office/drawing/2014/main" id="{1D670586-53BA-2D8D-02CD-ACA92EFDF713}"/>
              </a:ext>
            </a:extLst>
          </p:cNvPr>
          <p:cNvPicPr preferRelativeResize="0">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4434010" y="37778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150;p1" descr="Recurso 25.png">
            <a:extLst>
              <a:ext uri="{FF2B5EF4-FFF2-40B4-BE49-F238E27FC236}">
                <a16:creationId xmlns:a16="http://schemas.microsoft.com/office/drawing/2014/main" id="{E7F138EA-DB55-1054-01C5-18F04372D392}"/>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437979" y="297103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29647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0D262-D735-FAA5-E5AF-9C6ADC0E44C6}"/>
            </a:ext>
          </a:extLst>
        </p:cNvPr>
        <p:cNvGrpSpPr/>
        <p:nvPr/>
      </p:nvGrpSpPr>
      <p:grpSpPr>
        <a:xfrm>
          <a:off x="0" y="0"/>
          <a:ext cx="0" cy="0"/>
          <a:chOff x="0" y="0"/>
          <a:chExt cx="0" cy="0"/>
        </a:xfrm>
      </p:grpSpPr>
      <p:pic>
        <p:nvPicPr>
          <p:cNvPr id="5" name="Google Shape;736;p15">
            <a:extLst>
              <a:ext uri="{FF2B5EF4-FFF2-40B4-BE49-F238E27FC236}">
                <a16:creationId xmlns:a16="http://schemas.microsoft.com/office/drawing/2014/main" id="{87877C9F-32A7-F377-98D0-747229EFE5A3}"/>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Google Shape;3394;p29">
            <a:extLst>
              <a:ext uri="{FF2B5EF4-FFF2-40B4-BE49-F238E27FC236}">
                <a16:creationId xmlns:a16="http://schemas.microsoft.com/office/drawing/2014/main" id="{B8A44BE9-1355-C77C-F5E5-8EE00CB9E8A8}"/>
              </a:ext>
            </a:extLst>
          </p:cNvPr>
          <p:cNvGraphicFramePr/>
          <p:nvPr/>
        </p:nvGraphicFramePr>
        <p:xfrm>
          <a:off x="4344128" y="1113694"/>
          <a:ext cx="7559856" cy="5458072"/>
        </p:xfrm>
        <a:graphic>
          <a:graphicData uri="http://schemas.openxmlformats.org/drawingml/2006/table">
            <a:tbl>
              <a:tblPr>
                <a:noFill/>
              </a:tblPr>
              <a:tblGrid>
                <a:gridCol w="582984">
                  <a:extLst>
                    <a:ext uri="{9D8B030D-6E8A-4147-A177-3AD203B41FA5}">
                      <a16:colId xmlns:a16="http://schemas.microsoft.com/office/drawing/2014/main" val="20000"/>
                    </a:ext>
                  </a:extLst>
                </a:gridCol>
                <a:gridCol w="1114442">
                  <a:extLst>
                    <a:ext uri="{9D8B030D-6E8A-4147-A177-3AD203B41FA5}">
                      <a16:colId xmlns:a16="http://schemas.microsoft.com/office/drawing/2014/main" val="20001"/>
                    </a:ext>
                  </a:extLst>
                </a:gridCol>
                <a:gridCol w="1562382">
                  <a:extLst>
                    <a:ext uri="{9D8B030D-6E8A-4147-A177-3AD203B41FA5}">
                      <a16:colId xmlns:a16="http://schemas.microsoft.com/office/drawing/2014/main" val="20002"/>
                    </a:ext>
                  </a:extLst>
                </a:gridCol>
                <a:gridCol w="4300048">
                  <a:extLst>
                    <a:ext uri="{9D8B030D-6E8A-4147-A177-3AD203B41FA5}">
                      <a16:colId xmlns:a16="http://schemas.microsoft.com/office/drawing/2014/main" val="20003"/>
                    </a:ext>
                  </a:extLst>
                </a:gridCol>
              </a:tblGrid>
              <a:tr h="330444">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Bajo Magdalena – Cauca – San Jorge</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9" marR="91449" marT="45785" marB="457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u="none" strike="noStrike" dirty="0">
                          <a:latin typeface="Verdana" panose="020B0604030504040204" pitchFamily="34" charset="0"/>
                          <a:ea typeface="Verdana" panose="020B0604030504040204" pitchFamily="34" charset="0"/>
                          <a:cs typeface="Arial Narrow"/>
                          <a:sym typeface="Arial Narrow"/>
                        </a:rPr>
                        <a:t>Cuenca alta del río San Jorge</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9" marR="91449" marT="45785" marB="457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Crecientes súbitas en la cuenca alta del río San Jorge, se recomienda especial atención en sus afluentes como las quebradas La Manuela y </a:t>
                      </a:r>
                      <a:r>
                        <a:rPr lang="es-CO" sz="900" b="0" u="none" strike="noStrike" kern="1200" dirty="0" err="1">
                          <a:solidFill>
                            <a:schemeClr val="dk1"/>
                          </a:solidFill>
                          <a:latin typeface="Verdana" panose="020B0604030504040204" pitchFamily="34" charset="0"/>
                          <a:ea typeface="Verdana" panose="020B0604030504040204" pitchFamily="34" charset="0"/>
                          <a:cs typeface="+mn-cs"/>
                        </a:rPr>
                        <a:t>Morrojo</a:t>
                      </a:r>
                      <a:r>
                        <a:rPr lang="es-CO" sz="900" b="0" u="none" strike="noStrike" kern="1200" dirty="0">
                          <a:solidFill>
                            <a:schemeClr val="dk1"/>
                          </a:solidFill>
                          <a:latin typeface="Verdana" panose="020B0604030504040204" pitchFamily="34" charset="0"/>
                          <a:ea typeface="Verdana" panose="020B0604030504040204" pitchFamily="34" charset="0"/>
                          <a:cs typeface="+mn-cs"/>
                        </a:rPr>
                        <a:t>, y lo</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 ríos San Pedro y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Uré</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así como en los municipios de Puerto Libertador y Montelíbano (Córdoba).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se reportaron inundaciones en la zona urbana del municipio de Montelíbano, Córdoba (10/11/2025).</a:t>
                      </a:r>
                      <a:endPar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9" marR="91449" marT="45785" marB="4578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64087038"/>
                  </a:ext>
                </a:extLst>
              </a:tr>
              <a:tr h="612000">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Clr>
                          <a:schemeClr val="dk1"/>
                        </a:buClr>
                        <a:buSzPts val="900"/>
                        <a:buFont typeface="Verdana"/>
                        <a:buNone/>
                      </a:pPr>
                      <a:r>
                        <a:rPr lang="es-CO" sz="900" b="0" u="none" strike="noStrike" cap="none" dirty="0">
                          <a:solidFill>
                            <a:schemeClr val="dk1"/>
                          </a:solidFill>
                          <a:latin typeface="Verdana" panose="020B0604030504040204" pitchFamily="34" charset="0"/>
                          <a:ea typeface="Verdana" panose="020B0604030504040204" pitchFamily="34" charset="0"/>
                          <a:cs typeface="Verdana"/>
                          <a:sym typeface="Verdana"/>
                        </a:rPr>
                        <a:t>Bajo Magdalena – Cauca – San Jorge</a:t>
                      </a:r>
                      <a:endParaRPr sz="900" b="0" u="none" strike="noStrike" cap="none" dirty="0">
                        <a:solidFill>
                          <a:schemeClr val="dk1"/>
                        </a:solidFill>
                        <a:latin typeface="Verdana" panose="020B0604030504040204" pitchFamily="34" charset="0"/>
                        <a:ea typeface="Verdana" panose="020B0604030504040204" pitchFamily="34" charset="0"/>
                        <a:cs typeface="Verdana"/>
                        <a:sym typeface="Verdana"/>
                      </a:endParaRPr>
                    </a:p>
                  </a:txBody>
                  <a:tcPr marL="91444" marR="91444" marT="45530" marB="455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Verdana"/>
                          <a:sym typeface="Verdana"/>
                        </a:rPr>
                        <a:t>Bajo San Jorge – La Mojana</a:t>
                      </a:r>
                      <a:endParaRPr sz="900" b="0" u="none" strike="noStrike" cap="none" dirty="0">
                        <a:solidFill>
                          <a:schemeClr val="dk1"/>
                        </a:solidFill>
                        <a:latin typeface="Verdana" panose="020B0604030504040204" pitchFamily="34" charset="0"/>
                        <a:ea typeface="Verdana" panose="020B0604030504040204" pitchFamily="34" charset="0"/>
                        <a:cs typeface="Verdana"/>
                        <a:sym typeface="Verdana"/>
                      </a:endParaRPr>
                    </a:p>
                  </a:txBody>
                  <a:tcPr marL="91444" marR="91444" marT="45530" marB="455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Niveles altos del río San Jorge en el tramo </a:t>
                      </a:r>
                      <a:r>
                        <a:rPr lang="es-ES"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Jegua</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 San Antonio y los sistemas de caños y ciénagas asociados. Adicionalmente, persisten las áreas inundadas en los municipios de San Jacinto del Cauca, Caimito, San Benito Abad, Ayapel, Guaranda, San Marcos y Sucre, asociadas al ingreso de agua del río Cauca a través del boquete en </a:t>
                      </a:r>
                      <a:r>
                        <a:rPr lang="es-ES"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Caregato</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Notas:</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1) </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Se reportó el rompimiento del río San Jorge a la altura de las haciendas La Palmira y Monte Flor en el municipio de San Marcos (Sucre) (12/05/2025). </a:t>
                      </a:r>
                      <a:r>
                        <a:rPr lang="es-ES"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2)</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u="none" strike="noStrike" kern="1200" dirty="0">
                          <a:solidFill>
                            <a:schemeClr val="dk1"/>
                          </a:solidFill>
                          <a:latin typeface="Verdana" panose="020B0604030504040204" pitchFamily="34" charset="0"/>
                          <a:ea typeface="Verdana" panose="020B0604030504040204" pitchFamily="34" charset="0"/>
                          <a:cs typeface="+mn-cs"/>
                        </a:rPr>
                        <a:t>Inundación en los corregimientos de Puerto Franco y San José Rivera del municipio de Galeras, Cesar (04/07/2025). </a:t>
                      </a:r>
                      <a:r>
                        <a:rPr lang="es-CO" sz="900" b="1" u="none" strike="noStrike" kern="1200" dirty="0">
                          <a:solidFill>
                            <a:schemeClr val="dk1"/>
                          </a:solidFill>
                          <a:latin typeface="Verdana" panose="020B0604030504040204" pitchFamily="34" charset="0"/>
                          <a:ea typeface="Verdana" panose="020B0604030504040204" pitchFamily="34" charset="0"/>
                          <a:cs typeface="+mn-cs"/>
                        </a:rPr>
                        <a:t>3) </a:t>
                      </a:r>
                      <a:r>
                        <a:rPr lang="es-CO" sz="900" b="0" u="none" strike="noStrike" kern="1200" dirty="0">
                          <a:solidFill>
                            <a:schemeClr val="dk1"/>
                          </a:solidFill>
                          <a:latin typeface="Verdana" panose="020B0604030504040204" pitchFamily="34" charset="0"/>
                          <a:ea typeface="Verdana" panose="020B0604030504040204" pitchFamily="34" charset="0"/>
                          <a:cs typeface="+mn-cs"/>
                        </a:rPr>
                        <a:t>Se reportan afectaciones en zona urbana y rural del municipio de Sahagún (Córdoba) por desbordamiento de diferentes canales (16/08/2025). </a:t>
                      </a:r>
                      <a:r>
                        <a:rPr lang="es-CO" sz="900" b="1" u="none" strike="noStrike" kern="1200" dirty="0">
                          <a:solidFill>
                            <a:schemeClr val="dk1"/>
                          </a:solidFill>
                          <a:latin typeface="Verdana" panose="020B0604030504040204" pitchFamily="34" charset="0"/>
                          <a:ea typeface="Verdana" panose="020B0604030504040204" pitchFamily="34" charset="0"/>
                          <a:cs typeface="+mn-cs"/>
                        </a:rPr>
                        <a:t>4) </a:t>
                      </a:r>
                      <a:r>
                        <a:rPr lang="es-CO" sz="900" b="0" u="none" strike="noStrike" kern="1200" dirty="0">
                          <a:solidFill>
                            <a:schemeClr val="dk1"/>
                          </a:solidFill>
                          <a:latin typeface="Verdana" panose="020B0604030504040204" pitchFamily="34" charset="0"/>
                          <a:ea typeface="Verdana" panose="020B0604030504040204" pitchFamily="34" charset="0"/>
                          <a:cs typeface="+mn-cs"/>
                        </a:rPr>
                        <a:t>Se reportaron inundaciones por fuertes lluvias en el casco urbano de Sincelejo, Sucre (11/10/2025). </a:t>
                      </a:r>
                      <a:r>
                        <a:rPr lang="es-CO" sz="900" b="1" u="none" strike="noStrike" kern="1200" dirty="0">
                          <a:solidFill>
                            <a:schemeClr val="dk1"/>
                          </a:solidFill>
                          <a:latin typeface="Verdana" panose="020B0604030504040204" pitchFamily="34" charset="0"/>
                          <a:ea typeface="Verdana" panose="020B0604030504040204" pitchFamily="34" charset="0"/>
                          <a:cs typeface="+mn-cs"/>
                        </a:rPr>
                        <a:t>5) </a:t>
                      </a:r>
                      <a:r>
                        <a:rPr lang="es-CO" sz="900" b="0" u="none" strike="noStrike" kern="1200" dirty="0">
                          <a:solidFill>
                            <a:schemeClr val="dk1"/>
                          </a:solidFill>
                          <a:latin typeface="Verdana" panose="020B0604030504040204" pitchFamily="34" charset="0"/>
                          <a:ea typeface="Verdana" panose="020B0604030504040204" pitchFamily="34" charset="0"/>
                          <a:cs typeface="+mn-cs"/>
                        </a:rPr>
                        <a:t>Se reportaron inundaciones por fuertes lluvias en el casco urbano de Magangué, Bolívar (27/10/2025).</a:t>
                      </a:r>
                      <a:endParaRPr lang="es-ES" sz="900" b="0" u="none" strike="noStrike" cap="none" dirty="0">
                        <a:latin typeface="Verdana" panose="020B0604030504040204" pitchFamily="34" charset="0"/>
                        <a:ea typeface="Verdana" panose="020B0604030504040204" pitchFamily="34" charset="0"/>
                        <a:cs typeface="Arial Narrow"/>
                        <a:sym typeface="Arial Narrow"/>
                      </a:endParaRPr>
                    </a:p>
                  </a:txBody>
                  <a:tcPr marL="91444" marR="91444" marT="45555" marB="4555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05336418"/>
                  </a:ext>
                </a:extLst>
              </a:tr>
              <a:tr h="612000">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Cesar</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7" marR="91447" marT="45768" marB="457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río Cesar</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7" marR="91447" marT="45768" marB="457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en la cuenca media del río Cesar, especial atención en los ríos </a:t>
                      </a:r>
                      <a:r>
                        <a:rPr lang="es-CO" sz="900" b="0" u="none" strike="noStrike" cap="none" dirty="0">
                          <a:latin typeface="Verdana" panose="020B0604030504040204" pitchFamily="34" charset="0"/>
                          <a:ea typeface="Verdana" panose="020B0604030504040204" pitchFamily="34" charset="0"/>
                          <a:cs typeface="Arial Narrow"/>
                          <a:sym typeface="Arial Narrow"/>
                        </a:rPr>
                        <a:t>Sororia, Maracas, Santo Tomás  y Tucuy, estos últimos en la Serranía del Perijá</a:t>
                      </a:r>
                      <a:r>
                        <a:rPr lang="es-CO" sz="900" u="none" strike="noStrike" cap="none" dirty="0">
                          <a:latin typeface="Verdana" panose="020B0604030504040204" pitchFamily="34" charset="0"/>
                          <a:ea typeface="Verdana" panose="020B0604030504040204" pitchFamily="34" charset="0"/>
                          <a:cs typeface="Arial Narrow"/>
                          <a:sym typeface="Arial Narrow"/>
                        </a:rPr>
                        <a:t>. Especial atención en los municipios de Valledupar, Pueblo Bello, Agustín Codazzi, La Paz, Becerril y </a:t>
                      </a:r>
                      <a:r>
                        <a:rPr lang="es-CO" sz="900" b="0" u="none" strike="noStrike" cap="none" dirty="0">
                          <a:latin typeface="Verdana" panose="020B0604030504040204" pitchFamily="34" charset="0"/>
                          <a:ea typeface="Verdana" panose="020B0604030504040204" pitchFamily="34" charset="0"/>
                          <a:cs typeface="Arial Narrow"/>
                          <a:sym typeface="Arial Narrow"/>
                        </a:rPr>
                        <a:t>La Jagua de Ibirico </a:t>
                      </a:r>
                      <a:r>
                        <a:rPr lang="es-CO" sz="900" u="none" strike="noStrike" cap="none" dirty="0">
                          <a:latin typeface="Verdana" panose="020B0604030504040204" pitchFamily="34" charset="0"/>
                          <a:ea typeface="Verdana" panose="020B0604030504040204" pitchFamily="34" charset="0"/>
                          <a:cs typeface="Arial Narrow"/>
                          <a:sym typeface="Arial Narrow"/>
                        </a:rPr>
                        <a:t>(Cesar).</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47" marR="91447" marT="45768" marB="4576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31662496"/>
                  </a:ext>
                </a:extLst>
              </a:tr>
              <a:tr h="612000">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Cesar</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5" marR="91455" marT="45659" marB="4565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Ariguaní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5" marR="91455" marT="45659" marB="4565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Ariguaní y sus afluentes, especialmente para el río </a:t>
                      </a:r>
                      <a:r>
                        <a:rPr lang="es-CO" sz="900" u="none" strike="noStrike" dirty="0" err="1">
                          <a:latin typeface="Verdana" panose="020B0604030504040204" pitchFamily="34" charset="0"/>
                          <a:ea typeface="Verdana" panose="020B0604030504040204" pitchFamily="34" charset="0"/>
                          <a:cs typeface="Arial Narrow"/>
                          <a:sym typeface="Arial Narrow"/>
                        </a:rPr>
                        <a:t>Ariguanicito</a:t>
                      </a:r>
                      <a:r>
                        <a:rPr lang="es-CO" sz="900" u="none" strike="noStrike" dirty="0">
                          <a:latin typeface="Verdana" panose="020B0604030504040204" pitchFamily="34" charset="0"/>
                          <a:ea typeface="Verdana" panose="020B0604030504040204" pitchFamily="34" charset="0"/>
                          <a:cs typeface="Arial Narrow"/>
                          <a:sym typeface="Arial Narrow"/>
                        </a:rPr>
                        <a:t>. Se recomienda especial atención en los municipios de Pueblo Bello, El Copey, Bosconia (Cesar). </a:t>
                      </a:r>
                      <a:endParaRPr sz="900" dirty="0">
                        <a:latin typeface="Verdana" panose="020B0604030504040204" pitchFamily="34" charset="0"/>
                        <a:ea typeface="Verdana" panose="020B0604030504040204" pitchFamily="34" charset="0"/>
                      </a:endParaRPr>
                    </a:p>
                  </a:txBody>
                  <a:tcPr marL="91455" marR="91455" marT="45659" marB="4565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04887063"/>
                  </a:ext>
                </a:extLst>
              </a:tr>
              <a:tr h="612000">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Cesar</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7" marR="91437"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Baja del río Cesar</a:t>
                      </a:r>
                    </a:p>
                  </a:txBody>
                  <a:tcPr marL="91437" marR="91437"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ríos afluentes de la cuenca baja del río Cesar. Especial atención a la altura del</a:t>
                      </a:r>
                      <a:r>
                        <a:rPr lang="es-ES" sz="900" u="none" strike="noStrike" baseline="0" dirty="0">
                          <a:latin typeface="Verdana" panose="020B0604030504040204" pitchFamily="34" charset="0"/>
                          <a:ea typeface="Verdana" panose="020B0604030504040204" pitchFamily="34" charset="0"/>
                          <a:cs typeface="Arial Narrow"/>
                          <a:sym typeface="Arial Narrow"/>
                        </a:rPr>
                        <a:t> municipio de Chimichagua y en el corregimiento </a:t>
                      </a:r>
                      <a:r>
                        <a:rPr lang="es-ES" sz="900" u="none" strike="noStrike" baseline="0" dirty="0" err="1">
                          <a:latin typeface="Verdana" panose="020B0604030504040204" pitchFamily="34" charset="0"/>
                          <a:ea typeface="Verdana" panose="020B0604030504040204" pitchFamily="34" charset="0"/>
                          <a:cs typeface="Arial Narrow"/>
                          <a:sym typeface="Arial Narrow"/>
                        </a:rPr>
                        <a:t>Saloa</a:t>
                      </a:r>
                      <a:r>
                        <a:rPr lang="es-ES" sz="900" u="none" strike="noStrike" baseline="0" dirty="0">
                          <a:latin typeface="Verdana" panose="020B0604030504040204" pitchFamily="34" charset="0"/>
                          <a:ea typeface="Verdana" panose="020B0604030504040204" pitchFamily="34" charset="0"/>
                          <a:cs typeface="Arial Narrow"/>
                          <a:sym typeface="Arial Narrow"/>
                        </a:rPr>
                        <a:t> (Cesar).</a:t>
                      </a:r>
                      <a:endPar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1255373"/>
                  </a:ext>
                </a:extLst>
              </a:tr>
            </a:tbl>
          </a:graphicData>
        </a:graphic>
      </p:graphicFrame>
      <p:pic>
        <p:nvPicPr>
          <p:cNvPr id="15" name="Google Shape;350;p9">
            <a:extLst>
              <a:ext uri="{FF2B5EF4-FFF2-40B4-BE49-F238E27FC236}">
                <a16:creationId xmlns:a16="http://schemas.microsoft.com/office/drawing/2014/main" id="{D504347C-E596-A303-3349-B1059BB31C2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08606" y="4320336"/>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3036;p14">
            <a:extLst>
              <a:ext uri="{FF2B5EF4-FFF2-40B4-BE49-F238E27FC236}">
                <a16:creationId xmlns:a16="http://schemas.microsoft.com/office/drawing/2014/main" id="{9D9D2BA4-905C-2AA4-C21C-757417C42EA0}"/>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
        <p:nvSpPr>
          <p:cNvPr id="7" name="Google Shape;347;p9" descr="Recurso 25.png">
            <a:extLst>
              <a:ext uri="{FF2B5EF4-FFF2-40B4-BE49-F238E27FC236}">
                <a16:creationId xmlns:a16="http://schemas.microsoft.com/office/drawing/2014/main" id="{6ECEDA21-571A-A2D1-DCA8-409D7D603F7D}"/>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0" name="Google Shape;353;p9" descr="Recurso 37.png">
            <a:extLst>
              <a:ext uri="{FF2B5EF4-FFF2-40B4-BE49-F238E27FC236}">
                <a16:creationId xmlns:a16="http://schemas.microsoft.com/office/drawing/2014/main" id="{373521A2-1D3F-8F35-F619-EDE3A2363420}"/>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1" name="Google Shape;353;p9" descr="Recurso 37.png">
            <a:extLst>
              <a:ext uri="{FF2B5EF4-FFF2-40B4-BE49-F238E27FC236}">
                <a16:creationId xmlns:a16="http://schemas.microsoft.com/office/drawing/2014/main" id="{7A773491-E569-6C23-619F-4F0371554A2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348;p9">
            <a:extLst>
              <a:ext uri="{FF2B5EF4-FFF2-40B4-BE49-F238E27FC236}">
                <a16:creationId xmlns:a16="http://schemas.microsoft.com/office/drawing/2014/main" id="{D95BE217-6646-566E-3700-830E8E996450}"/>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49;p9">
            <a:extLst>
              <a:ext uri="{FF2B5EF4-FFF2-40B4-BE49-F238E27FC236}">
                <a16:creationId xmlns:a16="http://schemas.microsoft.com/office/drawing/2014/main" id="{71F1F7BB-EF89-DBBF-55A8-5760C3413E3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0;p9">
            <a:extLst>
              <a:ext uri="{FF2B5EF4-FFF2-40B4-BE49-F238E27FC236}">
                <a16:creationId xmlns:a16="http://schemas.microsoft.com/office/drawing/2014/main" id="{6BEB8764-9249-E43D-8BA3-453AD9101E53}"/>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1;p9" descr="Recurso 32.png">
            <a:extLst>
              <a:ext uri="{FF2B5EF4-FFF2-40B4-BE49-F238E27FC236}">
                <a16:creationId xmlns:a16="http://schemas.microsoft.com/office/drawing/2014/main" id="{39512003-572F-6C8C-9A94-ACFF836BA6ED}"/>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2;p9">
            <a:extLst>
              <a:ext uri="{FF2B5EF4-FFF2-40B4-BE49-F238E27FC236}">
                <a16:creationId xmlns:a16="http://schemas.microsoft.com/office/drawing/2014/main" id="{D492FE00-B2E6-B9E9-D172-5A11243520CC}"/>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7C1037B6-3EE7-FCC0-C49A-7616B3C3070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158;p1" descr="Recurso 37.png">
            <a:extLst>
              <a:ext uri="{FF2B5EF4-FFF2-40B4-BE49-F238E27FC236}">
                <a16:creationId xmlns:a16="http://schemas.microsoft.com/office/drawing/2014/main" id="{55C61159-28DA-415D-1155-710C7667C498}"/>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8;p9">
            <a:extLst>
              <a:ext uri="{FF2B5EF4-FFF2-40B4-BE49-F238E27FC236}">
                <a16:creationId xmlns:a16="http://schemas.microsoft.com/office/drawing/2014/main" id="{1863263A-21DA-F174-EC93-7AA68EB92D1E}"/>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0;p1" descr="Recurso 25.png">
            <a:extLst>
              <a:ext uri="{FF2B5EF4-FFF2-40B4-BE49-F238E27FC236}">
                <a16:creationId xmlns:a16="http://schemas.microsoft.com/office/drawing/2014/main" id="{E0A5C030-68C1-DC6C-D487-29CC0829589E}"/>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A7B7B3CB-DF31-6709-FA30-11F2023A65E0}"/>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934;p22" descr="Recurso 39.png">
            <a:extLst>
              <a:ext uri="{FF2B5EF4-FFF2-40B4-BE49-F238E27FC236}">
                <a16:creationId xmlns:a16="http://schemas.microsoft.com/office/drawing/2014/main" id="{3E34675B-5DEF-7A05-5DF2-680F55E82E5A}"/>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DE897C30-980C-0CDF-AD5F-D9F24973DB40}"/>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78248" y="524486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150;p1" descr="Recurso 25.png">
            <a:extLst>
              <a:ext uri="{FF2B5EF4-FFF2-40B4-BE49-F238E27FC236}">
                <a16:creationId xmlns:a16="http://schemas.microsoft.com/office/drawing/2014/main" id="{81CF392E-71FE-EF8A-BC79-1CEE27FC4A46}"/>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405774" y="327275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E30A25BF-D269-CFB6-8252-0C9074108135}"/>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395455" y="1743479"/>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4;p9" descr="Recurso 31.png">
            <a:extLst>
              <a:ext uri="{FF2B5EF4-FFF2-40B4-BE49-F238E27FC236}">
                <a16:creationId xmlns:a16="http://schemas.microsoft.com/office/drawing/2014/main" id="{4518159A-FAC8-2773-9712-666D46490F2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11145" r="26974"/>
          <a:stretch>
            <a:fillRect/>
          </a:stretch>
        </p:blipFill>
        <p:spPr bwMode="auto">
          <a:xfrm>
            <a:off x="634754" y="5034518"/>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57;p9">
            <a:extLst>
              <a:ext uri="{FF2B5EF4-FFF2-40B4-BE49-F238E27FC236}">
                <a16:creationId xmlns:a16="http://schemas.microsoft.com/office/drawing/2014/main" id="{64928B02-9B44-A329-5C3D-83DF07A6A6A0}"/>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395455" y="470015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2A680A22-C3C8-A910-20F6-8525A995684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2471000" y="273244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8;p1" descr="Recurso 37.png">
            <a:extLst>
              <a:ext uri="{FF2B5EF4-FFF2-40B4-BE49-F238E27FC236}">
                <a16:creationId xmlns:a16="http://schemas.microsoft.com/office/drawing/2014/main" id="{92E72B4A-CE78-C5A6-F33D-87A5D4E24556}"/>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b="18539"/>
          <a:stretch>
            <a:fillRect/>
          </a:stretch>
        </p:blipFill>
        <p:spPr bwMode="auto">
          <a:xfrm>
            <a:off x="3181704" y="263467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3C40DA35-2E8D-1AE6-E8AB-D6848B226F0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395455" y="539838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158;p1" descr="Recurso 37.png">
            <a:extLst>
              <a:ext uri="{FF2B5EF4-FFF2-40B4-BE49-F238E27FC236}">
                <a16:creationId xmlns:a16="http://schemas.microsoft.com/office/drawing/2014/main" id="{5877E6FF-F30B-CF53-30C1-CABCEEB4AF20}"/>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b="18539"/>
          <a:stretch>
            <a:fillRect/>
          </a:stretch>
        </p:blipFill>
        <p:spPr bwMode="auto">
          <a:xfrm>
            <a:off x="2916591" y="3552297"/>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8;p9">
            <a:extLst>
              <a:ext uri="{FF2B5EF4-FFF2-40B4-BE49-F238E27FC236}">
                <a16:creationId xmlns:a16="http://schemas.microsoft.com/office/drawing/2014/main" id="{E0FA9193-6C9B-E802-0C3E-5C7EAC8891F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395454" y="601306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87080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1747F-D4D8-06A9-6D8B-A4DEABBC8A0D}"/>
            </a:ext>
          </a:extLst>
        </p:cNvPr>
        <p:cNvGrpSpPr/>
        <p:nvPr/>
      </p:nvGrpSpPr>
      <p:grpSpPr>
        <a:xfrm>
          <a:off x="0" y="0"/>
          <a:ext cx="0" cy="0"/>
          <a:chOff x="0" y="0"/>
          <a:chExt cx="0" cy="0"/>
        </a:xfrm>
      </p:grpSpPr>
      <p:pic>
        <p:nvPicPr>
          <p:cNvPr id="23" name="Google Shape;736;p15">
            <a:extLst>
              <a:ext uri="{FF2B5EF4-FFF2-40B4-BE49-F238E27FC236}">
                <a16:creationId xmlns:a16="http://schemas.microsoft.com/office/drawing/2014/main" id="{61E6847E-5F38-BA8A-8688-8D6F5F723350}"/>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87224" y="1195324"/>
            <a:ext cx="3952442" cy="511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Google Shape;3394;p29">
            <a:extLst>
              <a:ext uri="{FF2B5EF4-FFF2-40B4-BE49-F238E27FC236}">
                <a16:creationId xmlns:a16="http://schemas.microsoft.com/office/drawing/2014/main" id="{64B595CA-59E8-010D-8488-BD6643694A46}"/>
              </a:ext>
            </a:extLst>
          </p:cNvPr>
          <p:cNvGraphicFramePr/>
          <p:nvPr/>
        </p:nvGraphicFramePr>
        <p:xfrm>
          <a:off x="4279854" y="2014178"/>
          <a:ext cx="7544964" cy="3529890"/>
        </p:xfrm>
        <a:graphic>
          <a:graphicData uri="http://schemas.openxmlformats.org/drawingml/2006/table">
            <a:tbl>
              <a:tblPr>
                <a:noFill/>
              </a:tblPr>
              <a:tblGrid>
                <a:gridCol w="629443">
                  <a:extLst>
                    <a:ext uri="{9D8B030D-6E8A-4147-A177-3AD203B41FA5}">
                      <a16:colId xmlns:a16="http://schemas.microsoft.com/office/drawing/2014/main" val="20000"/>
                    </a:ext>
                  </a:extLst>
                </a:gridCol>
                <a:gridCol w="1088223">
                  <a:extLst>
                    <a:ext uri="{9D8B030D-6E8A-4147-A177-3AD203B41FA5}">
                      <a16:colId xmlns:a16="http://schemas.microsoft.com/office/drawing/2014/main" val="20001"/>
                    </a:ext>
                  </a:extLst>
                </a:gridCol>
                <a:gridCol w="1581012">
                  <a:extLst>
                    <a:ext uri="{9D8B030D-6E8A-4147-A177-3AD203B41FA5}">
                      <a16:colId xmlns:a16="http://schemas.microsoft.com/office/drawing/2014/main" val="20002"/>
                    </a:ext>
                  </a:extLst>
                </a:gridCol>
                <a:gridCol w="4246286">
                  <a:extLst>
                    <a:ext uri="{9D8B030D-6E8A-4147-A177-3AD203B41FA5}">
                      <a16:colId xmlns:a16="http://schemas.microsoft.com/office/drawing/2014/main" val="20003"/>
                    </a:ext>
                  </a:extLst>
                </a:gridCol>
              </a:tblGrid>
              <a:tr h="351448">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878381">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Bajo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7" marR="91437" marT="45568" marB="455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Directos al bajo Magdalena entre El Banco y El Plato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568" marB="455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los niveles de los directos al bajo Magdalena </a:t>
                      </a:r>
                      <a:r>
                        <a:rPr kumimoji="0" lang="es-CO" altLang="es-CO" sz="9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entre los municipios de El Banco, Santa Ana y Plato (Magdalena), incluyendo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el sector de Brazo de Loba (municipios de Magangué y </a:t>
                      </a:r>
                      <a:r>
                        <a:rPr lang="es-CO"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Cicuco</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y en el Brazo de Mompós (Mompós, San Zenón, </a:t>
                      </a:r>
                      <a:r>
                        <a:rPr lang="es-CO"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Talaiga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Nuevo, Santa Ana y Santa Bárbara de Pinto). Especial atención en los municipios de Magangué, Mompós y Santa Ana. </a:t>
                      </a:r>
                    </a:p>
                  </a:txBody>
                  <a:tcPr marL="91437" marR="91437" marT="45568" marB="4556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3458101"/>
                  </a:ext>
                </a:extLst>
              </a:tr>
              <a:tr h="746764">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Bajo Magdalena</a:t>
                      </a:r>
                    </a:p>
                  </a:txBody>
                  <a:tcPr marL="91443" marR="91443" marT="45664" marB="456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a:solidFill>
                            <a:schemeClr val="dk1"/>
                          </a:solidFill>
                          <a:latin typeface="Verdana" panose="020B0604030504040204" pitchFamily="34" charset="0"/>
                          <a:ea typeface="Verdana" panose="020B0604030504040204" pitchFamily="34" charset="0"/>
                          <a:cs typeface="Arial Narrow"/>
                          <a:sym typeface="Arial Narrow"/>
                        </a:rPr>
                        <a:t>Canal del Dique</a:t>
                      </a:r>
                      <a:endPar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64" marB="456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kern="1200" baseline="0" dirty="0">
                          <a:solidFill>
                            <a:schemeClr val="dk1"/>
                          </a:solidFill>
                          <a:latin typeface="Verdana" panose="020B0604030504040204" pitchFamily="34" charset="0"/>
                          <a:ea typeface="Verdana" panose="020B0604030504040204" pitchFamily="34" charset="0"/>
                          <a:cs typeface="Arial Narrow"/>
                          <a:sym typeface="Arial Narrow"/>
                        </a:rPr>
                        <a:t>Niveles altos en el Canal del Dique y probabilidad de encharcamientos, se recomienda especial atención en los municipios de Suan, Santa Lucia, Manatí, Repelón (Atlántico), San Estanislao, San Cristóbal, Soplaviento, Mahates, Arjona, María La Baja, Pasacaballos, Sabanalarga, </a:t>
                      </a:r>
                      <a:r>
                        <a:rPr lang="es-CO" sz="900" u="none" strike="noStrike" kern="1200" baseline="0" dirty="0" err="1">
                          <a:solidFill>
                            <a:schemeClr val="dk1"/>
                          </a:solidFill>
                          <a:latin typeface="Verdana" panose="020B0604030504040204" pitchFamily="34" charset="0"/>
                          <a:ea typeface="Verdana" panose="020B0604030504040204" pitchFamily="34" charset="0"/>
                          <a:cs typeface="Arial Narrow"/>
                          <a:sym typeface="Arial Narrow"/>
                        </a:rPr>
                        <a:t>Arroyohondo</a:t>
                      </a:r>
                      <a:r>
                        <a:rPr lang="es-CO" sz="900" u="none" strike="noStrike" kern="1200" baseline="0" dirty="0">
                          <a:solidFill>
                            <a:schemeClr val="dk1"/>
                          </a:solidFill>
                          <a:latin typeface="Verdana" panose="020B0604030504040204" pitchFamily="34" charset="0"/>
                          <a:ea typeface="Verdana" panose="020B0604030504040204" pitchFamily="34" charset="0"/>
                          <a:cs typeface="Arial Narrow"/>
                          <a:sym typeface="Arial Narrow"/>
                        </a:rPr>
                        <a:t> y Calamar (Bolívar). </a:t>
                      </a:r>
                    </a:p>
                  </a:txBody>
                  <a:tcPr marL="91443" marR="91443" marT="45664" marB="4566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18946144"/>
                  </a:ext>
                </a:extLst>
              </a:tr>
              <a:tr h="878700">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Bajo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34" marB="4573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Magdalena entre Calamar y desembocadura al mar Caribe</a:t>
                      </a:r>
                      <a:endParaRPr sz="900" dirty="0">
                        <a:latin typeface="Verdana" panose="020B0604030504040204" pitchFamily="34" charset="0"/>
                        <a:ea typeface="Verdana" panose="020B0604030504040204" pitchFamily="34" charset="0"/>
                      </a:endParaRPr>
                    </a:p>
                  </a:txBody>
                  <a:tcPr marL="91443" marR="91443" marT="45734" marB="4573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de niveles en los directos al Magdalena entre Calamar y desembocadura al mar Caribe. Especial atención a los centros poblados de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Suán</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y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Campo de la Cruz, Cerro de San Antonio, El Piñón, Remolino y Sitio Nuevo. No se descartan posibles formaciones de arroyos en los municipios</a:t>
                      </a:r>
                      <a:r>
                        <a:rPr lang="es-ES"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de Barranquilla,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Soledad y Malambo (Atlántico). </a:t>
                      </a:r>
                    </a:p>
                  </a:txBody>
                  <a:tcPr marL="91443" marR="91443" marT="45734" marB="4573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356398"/>
                  </a:ext>
                </a:extLst>
              </a:tr>
              <a:tr h="558500">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Bajo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Ciénaga Mallorquín</a:t>
                      </a:r>
                      <a:endParaRPr sz="900" dirty="0">
                        <a:latin typeface="Verdana" panose="020B0604030504040204" pitchFamily="34" charset="0"/>
                        <a:ea typeface="Verdana" panose="020B0604030504040204" pitchFamily="34" charset="0"/>
                      </a:endParaRPr>
                    </a:p>
                  </a:txBody>
                  <a:tcPr marL="91443" marR="91443"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formación de arroyos en la ciudad de Barranquilla y Soledad (Atlántico). De igual forma, se recomienda estar atentos a los niveles de los arroyos aportantes a la Ciénaga de Mallorquín. </a:t>
                      </a:r>
                      <a:endPar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31" marB="4573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84210130"/>
                  </a:ext>
                </a:extLst>
              </a:tr>
            </a:tbl>
          </a:graphicData>
        </a:graphic>
      </p:graphicFrame>
      <p:sp>
        <p:nvSpPr>
          <p:cNvPr id="6" name="Google Shape;3036;p14">
            <a:extLst>
              <a:ext uri="{FF2B5EF4-FFF2-40B4-BE49-F238E27FC236}">
                <a16:creationId xmlns:a16="http://schemas.microsoft.com/office/drawing/2014/main" id="{B50BFB25-6A78-80C2-D1FB-6711E44105AF}"/>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
        <p:nvSpPr>
          <p:cNvPr id="7" name="Google Shape;347;p9" descr="Recurso 25.png">
            <a:extLst>
              <a:ext uri="{FF2B5EF4-FFF2-40B4-BE49-F238E27FC236}">
                <a16:creationId xmlns:a16="http://schemas.microsoft.com/office/drawing/2014/main" id="{956BFB58-452C-F504-8922-F82B80699295}"/>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0" name="Google Shape;353;p9" descr="Recurso 37.png">
            <a:extLst>
              <a:ext uri="{FF2B5EF4-FFF2-40B4-BE49-F238E27FC236}">
                <a16:creationId xmlns:a16="http://schemas.microsoft.com/office/drawing/2014/main" id="{0BB76D41-F960-BDAF-FB81-A04EEDD7BDD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1" name="Google Shape;353;p9" descr="Recurso 37.png">
            <a:extLst>
              <a:ext uri="{FF2B5EF4-FFF2-40B4-BE49-F238E27FC236}">
                <a16:creationId xmlns:a16="http://schemas.microsoft.com/office/drawing/2014/main" id="{8167FF6A-C8AA-D2FD-8151-CBF13FE906DC}"/>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348;p9">
            <a:extLst>
              <a:ext uri="{FF2B5EF4-FFF2-40B4-BE49-F238E27FC236}">
                <a16:creationId xmlns:a16="http://schemas.microsoft.com/office/drawing/2014/main" id="{DE42A399-C05E-5A2E-8F4F-DD67714788F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49;p9">
            <a:extLst>
              <a:ext uri="{FF2B5EF4-FFF2-40B4-BE49-F238E27FC236}">
                <a16:creationId xmlns:a16="http://schemas.microsoft.com/office/drawing/2014/main" id="{E60324C6-5061-0C43-3D5F-824A2BBA25A1}"/>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0;p9">
            <a:extLst>
              <a:ext uri="{FF2B5EF4-FFF2-40B4-BE49-F238E27FC236}">
                <a16:creationId xmlns:a16="http://schemas.microsoft.com/office/drawing/2014/main" id="{EDF46F00-9750-BEF9-1427-A6CC4E818DE3}"/>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1;p9" descr="Recurso 32.png">
            <a:extLst>
              <a:ext uri="{FF2B5EF4-FFF2-40B4-BE49-F238E27FC236}">
                <a16:creationId xmlns:a16="http://schemas.microsoft.com/office/drawing/2014/main" id="{BEF140F3-0E51-A212-4D08-F9CB1A71BB5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2;p9">
            <a:extLst>
              <a:ext uri="{FF2B5EF4-FFF2-40B4-BE49-F238E27FC236}">
                <a16:creationId xmlns:a16="http://schemas.microsoft.com/office/drawing/2014/main" id="{27167B72-65D9-6CB7-C83D-B5594CC7DEB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31531D51-A789-6F80-09DE-2E279D9BEFBF}"/>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158;p1" descr="Recurso 37.png">
            <a:extLst>
              <a:ext uri="{FF2B5EF4-FFF2-40B4-BE49-F238E27FC236}">
                <a16:creationId xmlns:a16="http://schemas.microsoft.com/office/drawing/2014/main" id="{5F0916C2-E0AA-01BB-34CD-53E6D9DE1C2A}"/>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8;p9">
            <a:extLst>
              <a:ext uri="{FF2B5EF4-FFF2-40B4-BE49-F238E27FC236}">
                <a16:creationId xmlns:a16="http://schemas.microsoft.com/office/drawing/2014/main" id="{09A28062-28DA-B8F7-6B2E-BDE7745ACC00}"/>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65549" y="584034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0;p1" descr="Recurso 25.png">
            <a:extLst>
              <a:ext uri="{FF2B5EF4-FFF2-40B4-BE49-F238E27FC236}">
                <a16:creationId xmlns:a16="http://schemas.microsoft.com/office/drawing/2014/main" id="{B108D0D2-AC2B-66AC-8BA9-5700F7F66DE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2F4233A9-53E2-1390-7512-1EB0AC744B8A}"/>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934;p22" descr="Recurso 39.png">
            <a:extLst>
              <a:ext uri="{FF2B5EF4-FFF2-40B4-BE49-F238E27FC236}">
                <a16:creationId xmlns:a16="http://schemas.microsoft.com/office/drawing/2014/main" id="{C120943A-2FC2-D523-94A1-D0E7B83347CC}"/>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0A9F0BCA-6DCC-CE54-4004-1A123F195CE8}"/>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78248" y="524486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8;p9">
            <a:extLst>
              <a:ext uri="{FF2B5EF4-FFF2-40B4-BE49-F238E27FC236}">
                <a16:creationId xmlns:a16="http://schemas.microsoft.com/office/drawing/2014/main" id="{E1909189-BDC7-4D18-D1B4-399263E2B555}"/>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04071" y="501928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8;p1" descr="Recurso 37.png">
            <a:extLst>
              <a:ext uri="{FF2B5EF4-FFF2-40B4-BE49-F238E27FC236}">
                <a16:creationId xmlns:a16="http://schemas.microsoft.com/office/drawing/2014/main" id="{E415576D-7F43-73DC-BA65-C841350E4282}"/>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b="18539"/>
          <a:stretch>
            <a:fillRect/>
          </a:stretch>
        </p:blipFill>
        <p:spPr bwMode="auto">
          <a:xfrm>
            <a:off x="1685508" y="2040037"/>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7FA6CF1E-8E24-C3EA-6246-90FC50B5C686}"/>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b="18539"/>
          <a:stretch>
            <a:fillRect/>
          </a:stretch>
        </p:blipFill>
        <p:spPr bwMode="auto">
          <a:xfrm>
            <a:off x="1685507" y="170357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49;p9">
            <a:extLst>
              <a:ext uri="{FF2B5EF4-FFF2-40B4-BE49-F238E27FC236}">
                <a16:creationId xmlns:a16="http://schemas.microsoft.com/office/drawing/2014/main" id="{CBA0719D-EC46-719D-4E15-4C36283204E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73234" y="2537899"/>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8;p9">
            <a:extLst>
              <a:ext uri="{FF2B5EF4-FFF2-40B4-BE49-F238E27FC236}">
                <a16:creationId xmlns:a16="http://schemas.microsoft.com/office/drawing/2014/main" id="{AA27A1FC-7700-FC5F-4002-40428DF8AEE8}"/>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04071" y="258944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158;p1" descr="Recurso 37.png">
            <a:extLst>
              <a:ext uri="{FF2B5EF4-FFF2-40B4-BE49-F238E27FC236}">
                <a16:creationId xmlns:a16="http://schemas.microsoft.com/office/drawing/2014/main" id="{A1D4C7EB-7397-8B7B-2F31-FF6024716199}"/>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b="18539"/>
          <a:stretch>
            <a:fillRect/>
          </a:stretch>
        </p:blipFill>
        <p:spPr bwMode="auto">
          <a:xfrm>
            <a:off x="2163445" y="3595533"/>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8;p9">
            <a:extLst>
              <a:ext uri="{FF2B5EF4-FFF2-40B4-BE49-F238E27FC236}">
                <a16:creationId xmlns:a16="http://schemas.microsoft.com/office/drawing/2014/main" id="{9084C654-E08D-5B96-4F67-8FE253A735A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04071" y="343330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8;p9">
            <a:extLst>
              <a:ext uri="{FF2B5EF4-FFF2-40B4-BE49-F238E27FC236}">
                <a16:creationId xmlns:a16="http://schemas.microsoft.com/office/drawing/2014/main" id="{A07E2812-D673-DAFC-C415-F55824627D3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04071" y="428462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158;p1" descr="Recurso 37.png">
            <a:extLst>
              <a:ext uri="{FF2B5EF4-FFF2-40B4-BE49-F238E27FC236}">
                <a16:creationId xmlns:a16="http://schemas.microsoft.com/office/drawing/2014/main" id="{C7224F37-55CC-27E0-2506-D0069ECCB953}"/>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b="18539"/>
          <a:stretch>
            <a:fillRect/>
          </a:stretch>
        </p:blipFill>
        <p:spPr bwMode="auto">
          <a:xfrm>
            <a:off x="1420394" y="284098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56603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6357C-CFED-A1D9-6EA6-361C0BAECBA2}"/>
            </a:ext>
          </a:extLst>
        </p:cNvPr>
        <p:cNvGrpSpPr/>
        <p:nvPr/>
      </p:nvGrpSpPr>
      <p:grpSpPr>
        <a:xfrm>
          <a:off x="0" y="0"/>
          <a:ext cx="0" cy="0"/>
          <a:chOff x="0" y="0"/>
          <a:chExt cx="0" cy="0"/>
        </a:xfrm>
      </p:grpSpPr>
      <p:pic>
        <p:nvPicPr>
          <p:cNvPr id="305154" name="Google Shape;1113;p34">
            <a:extLst>
              <a:ext uri="{FF2B5EF4-FFF2-40B4-BE49-F238E27FC236}">
                <a16:creationId xmlns:a16="http://schemas.microsoft.com/office/drawing/2014/main" id="{65FE8FA3-55D9-ABA4-81A3-346B27C1442F}"/>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32289" y="1724025"/>
            <a:ext cx="532503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5155" name="Google Shape;333;p8" descr="Recurso 18.png">
            <a:hlinkClick r:id="rId4" action="ppaction://hlinksldjump"/>
            <a:extLst>
              <a:ext uri="{FF2B5EF4-FFF2-40B4-BE49-F238E27FC236}">
                <a16:creationId xmlns:a16="http://schemas.microsoft.com/office/drawing/2014/main" id="{C4EE34DA-F4C2-4C8C-7D1B-AAE6AA2703BB}"/>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47;p9" descr="Recurso 25.png">
            <a:extLst>
              <a:ext uri="{FF2B5EF4-FFF2-40B4-BE49-F238E27FC236}">
                <a16:creationId xmlns:a16="http://schemas.microsoft.com/office/drawing/2014/main" id="{C138AFE4-F3E9-F8A8-D8E5-0D6EE7E18655}"/>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6" name="Google Shape;348;p9">
            <a:extLst>
              <a:ext uri="{FF2B5EF4-FFF2-40B4-BE49-F238E27FC236}">
                <a16:creationId xmlns:a16="http://schemas.microsoft.com/office/drawing/2014/main" id="{A4AB3675-1022-F0F6-AF75-BF864C9DBC90}"/>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49;p9">
            <a:extLst>
              <a:ext uri="{FF2B5EF4-FFF2-40B4-BE49-F238E27FC236}">
                <a16:creationId xmlns:a16="http://schemas.microsoft.com/office/drawing/2014/main" id="{06A6A1A1-8BD2-1F7D-DAA0-F66285B1D89B}"/>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0;p9">
            <a:extLst>
              <a:ext uri="{FF2B5EF4-FFF2-40B4-BE49-F238E27FC236}">
                <a16:creationId xmlns:a16="http://schemas.microsoft.com/office/drawing/2014/main" id="{00DFEBFB-C933-C1BF-FB48-D3A9A9C3780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1;p9" descr="Recurso 32.png">
            <a:extLst>
              <a:ext uri="{FF2B5EF4-FFF2-40B4-BE49-F238E27FC236}">
                <a16:creationId xmlns:a16="http://schemas.microsoft.com/office/drawing/2014/main" id="{275C6E30-3443-C345-CA0F-E7C4CDBE663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2;p9">
            <a:extLst>
              <a:ext uri="{FF2B5EF4-FFF2-40B4-BE49-F238E27FC236}">
                <a16:creationId xmlns:a16="http://schemas.microsoft.com/office/drawing/2014/main" id="{4372F3CD-DDCB-B8AE-0671-50D2AF3073F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51661C7E-BCFE-BA18-4DF4-E14290FFFAD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7;p9">
            <a:extLst>
              <a:ext uri="{FF2B5EF4-FFF2-40B4-BE49-F238E27FC236}">
                <a16:creationId xmlns:a16="http://schemas.microsoft.com/office/drawing/2014/main" id="{7A16E64C-E128-6E92-9E7D-8534C50C220A}"/>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00309"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8;p9">
            <a:extLst>
              <a:ext uri="{FF2B5EF4-FFF2-40B4-BE49-F238E27FC236}">
                <a16:creationId xmlns:a16="http://schemas.microsoft.com/office/drawing/2014/main" id="{8C5C963E-1CA6-7818-8A69-D56DD1CBFA4E}"/>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3959"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0;p1" descr="Recurso 25.png">
            <a:extLst>
              <a:ext uri="{FF2B5EF4-FFF2-40B4-BE49-F238E27FC236}">
                <a16:creationId xmlns:a16="http://schemas.microsoft.com/office/drawing/2014/main" id="{2D57DC4D-43DF-8D9D-F7C5-177B023E6929}"/>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5CA87EF0-77C8-E91F-829A-0DF3FC940514}"/>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487092" y="11197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639959D9-C941-8FD0-1E70-9F8DB5D91747}"/>
              </a:ext>
            </a:extLst>
          </p:cNvPr>
          <p:cNvPicPr preferRelativeResize="0">
            <a:picLocks noChangeAspect="1" noChangeArrowheads="1"/>
          </p:cNvPicPr>
          <p:nvPr/>
        </p:nvPicPr>
        <p:blipFill>
          <a:blip r:embed="rId16" cstate="print">
            <a:extLst>
              <a:ext uri="{BEBA8EAE-BF5A-486C-A8C5-ECC9F3942E4B}">
                <a14:imgProps xmlns:a14="http://schemas.microsoft.com/office/drawing/2010/main">
                  <a14:imgLayer r:embed="rId17">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036;p14">
            <a:extLst>
              <a:ext uri="{FF2B5EF4-FFF2-40B4-BE49-F238E27FC236}">
                <a16:creationId xmlns:a16="http://schemas.microsoft.com/office/drawing/2014/main" id="{C8BB1661-6037-CCCB-A9B3-643AD16F9AA4}"/>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graphicFrame>
        <p:nvGraphicFramePr>
          <p:cNvPr id="3" name="Google Shape;3394;p29">
            <a:extLst>
              <a:ext uri="{FF2B5EF4-FFF2-40B4-BE49-F238E27FC236}">
                <a16:creationId xmlns:a16="http://schemas.microsoft.com/office/drawing/2014/main" id="{BA5BC466-65ED-4886-87A1-A435DA076824}"/>
              </a:ext>
            </a:extLst>
          </p:cNvPr>
          <p:cNvGraphicFramePr/>
          <p:nvPr/>
        </p:nvGraphicFramePr>
        <p:xfrm>
          <a:off x="5623191" y="1794425"/>
          <a:ext cx="6336518" cy="3995296"/>
        </p:xfrm>
        <a:graphic>
          <a:graphicData uri="http://schemas.openxmlformats.org/drawingml/2006/table">
            <a:tbl>
              <a:tblPr>
                <a:noFill/>
              </a:tblPr>
              <a:tblGrid>
                <a:gridCol w="593954">
                  <a:extLst>
                    <a:ext uri="{9D8B030D-6E8A-4147-A177-3AD203B41FA5}">
                      <a16:colId xmlns:a16="http://schemas.microsoft.com/office/drawing/2014/main" val="20000"/>
                    </a:ext>
                  </a:extLst>
                </a:gridCol>
                <a:gridCol w="1081425">
                  <a:extLst>
                    <a:ext uri="{9D8B030D-6E8A-4147-A177-3AD203B41FA5}">
                      <a16:colId xmlns:a16="http://schemas.microsoft.com/office/drawing/2014/main" val="20001"/>
                    </a:ext>
                  </a:extLst>
                </a:gridCol>
                <a:gridCol w="1160211">
                  <a:extLst>
                    <a:ext uri="{9D8B030D-6E8A-4147-A177-3AD203B41FA5}">
                      <a16:colId xmlns:a16="http://schemas.microsoft.com/office/drawing/2014/main" val="20002"/>
                    </a:ext>
                  </a:extLst>
                </a:gridCol>
                <a:gridCol w="3500928">
                  <a:extLst>
                    <a:ext uri="{9D8B030D-6E8A-4147-A177-3AD203B41FA5}">
                      <a16:colId xmlns:a16="http://schemas.microsoft.com/office/drawing/2014/main" val="20003"/>
                    </a:ext>
                  </a:extLst>
                </a:gridCol>
              </a:tblGrid>
              <a:tr h="404745">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Guape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Guape y sus afluentes como el río Duda. Especial atención en los municipios de La Uribe y Mesetas. </a:t>
                      </a:r>
                      <a:endParaRPr sz="900" dirty="0">
                        <a:latin typeface="Verdana" panose="020B0604030504040204" pitchFamily="34" charset="0"/>
                        <a:ea typeface="Verdana" panose="020B0604030504040204" pitchFamily="34" charset="0"/>
                      </a:endParaRPr>
                    </a:p>
                  </a:txBody>
                  <a:tcPr marL="91431" marR="91431"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77545469"/>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Güejar</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6" marR="91456"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Güejar y sus afluentes. Se recomienda especial atención entre los municipios de Mesetas, San Juan de Arama y Vistahermosa (Meta). </a:t>
                      </a:r>
                      <a:endParaRPr lang="es-CO" sz="900" b="0" u="none" strike="noStrike" dirty="0">
                        <a:solidFill>
                          <a:schemeClr val="tx1"/>
                        </a:solidFill>
                        <a:latin typeface="Verdana" panose="020B0604030504040204" pitchFamily="34" charset="0"/>
                        <a:ea typeface="Verdana" panose="020B0604030504040204" pitchFamily="34" charset="0"/>
                        <a:cs typeface="+mn-cs"/>
                        <a:sym typeface="Arial Narrow"/>
                      </a:endParaRPr>
                    </a:p>
                  </a:txBody>
                  <a:tcPr marL="91456" marR="91456"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50633985"/>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8" marR="91438" marT="45705" marB="457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Ariari</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05" marB="457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i="0" u="none" strike="noStrike" kern="1200" cap="none" dirty="0">
                          <a:solidFill>
                            <a:schemeClr val="dk1"/>
                          </a:solidFill>
                          <a:latin typeface="Verdana" panose="020B0604030504040204" pitchFamily="34" charset="0"/>
                          <a:ea typeface="Verdana" panose="020B0604030504040204" pitchFamily="34" charset="0"/>
                        </a:rPr>
                        <a:t>Probabilidad de crecientes súbitas en el río Ariari y sus aportantes, en particular en los caños Aguas Claras, Buenos Aires, Cristalina, Gualas, </a:t>
                      </a:r>
                      <a:r>
                        <a:rPr lang="es-CO" sz="900" b="0" i="0" u="none" strike="noStrike" kern="1200" cap="none" dirty="0" err="1">
                          <a:solidFill>
                            <a:schemeClr val="dk1"/>
                          </a:solidFill>
                          <a:latin typeface="Verdana" panose="020B0604030504040204" pitchFamily="34" charset="0"/>
                          <a:ea typeface="Verdana" panose="020B0604030504040204" pitchFamily="34" charset="0"/>
                        </a:rPr>
                        <a:t>Irique</a:t>
                      </a:r>
                      <a:r>
                        <a:rPr lang="es-CO" sz="900" b="0" i="0" u="none" strike="noStrike" kern="1200" cap="none" dirty="0">
                          <a:solidFill>
                            <a:schemeClr val="dk1"/>
                          </a:solidFill>
                          <a:latin typeface="Verdana" panose="020B0604030504040204" pitchFamily="34" charset="0"/>
                          <a:ea typeface="Verdana" panose="020B0604030504040204" pitchFamily="34" charset="0"/>
                        </a:rPr>
                        <a:t> y Tapare, así como en los ríos </a:t>
                      </a:r>
                      <a:r>
                        <a:rPr lang="es-CO" sz="900" b="0" i="0" u="none" strike="noStrike" kern="1200" cap="none" dirty="0" err="1">
                          <a:solidFill>
                            <a:schemeClr val="dk1"/>
                          </a:solidFill>
                          <a:latin typeface="Verdana" panose="020B0604030504040204" pitchFamily="34" charset="0"/>
                          <a:ea typeface="Verdana" panose="020B0604030504040204" pitchFamily="34" charset="0"/>
                        </a:rPr>
                        <a:t>Cubiullera</a:t>
                      </a:r>
                      <a:r>
                        <a:rPr lang="es-CO" sz="900" b="0" i="0" u="none" strike="noStrike" kern="1200" cap="none" dirty="0">
                          <a:solidFill>
                            <a:schemeClr val="dk1"/>
                          </a:solidFill>
                          <a:latin typeface="Verdana" panose="020B0604030504040204" pitchFamily="34" charset="0"/>
                          <a:ea typeface="Verdana" panose="020B0604030504040204" pitchFamily="34" charset="0"/>
                        </a:rPr>
                        <a:t>, Guape, </a:t>
                      </a:r>
                      <a:r>
                        <a:rPr lang="es-CO" sz="900" b="0" i="0" u="none" strike="noStrike" kern="1200" cap="none" dirty="0" err="1">
                          <a:solidFill>
                            <a:schemeClr val="dk1"/>
                          </a:solidFill>
                          <a:latin typeface="Verdana" panose="020B0604030504040204" pitchFamily="34" charset="0"/>
                          <a:ea typeface="Verdana" panose="020B0604030504040204" pitchFamily="34" charset="0"/>
                        </a:rPr>
                        <a:t>Hurichare</a:t>
                      </a:r>
                      <a:r>
                        <a:rPr lang="es-CO" sz="900" b="0" i="0" u="none" strike="noStrike" kern="1200" cap="none" dirty="0">
                          <a:solidFill>
                            <a:schemeClr val="dk1"/>
                          </a:solidFill>
                          <a:latin typeface="Verdana" panose="020B0604030504040204" pitchFamily="34" charset="0"/>
                          <a:ea typeface="Verdana" panose="020B0604030504040204" pitchFamily="34" charset="0"/>
                        </a:rPr>
                        <a:t> y Viejo. Especial atención en los municipios de Cubarral, El Castillo, El Dorado, Fuente de Oro, Granda, Guamal, Lejanías, Puerto Concordia, Puerto Lleras, Puerto Rico, San Juan de Arama, Vista Hermosa (Meta).</a:t>
                      </a:r>
                      <a:endParaRPr lang="es-ES" sz="900" b="0" i="0"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05" marB="4570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21064699"/>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21" marB="457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Cuencas de los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ríos Metica, Guamal y Humadea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21" marB="457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las cuencas de los ríos Metica, Guamal y Humadea (aportantes a la cuenca alta del río Meta) y sus afluentes, especialmente los ríos Acacias y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Acaciitas</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los caños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Chichimene</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Cola de Pato, entre otros. Se recomienda prestar atención a los municipios de Castilla la Nueva, Guamal y Acacías del departamento de Meta. </a:t>
                      </a:r>
                    </a:p>
                  </a:txBody>
                  <a:tcPr marL="91442" marR="91442" marT="45721" marB="457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81140489"/>
                  </a:ext>
                </a:extLst>
              </a:tr>
            </a:tbl>
          </a:graphicData>
        </a:graphic>
      </p:graphicFrame>
      <p:pic>
        <p:nvPicPr>
          <p:cNvPr id="5" name="Google Shape;358;p9">
            <a:extLst>
              <a:ext uri="{FF2B5EF4-FFF2-40B4-BE49-F238E27FC236}">
                <a16:creationId xmlns:a16="http://schemas.microsoft.com/office/drawing/2014/main" id="{A2362837-1B0B-4913-4D3A-72A0109C790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703373" y="236054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8;p9">
            <a:extLst>
              <a:ext uri="{FF2B5EF4-FFF2-40B4-BE49-F238E27FC236}">
                <a16:creationId xmlns:a16="http://schemas.microsoft.com/office/drawing/2014/main" id="{398E375A-64CD-741E-80D3-79436567FDB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703373" y="297963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8;p9">
            <a:extLst>
              <a:ext uri="{FF2B5EF4-FFF2-40B4-BE49-F238E27FC236}">
                <a16:creationId xmlns:a16="http://schemas.microsoft.com/office/drawing/2014/main" id="{A83D506E-DF5F-64FC-DC28-A6EFB6701396}"/>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703373" y="5030460"/>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71538B92-9E5F-20DB-C3FF-E480B0FBF424}"/>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478505" y="408661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8433B2CA-CFC6-AFF9-D95F-9200486299AC}"/>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122566" y="417266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CA1AB744-1564-ED4A-2F72-588AD3303973}"/>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235671" y="448593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8;p9">
            <a:extLst>
              <a:ext uri="{FF2B5EF4-FFF2-40B4-BE49-F238E27FC236}">
                <a16:creationId xmlns:a16="http://schemas.microsoft.com/office/drawing/2014/main" id="{F7E5EC5C-8FEA-8EF6-441B-E25DCBB252AE}"/>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703373" y="393605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B434CC5A-522F-8B19-3044-46478FEE958A}"/>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941509" y="444417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3437790"/>
      </p:ext>
    </p:extLst>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CE323-2436-0FD5-342E-086CABB5267D}"/>
            </a:ext>
          </a:extLst>
        </p:cNvPr>
        <p:cNvGrpSpPr/>
        <p:nvPr/>
      </p:nvGrpSpPr>
      <p:grpSpPr>
        <a:xfrm>
          <a:off x="0" y="0"/>
          <a:ext cx="0" cy="0"/>
          <a:chOff x="0" y="0"/>
          <a:chExt cx="0" cy="0"/>
        </a:xfrm>
      </p:grpSpPr>
      <p:pic>
        <p:nvPicPr>
          <p:cNvPr id="305154" name="Google Shape;1113;p34">
            <a:extLst>
              <a:ext uri="{FF2B5EF4-FFF2-40B4-BE49-F238E27FC236}">
                <a16:creationId xmlns:a16="http://schemas.microsoft.com/office/drawing/2014/main" id="{96F6FD23-DF35-6D48-798B-5CC590C4F3E3}"/>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32289" y="1724025"/>
            <a:ext cx="532503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5155" name="Google Shape;333;p8" descr="Recurso 18.png">
            <a:hlinkClick r:id="rId4" action="ppaction://hlinksldjump"/>
            <a:extLst>
              <a:ext uri="{FF2B5EF4-FFF2-40B4-BE49-F238E27FC236}">
                <a16:creationId xmlns:a16="http://schemas.microsoft.com/office/drawing/2014/main" id="{B2F255C5-7206-E7C4-FFB1-D0433E269840}"/>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47;p9" descr="Recurso 25.png">
            <a:extLst>
              <a:ext uri="{FF2B5EF4-FFF2-40B4-BE49-F238E27FC236}">
                <a16:creationId xmlns:a16="http://schemas.microsoft.com/office/drawing/2014/main" id="{F53BB511-6C68-B889-202A-43F17DEC2EB0}"/>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6" name="Google Shape;348;p9">
            <a:extLst>
              <a:ext uri="{FF2B5EF4-FFF2-40B4-BE49-F238E27FC236}">
                <a16:creationId xmlns:a16="http://schemas.microsoft.com/office/drawing/2014/main" id="{BCA64A41-373B-CA06-EFEA-C6CCA6AD2080}"/>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49;p9">
            <a:extLst>
              <a:ext uri="{FF2B5EF4-FFF2-40B4-BE49-F238E27FC236}">
                <a16:creationId xmlns:a16="http://schemas.microsoft.com/office/drawing/2014/main" id="{E1DBBF08-55A4-8AD6-E99C-D45467E7E710}"/>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0;p9">
            <a:extLst>
              <a:ext uri="{FF2B5EF4-FFF2-40B4-BE49-F238E27FC236}">
                <a16:creationId xmlns:a16="http://schemas.microsoft.com/office/drawing/2014/main" id="{A93BF730-E1A4-0254-5E98-AFA053A85F3D}"/>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1;p9" descr="Recurso 32.png">
            <a:extLst>
              <a:ext uri="{FF2B5EF4-FFF2-40B4-BE49-F238E27FC236}">
                <a16:creationId xmlns:a16="http://schemas.microsoft.com/office/drawing/2014/main" id="{0F56DCF9-6DFF-37BA-A734-9F462997B10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2;p9">
            <a:extLst>
              <a:ext uri="{FF2B5EF4-FFF2-40B4-BE49-F238E27FC236}">
                <a16:creationId xmlns:a16="http://schemas.microsoft.com/office/drawing/2014/main" id="{02DEA343-EFA6-4B57-D29F-E5395918135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CD76D2E9-442F-D7BE-F3CA-BAD31D744E9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7;p9">
            <a:extLst>
              <a:ext uri="{FF2B5EF4-FFF2-40B4-BE49-F238E27FC236}">
                <a16:creationId xmlns:a16="http://schemas.microsoft.com/office/drawing/2014/main" id="{A701A66A-7075-5645-CA2B-D9FEA9674C4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00309"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8;p9">
            <a:extLst>
              <a:ext uri="{FF2B5EF4-FFF2-40B4-BE49-F238E27FC236}">
                <a16:creationId xmlns:a16="http://schemas.microsoft.com/office/drawing/2014/main" id="{9602A3FA-4989-2F9A-4891-AE9D700BE3FE}"/>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3959"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0;p1" descr="Recurso 25.png">
            <a:extLst>
              <a:ext uri="{FF2B5EF4-FFF2-40B4-BE49-F238E27FC236}">
                <a16:creationId xmlns:a16="http://schemas.microsoft.com/office/drawing/2014/main" id="{D9F49C15-7713-B83C-D4D4-767534D244DF}"/>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778BA0A9-C09B-EFD8-EB90-89AFC49E8C92}"/>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487092" y="11197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E9559341-213A-3A5D-7CB2-2F5531F9840D}"/>
              </a:ext>
            </a:extLst>
          </p:cNvPr>
          <p:cNvPicPr preferRelativeResize="0">
            <a:picLocks noChangeAspect="1" noChangeArrowheads="1"/>
          </p:cNvPicPr>
          <p:nvPr/>
        </p:nvPicPr>
        <p:blipFill>
          <a:blip r:embed="rId16" cstate="print">
            <a:extLst>
              <a:ext uri="{BEBA8EAE-BF5A-486C-A8C5-ECC9F3942E4B}">
                <a14:imgProps xmlns:a14="http://schemas.microsoft.com/office/drawing/2010/main">
                  <a14:imgLayer r:embed="rId17">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036;p14">
            <a:extLst>
              <a:ext uri="{FF2B5EF4-FFF2-40B4-BE49-F238E27FC236}">
                <a16:creationId xmlns:a16="http://schemas.microsoft.com/office/drawing/2014/main" id="{4305B7FE-615F-6D10-E39F-1CBC272D3012}"/>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graphicFrame>
        <p:nvGraphicFramePr>
          <p:cNvPr id="3" name="Google Shape;3394;p29">
            <a:extLst>
              <a:ext uri="{FF2B5EF4-FFF2-40B4-BE49-F238E27FC236}">
                <a16:creationId xmlns:a16="http://schemas.microsoft.com/office/drawing/2014/main" id="{4792E353-FB65-6014-A5A4-639DE328EAA2}"/>
              </a:ext>
            </a:extLst>
          </p:cNvPr>
          <p:cNvGraphicFramePr/>
          <p:nvPr/>
        </p:nvGraphicFramePr>
        <p:xfrm>
          <a:off x="5623191" y="2312476"/>
          <a:ext cx="6336518" cy="2950898"/>
        </p:xfrm>
        <a:graphic>
          <a:graphicData uri="http://schemas.openxmlformats.org/drawingml/2006/table">
            <a:tbl>
              <a:tblPr>
                <a:noFill/>
              </a:tblPr>
              <a:tblGrid>
                <a:gridCol w="593954">
                  <a:extLst>
                    <a:ext uri="{9D8B030D-6E8A-4147-A177-3AD203B41FA5}">
                      <a16:colId xmlns:a16="http://schemas.microsoft.com/office/drawing/2014/main" val="20000"/>
                    </a:ext>
                  </a:extLst>
                </a:gridCol>
                <a:gridCol w="1081425">
                  <a:extLst>
                    <a:ext uri="{9D8B030D-6E8A-4147-A177-3AD203B41FA5}">
                      <a16:colId xmlns:a16="http://schemas.microsoft.com/office/drawing/2014/main" val="20001"/>
                    </a:ext>
                  </a:extLst>
                </a:gridCol>
                <a:gridCol w="1160211">
                  <a:extLst>
                    <a:ext uri="{9D8B030D-6E8A-4147-A177-3AD203B41FA5}">
                      <a16:colId xmlns:a16="http://schemas.microsoft.com/office/drawing/2014/main" val="20002"/>
                    </a:ext>
                  </a:extLst>
                </a:gridCol>
                <a:gridCol w="3500928">
                  <a:extLst>
                    <a:ext uri="{9D8B030D-6E8A-4147-A177-3AD203B41FA5}">
                      <a16:colId xmlns:a16="http://schemas.microsoft.com/office/drawing/2014/main" val="20003"/>
                    </a:ext>
                  </a:extLst>
                </a:gridCol>
              </a:tblGrid>
              <a:tr h="404745">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Manacacías</a:t>
                      </a:r>
                      <a:r>
                        <a:rPr lang="es-CO" sz="900" u="none" strike="noStrike" dirty="0">
                          <a:latin typeface="Verdana" panose="020B0604030504040204" pitchFamily="34" charset="0"/>
                          <a:ea typeface="Verdana" panose="020B0604030504040204" pitchFamily="34" charset="0"/>
                          <a:cs typeface="Arial Narrow"/>
                          <a:sym typeface="Arial Narrow"/>
                        </a:rPr>
                        <a:t>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en el nivel del río </a:t>
                      </a:r>
                      <a:r>
                        <a:rPr lang="es-CO"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Manacacías</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y aportantes. Especial atención en el municipio de Puerto Gaitán (Meta).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731" marB="4573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77545469"/>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Cuenca del caño Cumaral</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las cuencas de los ríos caño Cumaral y sus afluentes,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especial atención en el municipio de San Martín (Meta)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21064699"/>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Cuenca del río Melúa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las cuencas de los ríos Melúa y sus afluentes,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especial atención en el municipio de San Martín (Meta)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81140489"/>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Yucao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Yucao. Especial atención en el municipio de Puerto Gaitán (Meta).</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33056453"/>
                  </a:ext>
                </a:extLst>
              </a:tr>
            </a:tbl>
          </a:graphicData>
        </a:graphic>
      </p:graphicFrame>
      <p:pic>
        <p:nvPicPr>
          <p:cNvPr id="5" name="Google Shape;358;p9">
            <a:extLst>
              <a:ext uri="{FF2B5EF4-FFF2-40B4-BE49-F238E27FC236}">
                <a16:creationId xmlns:a16="http://schemas.microsoft.com/office/drawing/2014/main" id="{BFBBF12C-AC92-4D4B-EBD6-E9DBCC3E844F}"/>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703373" y="287967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8;p9">
            <a:extLst>
              <a:ext uri="{FF2B5EF4-FFF2-40B4-BE49-F238E27FC236}">
                <a16:creationId xmlns:a16="http://schemas.microsoft.com/office/drawing/2014/main" id="{6206A4A8-B556-5C2A-98C3-D28F66BB16A8}"/>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703373" y="349310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8;p9">
            <a:extLst>
              <a:ext uri="{FF2B5EF4-FFF2-40B4-BE49-F238E27FC236}">
                <a16:creationId xmlns:a16="http://schemas.microsoft.com/office/drawing/2014/main" id="{49B83E21-7A59-C901-CC68-4B2E4512E32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703373" y="411501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8;p9">
            <a:extLst>
              <a:ext uri="{FF2B5EF4-FFF2-40B4-BE49-F238E27FC236}">
                <a16:creationId xmlns:a16="http://schemas.microsoft.com/office/drawing/2014/main" id="{C02AA845-2ED3-8BA2-D9C7-D5CF72BC622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703373" y="471674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45F0ED59-E807-721B-4E9D-C964CB2B9E90}"/>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718226" y="434491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13A1351F-8583-6E95-05C8-903F4D682EBD}"/>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859709" y="410175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9E727B2C-1C5C-6B0D-9D01-720BB1B17FB9}"/>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001193" y="382701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E515819C-42CE-C594-F41F-36CA98F795DE}"/>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098630" y="422333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2559392"/>
      </p:ext>
    </p:extLst>
  </p:cSld>
  <p:clrMapOvr>
    <a:masterClrMapping/>
  </p:clrMapOvr>
  <p:transition spd="slow"/>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BB4FD-3D83-E541-4875-0828D7AD5E81}"/>
            </a:ext>
          </a:extLst>
        </p:cNvPr>
        <p:cNvGrpSpPr/>
        <p:nvPr/>
      </p:nvGrpSpPr>
      <p:grpSpPr>
        <a:xfrm>
          <a:off x="0" y="0"/>
          <a:ext cx="0" cy="0"/>
          <a:chOff x="0" y="0"/>
          <a:chExt cx="0" cy="0"/>
        </a:xfrm>
      </p:grpSpPr>
      <p:pic>
        <p:nvPicPr>
          <p:cNvPr id="305154" name="Google Shape;1113;p34">
            <a:extLst>
              <a:ext uri="{FF2B5EF4-FFF2-40B4-BE49-F238E27FC236}">
                <a16:creationId xmlns:a16="http://schemas.microsoft.com/office/drawing/2014/main" id="{6EF5916E-9C9E-9D9F-DDA8-7FDFFA158320}"/>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32289" y="1724025"/>
            <a:ext cx="532503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5155" name="Google Shape;333;p8" descr="Recurso 18.png">
            <a:hlinkClick r:id="rId4" action="ppaction://hlinksldjump"/>
            <a:extLst>
              <a:ext uri="{FF2B5EF4-FFF2-40B4-BE49-F238E27FC236}">
                <a16:creationId xmlns:a16="http://schemas.microsoft.com/office/drawing/2014/main" id="{F1E8D480-E7AA-CBD2-D715-4F18B6BE02B4}"/>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47;p9" descr="Recurso 25.png">
            <a:extLst>
              <a:ext uri="{FF2B5EF4-FFF2-40B4-BE49-F238E27FC236}">
                <a16:creationId xmlns:a16="http://schemas.microsoft.com/office/drawing/2014/main" id="{CA5C449A-C474-7C24-FF22-2E1E82E34ED2}"/>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6" name="Google Shape;348;p9">
            <a:extLst>
              <a:ext uri="{FF2B5EF4-FFF2-40B4-BE49-F238E27FC236}">
                <a16:creationId xmlns:a16="http://schemas.microsoft.com/office/drawing/2014/main" id="{DFBBA549-4289-71DC-C7AF-D1A5424EBFBE}"/>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49;p9">
            <a:extLst>
              <a:ext uri="{FF2B5EF4-FFF2-40B4-BE49-F238E27FC236}">
                <a16:creationId xmlns:a16="http://schemas.microsoft.com/office/drawing/2014/main" id="{3C694ED0-1823-4DAE-D7CC-0EA050AFB3DF}"/>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0;p9">
            <a:extLst>
              <a:ext uri="{FF2B5EF4-FFF2-40B4-BE49-F238E27FC236}">
                <a16:creationId xmlns:a16="http://schemas.microsoft.com/office/drawing/2014/main" id="{1A79130D-5583-C861-5057-EDCA2AF64BA9}"/>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1;p9" descr="Recurso 32.png">
            <a:extLst>
              <a:ext uri="{FF2B5EF4-FFF2-40B4-BE49-F238E27FC236}">
                <a16:creationId xmlns:a16="http://schemas.microsoft.com/office/drawing/2014/main" id="{82F1525D-0101-DB9C-AB21-AB9CAB26ABF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2;p9">
            <a:extLst>
              <a:ext uri="{FF2B5EF4-FFF2-40B4-BE49-F238E27FC236}">
                <a16:creationId xmlns:a16="http://schemas.microsoft.com/office/drawing/2014/main" id="{041856F3-5AD4-D7B2-D36B-FD3BFAA3D11E}"/>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36C4518E-A3D9-41DF-E503-B2967BEA9107}"/>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7;p9">
            <a:extLst>
              <a:ext uri="{FF2B5EF4-FFF2-40B4-BE49-F238E27FC236}">
                <a16:creationId xmlns:a16="http://schemas.microsoft.com/office/drawing/2014/main" id="{D487D89B-4CD0-D5B6-2B56-B3AE0EE4965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00309"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8;p9">
            <a:extLst>
              <a:ext uri="{FF2B5EF4-FFF2-40B4-BE49-F238E27FC236}">
                <a16:creationId xmlns:a16="http://schemas.microsoft.com/office/drawing/2014/main" id="{DB719450-1C4E-96F7-429C-1F46A7DAF0CA}"/>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3959"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0;p1" descr="Recurso 25.png">
            <a:extLst>
              <a:ext uri="{FF2B5EF4-FFF2-40B4-BE49-F238E27FC236}">
                <a16:creationId xmlns:a16="http://schemas.microsoft.com/office/drawing/2014/main" id="{88B8AEFB-90D5-C6DC-2A80-4C6BCF4C6357}"/>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ABBEDC7B-71A4-52C3-D3FC-04E0310D4F9A}"/>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487092" y="11197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4FABC0E3-5058-2C73-C419-0001B9071D59}"/>
              </a:ext>
            </a:extLst>
          </p:cNvPr>
          <p:cNvPicPr preferRelativeResize="0">
            <a:picLocks noChangeAspect="1" noChangeArrowheads="1"/>
          </p:cNvPicPr>
          <p:nvPr/>
        </p:nvPicPr>
        <p:blipFill>
          <a:blip r:embed="rId16" cstate="print">
            <a:extLst>
              <a:ext uri="{BEBA8EAE-BF5A-486C-A8C5-ECC9F3942E4B}">
                <a14:imgProps xmlns:a14="http://schemas.microsoft.com/office/drawing/2010/main">
                  <a14:imgLayer r:embed="rId17">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036;p14">
            <a:extLst>
              <a:ext uri="{FF2B5EF4-FFF2-40B4-BE49-F238E27FC236}">
                <a16:creationId xmlns:a16="http://schemas.microsoft.com/office/drawing/2014/main" id="{7F943D0D-BAC2-E4E6-C978-11D133955508}"/>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graphicFrame>
        <p:nvGraphicFramePr>
          <p:cNvPr id="3" name="Google Shape;3394;p29">
            <a:extLst>
              <a:ext uri="{FF2B5EF4-FFF2-40B4-BE49-F238E27FC236}">
                <a16:creationId xmlns:a16="http://schemas.microsoft.com/office/drawing/2014/main" id="{FE92B6B4-786A-B059-2F5E-BAEA4B4ED8D9}"/>
              </a:ext>
            </a:extLst>
          </p:cNvPr>
          <p:cNvGraphicFramePr/>
          <p:nvPr/>
        </p:nvGraphicFramePr>
        <p:xfrm>
          <a:off x="5650086" y="1204390"/>
          <a:ext cx="6336518" cy="5388726"/>
        </p:xfrm>
        <a:graphic>
          <a:graphicData uri="http://schemas.openxmlformats.org/drawingml/2006/table">
            <a:tbl>
              <a:tblPr>
                <a:noFill/>
              </a:tblPr>
              <a:tblGrid>
                <a:gridCol w="593954">
                  <a:extLst>
                    <a:ext uri="{9D8B030D-6E8A-4147-A177-3AD203B41FA5}">
                      <a16:colId xmlns:a16="http://schemas.microsoft.com/office/drawing/2014/main" val="20000"/>
                    </a:ext>
                  </a:extLst>
                </a:gridCol>
                <a:gridCol w="1081425">
                  <a:extLst>
                    <a:ext uri="{9D8B030D-6E8A-4147-A177-3AD203B41FA5}">
                      <a16:colId xmlns:a16="http://schemas.microsoft.com/office/drawing/2014/main" val="20001"/>
                    </a:ext>
                  </a:extLst>
                </a:gridCol>
                <a:gridCol w="1160211">
                  <a:extLst>
                    <a:ext uri="{9D8B030D-6E8A-4147-A177-3AD203B41FA5}">
                      <a16:colId xmlns:a16="http://schemas.microsoft.com/office/drawing/2014/main" val="20002"/>
                    </a:ext>
                  </a:extLst>
                </a:gridCol>
                <a:gridCol w="3500928">
                  <a:extLst>
                    <a:ext uri="{9D8B030D-6E8A-4147-A177-3AD203B41FA5}">
                      <a16:colId xmlns:a16="http://schemas.microsoft.com/office/drawing/2014/main" val="20003"/>
                    </a:ext>
                  </a:extLst>
                </a:gridCol>
              </a:tblGrid>
              <a:tr h="404745">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35" marB="4573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Guatiquía</a:t>
                      </a:r>
                      <a:endParaRPr sz="900" dirty="0">
                        <a:latin typeface="Verdana" panose="020B0604030504040204" pitchFamily="34" charset="0"/>
                        <a:ea typeface="Verdana" panose="020B0604030504040204" pitchFamily="34" charset="0"/>
                      </a:endParaRPr>
                    </a:p>
                  </a:txBody>
                  <a:tcPr marL="91452" marR="91452" marT="45735" marB="4573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panose="020B0604020202020204" pitchFamily="34" charset="0"/>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 súbita en el río Guatiquía y sus afluentes, especialmente en los caños Grande, Maizaro y Tigre, así como en las quebradas La Cajones y Salina, y los ríos Caney y </a:t>
                      </a:r>
                      <a:r>
                        <a:rPr lang="es-CO"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Ocoa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en los municipios de El Calvario. San Juanito, Restrepo y Villavicencio (Meta). </a:t>
                      </a:r>
                      <a:endPar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35" marB="4573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77545469"/>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Guacavía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Guacavía y sus afluentes, se recomienda especial atención a la altura del municipio Cumaral (Meta).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83" marB="4568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21064699"/>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01" marB="457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Negro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01" marB="457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Negro y sus afluentes, se recomienda especial atención en</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Villavicencio (Meta). </a:t>
                      </a:r>
                      <a:endParaRPr sz="900" dirty="0">
                        <a:latin typeface="Verdana" panose="020B0604030504040204" pitchFamily="34" charset="0"/>
                        <a:ea typeface="Verdana" panose="020B0604030504040204" pitchFamily="34" charset="0"/>
                      </a:endParaRPr>
                    </a:p>
                  </a:txBody>
                  <a:tcPr marL="91444" marR="91444" marT="45701" marB="4570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81140489"/>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47" marR="91447" marT="45638" marB="456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río Humea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7" marR="91447" marT="45638" marB="456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77"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de crecientes súbitas en el 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Humea y sus afluentes, especialmente el río San Juanito.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Especial atención en los municipios de Paratebueno y Medina (Cundinamarca). </a:t>
                      </a:r>
                      <a:endPar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7" marR="91447" marT="45638" marB="4563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33056453"/>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Meta entre ríos Guayuriba y Yucao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825"/>
                        <a:buFont typeface="Arial"/>
                        <a:buNone/>
                        <a:tabLst/>
                        <a:defRPr/>
                      </a:pP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Probabilidad de crecientes en los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irectos al Meta entre ríos Guayuriba y Yucao</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Se recomienda especial atención a la altura de Puerto López, Cabuyaro y Puerto Guadalupe (Meta).</a:t>
                      </a:r>
                      <a:r>
                        <a:rPr lang="en-U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lang="en-U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1125904"/>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27" marB="457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río Meta entre los ríos Guatiquía y Upía</a:t>
                      </a:r>
                      <a:endParaRPr sz="900" dirty="0">
                        <a:latin typeface="Verdana" panose="020B0604030504040204" pitchFamily="34" charset="0"/>
                        <a:ea typeface="Verdana" panose="020B0604030504040204" pitchFamily="34" charset="0"/>
                      </a:endParaRPr>
                    </a:p>
                  </a:txBody>
                  <a:tcPr marL="91444" marR="91444" marT="45727" marB="457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 los tributarios al río Meta entre los ríos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Guatiquía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y Upía. Especial atención a la altura de los municipios de Paratebueno, Barranca de Upía y Cabuyaro.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27" marB="4572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48378188"/>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825"/>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53" marR="91453" marT="45362" marB="4536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825"/>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Upía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3" marR="91453" marT="45362" marB="4536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a:t>
                      </a:r>
                      <a:r>
                        <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Upía y sus afluentes. Se recomienda especial atención en los municipios de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San Luis de Gaceno (Boyacá);</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Sabanalarga, Villanueva (Casanare);  Barranca de Upía y Cabuyaro (Meta). </a:t>
                      </a:r>
                    </a:p>
                  </a:txBody>
                  <a:tcPr marL="91453" marR="91453" marT="45362" marB="4536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11970806"/>
                  </a:ext>
                </a:extLst>
              </a:tr>
            </a:tbl>
          </a:graphicData>
        </a:graphic>
      </p:graphicFrame>
      <p:pic>
        <p:nvPicPr>
          <p:cNvPr id="5" name="Google Shape;358;p9">
            <a:extLst>
              <a:ext uri="{FF2B5EF4-FFF2-40B4-BE49-F238E27FC236}">
                <a16:creationId xmlns:a16="http://schemas.microsoft.com/office/drawing/2014/main" id="{23ED1634-8D96-96E0-C506-766B824BA51C}"/>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731094" y="1946388"/>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8;p9">
            <a:extLst>
              <a:ext uri="{FF2B5EF4-FFF2-40B4-BE49-F238E27FC236}">
                <a16:creationId xmlns:a16="http://schemas.microsoft.com/office/drawing/2014/main" id="{637847BF-49C2-0BD8-FD14-D1BC4455C7B9}"/>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731094" y="2702696"/>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4C15A9E9-D934-CB71-9EA4-9EC5A36DDFD5}"/>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405535" y="386189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DCB58AE4-2168-E92A-9568-6E5F3D695BBA}"/>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563490" y="370800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8;p9">
            <a:extLst>
              <a:ext uri="{FF2B5EF4-FFF2-40B4-BE49-F238E27FC236}">
                <a16:creationId xmlns:a16="http://schemas.microsoft.com/office/drawing/2014/main" id="{273C590E-136B-4605-9C56-7E4419E2574E}"/>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731094" y="457790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54AD858A-C8AA-FF47-7593-FCCA4D679C53}"/>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725656" y="394197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8;p9">
            <a:extLst>
              <a:ext uri="{FF2B5EF4-FFF2-40B4-BE49-F238E27FC236}">
                <a16:creationId xmlns:a16="http://schemas.microsoft.com/office/drawing/2014/main" id="{5CAFBCA9-A69D-0113-4FB8-D0D8E285FBB9}"/>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737270" y="525093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55852EB2-56AF-6F10-B10C-739CA15B57B6}"/>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727065" y="3294092"/>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ADF8A37D-637A-0421-BF74-6CB2139436E5}"/>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640469" y="342900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8;p9">
            <a:extLst>
              <a:ext uri="{FF2B5EF4-FFF2-40B4-BE49-F238E27FC236}">
                <a16:creationId xmlns:a16="http://schemas.microsoft.com/office/drawing/2014/main" id="{B02127F3-BEF3-0017-941E-FF44326802E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721719" y="597307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8;p1" descr="Recurso 37.png">
            <a:extLst>
              <a:ext uri="{FF2B5EF4-FFF2-40B4-BE49-F238E27FC236}">
                <a16:creationId xmlns:a16="http://schemas.microsoft.com/office/drawing/2014/main" id="{49219FED-C2FC-8F0E-B689-FF344673C0D3}"/>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694641" y="394463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0543889"/>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472DFBA9-5176-080C-B74A-58359C32FE19}"/>
              </a:ext>
            </a:extLst>
          </p:cNvPr>
          <p:cNvGraphicFramePr/>
          <p:nvPr/>
        </p:nvGraphicFramePr>
        <p:xfrm>
          <a:off x="922338" y="2038350"/>
          <a:ext cx="10731500" cy="2540000"/>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57668">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a:solidFill>
                            <a:schemeClr val="lt1"/>
                          </a:solidFill>
                          <a:latin typeface="Verdana"/>
                          <a:ea typeface="Verdana"/>
                          <a:cs typeface="Verdana"/>
                          <a:sym typeface="Verdana"/>
                        </a:rPr>
                        <a:t>REGIÓN de LA </a:t>
                      </a:r>
                      <a:r>
                        <a:rPr lang="es-CO" sz="1200" b="1" u="none" strike="noStrike" cap="none" dirty="0">
                          <a:solidFill>
                            <a:schemeClr val="lt1"/>
                          </a:solidFill>
                          <a:latin typeface="Verdana"/>
                          <a:ea typeface="Verdana"/>
                          <a:cs typeface="Verdana"/>
                          <a:sym typeface="Verdana"/>
                        </a:rPr>
                        <a:t>ALERTA</a:t>
                      </a:r>
                      <a:endParaRPr sz="1200" b="1" u="none" strike="noStrike" cap="none" dirty="0">
                        <a:solidFill>
                          <a:schemeClr val="lt1"/>
                        </a:solidFill>
                        <a:latin typeface="Verdana"/>
                        <a:ea typeface="Verdana"/>
                        <a:cs typeface="Verdana"/>
                        <a:sym typeface="Verdana"/>
                      </a:endParaRPr>
                    </a:p>
                  </a:txBody>
                  <a:tcPr marL="74905" marR="74905" marT="37394" marB="37394"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27188">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a:solidFill>
                            <a:srgbClr val="16719A"/>
                          </a:solidFill>
                          <a:latin typeface="Verdana"/>
                          <a:ea typeface="Verdana"/>
                          <a:cs typeface="Verdana"/>
                          <a:sym typeface="Verdana"/>
                        </a:rPr>
                        <a:t>SITIOS PARA LOS CUALES SE GENERA LA ALERTA</a:t>
                      </a:r>
                      <a:endParaRPr sz="1000" b="1" u="none" strike="noStrike" cap="none">
                        <a:solidFill>
                          <a:srgbClr val="16719A"/>
                        </a:solidFill>
                        <a:latin typeface="Verdana"/>
                        <a:ea typeface="Verdana"/>
                        <a:cs typeface="Verdana"/>
                        <a:sym typeface="Verdana"/>
                      </a:endParaRPr>
                    </a:p>
                  </a:txBody>
                  <a:tcPr marL="74905" marR="74905" marT="37394" marB="37394"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2055144">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dirty="0">
                        <a:latin typeface="Arial Narrow"/>
                        <a:ea typeface="Arial Narrow"/>
                        <a:cs typeface="Arial Narrow"/>
                        <a:sym typeface="Arial Narrow"/>
                      </a:endParaRPr>
                    </a:p>
                  </a:txBody>
                  <a:tcPr marL="74905" marR="74905" marT="37394" marB="37394">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endParaRPr lang="es-CO" sz="1000" b="1" u="none" strike="noStrike" cap="none" dirty="0">
                        <a:solidFill>
                          <a:schemeClr val="tx1"/>
                        </a:solidFill>
                        <a:latin typeface="Verdana"/>
                        <a:ea typeface="Verdana"/>
                        <a:cs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chemeClr val="tx1"/>
                          </a:solidFill>
                          <a:latin typeface="Verdana"/>
                          <a:ea typeface="Verdana"/>
                          <a:cs typeface="Verdana"/>
                          <a:sym typeface="Verdana"/>
                        </a:rPr>
                        <a:t>ALTIPLANO CUNDIBOYACENSE</a:t>
                      </a:r>
                      <a:endParaRPr sz="1400" dirty="0">
                        <a:solidFill>
                          <a:schemeClr val="tx1"/>
                        </a:solidFill>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chemeClr val="tx1"/>
                          </a:solidFill>
                          <a:latin typeface="Verdana"/>
                          <a:ea typeface="Verdana"/>
                          <a:cs typeface="Verdana"/>
                          <a:sym typeface="Verdana"/>
                        </a:rPr>
                        <a:t>CUNDINAMARCA</a:t>
                      </a:r>
                      <a:r>
                        <a:rPr lang="es-CO" sz="1000" b="0" u="none" strike="noStrike" cap="none" dirty="0">
                          <a:solidFill>
                            <a:schemeClr val="tx1"/>
                          </a:solidFill>
                          <a:latin typeface="Verdana"/>
                          <a:ea typeface="Verdana"/>
                          <a:cs typeface="Verdana"/>
                          <a:sym typeface="Verdana"/>
                        </a:rPr>
                        <a:t>: Bojacá, Cajicá, Chía, Chipaque, Choachí, Chocontá, Cogua, Cota, Cucunubá, El Rosal, Facatativá, Funza, Fúquene, Gachancipá, Guachetá, Guasca, Guatavita, La Calera, Lenguazaque, Madrid, Mosquera, Nemocón, Sesquilé, Sibaté, Simijaca, Soacha, Sopó, Subachoque, Suesca, Susa, Sutatausa, Tabio, Tausa, Tenjo, Tocancipá, Ubaque, Ubaté, Villapinzón, Zipacón y Zipaquirá.</a:t>
                      </a:r>
                      <a:endParaRPr sz="1000" u="none" strike="noStrike" cap="none" dirty="0">
                        <a:solidFill>
                          <a:schemeClr val="tx1"/>
                        </a:solidFill>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sz="1000" u="none" strike="noStrike" cap="none" dirty="0">
                        <a:solidFill>
                          <a:schemeClr val="tx1"/>
                        </a:solidFill>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chemeClr val="tx1"/>
                          </a:solidFill>
                          <a:latin typeface="Verdana"/>
                          <a:ea typeface="Verdana"/>
                          <a:cs typeface="Verdana"/>
                          <a:sym typeface="Verdana"/>
                        </a:rPr>
                        <a:t>BOYACÁ</a:t>
                      </a:r>
                      <a:r>
                        <a:rPr lang="es-CO" sz="1000" b="0" u="none" strike="noStrike" cap="none" dirty="0">
                          <a:solidFill>
                            <a:schemeClr val="tx1"/>
                          </a:solidFill>
                          <a:latin typeface="Verdana"/>
                          <a:ea typeface="Verdana"/>
                          <a:cs typeface="Verdana"/>
                          <a:sym typeface="Verdana"/>
                        </a:rPr>
                        <a:t>: Tunja, Aquitania, Arcabuco, Belén, Betéitiva, Busbanzá, Caldas, Cerinza, Chiquinquirá, Chivatá, Ciénega, Cómbita, Corrales, Cucaita, Cuítiva, Chíquiza, Duitama, Firavitoba, Floresta, Gámeza, Iza, Villa de Leyva, Mongua, Monguí, Motavita, Nobsa, Oicatá, Paipa, Paz de Río, Pesca, Ráquira, Saboyá, Samacá, San Miguel de Sema, Santa Rosa de Viterbo, Siachoque, Socha, Sogamoso, Sora, Sotaquirá, Soracá, Tasco, Tibasosa, Toca, Tópaga, Tota, Tuta, Tutazá, Ventaquemada y Viracachá.</a:t>
                      </a:r>
                    </a:p>
                    <a:p>
                      <a:pPr marL="0" marR="0" lvl="0" indent="0" algn="just" rtl="0">
                        <a:lnSpc>
                          <a:spcPct val="100000"/>
                        </a:lnSpc>
                        <a:spcBef>
                          <a:spcPts val="0"/>
                        </a:spcBef>
                        <a:spcAft>
                          <a:spcPts val="0"/>
                        </a:spcAft>
                        <a:buClr>
                          <a:srgbClr val="1D1B10"/>
                        </a:buClr>
                        <a:buSzPts val="1400"/>
                        <a:buFont typeface="Arial Narrow"/>
                        <a:buNone/>
                      </a:pPr>
                      <a:endParaRPr lang="es-MX" sz="1000" u="none" strike="noStrike" cap="none" dirty="0">
                        <a:solidFill>
                          <a:schemeClr val="tx1"/>
                        </a:solidFill>
                        <a:latin typeface="Verdana"/>
                        <a:ea typeface="Verdana"/>
                        <a:cs typeface="Verdana"/>
                        <a:sym typeface="Verdana"/>
                      </a:endParaRPr>
                    </a:p>
                  </a:txBody>
                  <a:tcPr marL="74905" marR="74905" marT="37394" marB="37394">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992271" name="Google Shape;683;p7">
            <a:extLst>
              <a:ext uri="{FF2B5EF4-FFF2-40B4-BE49-F238E27FC236}">
                <a16:creationId xmlns:a16="http://schemas.microsoft.com/office/drawing/2014/main" id="{F269761E-A8D6-C070-EAA1-2B7043A8AFF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955676"/>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92272" name="Google Shape;684;p7">
            <a:extLst>
              <a:ext uri="{FF2B5EF4-FFF2-40B4-BE49-F238E27FC236}">
                <a16:creationId xmlns:a16="http://schemas.microsoft.com/office/drawing/2014/main" id="{44504BA6-4D4E-7779-CAA0-988948B64B25}"/>
              </a:ext>
            </a:extLst>
          </p:cNvPr>
          <p:cNvGrpSpPr>
            <a:grpSpLocks/>
          </p:cNvGrpSpPr>
          <p:nvPr/>
        </p:nvGrpSpPr>
        <p:grpSpPr bwMode="auto">
          <a:xfrm>
            <a:off x="1746250" y="982663"/>
            <a:ext cx="8699500" cy="581025"/>
            <a:chOff x="1743616" y="1035694"/>
            <a:chExt cx="8699679" cy="579550"/>
          </a:xfrm>
        </p:grpSpPr>
        <p:sp>
          <p:nvSpPr>
            <p:cNvPr id="992285" name="Google Shape;685;p7">
              <a:extLst>
                <a:ext uri="{FF2B5EF4-FFF2-40B4-BE49-F238E27FC236}">
                  <a16:creationId xmlns:a16="http://schemas.microsoft.com/office/drawing/2014/main" id="{59FB00A4-0D0D-D2A2-50B2-8417B3500F8A}"/>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endParaRPr kumimoji="0" lang="es-CO" altLang="es-CO"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pic>
          <p:nvPicPr>
            <p:cNvPr id="992286" name="Google Shape;686;p7">
              <a:extLst>
                <a:ext uri="{FF2B5EF4-FFF2-40B4-BE49-F238E27FC236}">
                  <a16:creationId xmlns:a16="http://schemas.microsoft.com/office/drawing/2014/main" id="{27C77744-2862-3E1C-1B49-6FCD66333EB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2287" name="Google Shape;687;p7">
              <a:extLst>
                <a:ext uri="{FF2B5EF4-FFF2-40B4-BE49-F238E27FC236}">
                  <a16:creationId xmlns:a16="http://schemas.microsoft.com/office/drawing/2014/main" id="{86575D3F-5BBB-E685-03D6-2E615DD2B875}"/>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Se emite esta alerta por </a:t>
              </a:r>
              <a:r>
                <a:rPr kumimoji="0" lang="es-CO" altLang="es-CO" sz="1200" b="0" i="0" u="none" strike="noStrike" kern="1200" cap="none" spc="0" normalizeH="0" baseline="0" noProof="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la probabilidad de descensos de la </a:t>
              </a:r>
              <a:r>
                <a:rPr kumimoji="0" lang="es-CO" alt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temperatura del aire </a:t>
              </a:r>
              <a:r>
                <a:rPr kumimoji="0" lang="es-CO" altLang="es-CO" sz="1200" b="0" i="0" u="none" strike="noStrike" kern="1200" cap="none" spc="0" normalizeH="0" baseline="0" noProof="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en horas de la </a:t>
              </a:r>
              <a:r>
                <a:rPr kumimoji="0" lang="es-CO" alt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madrugada </a:t>
              </a:r>
              <a:r>
                <a:rPr kumimoji="0" lang="es-CO" altLang="es-CO" sz="1200" b="0" i="0" u="none" strike="noStrike" kern="1200" cap="none" spc="0" normalizeH="0" baseline="0" noProof="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para zonas de altiplano </a:t>
              </a:r>
              <a:r>
                <a:rPr kumimoji="0" lang="es-CO" alt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(entre los 2,500 y los 2,900 </a:t>
              </a:r>
              <a:r>
                <a:rPr kumimoji="0" lang="es-CO" altLang="es-CO" sz="1200" b="0" i="0" u="none" strike="noStrike" kern="1200" cap="none" spc="0" normalizeH="0" baseline="0" noProof="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msnm) de los </a:t>
              </a:r>
              <a:r>
                <a:rPr kumimoji="0" lang="es-CO" alt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siguientes municipios:</a:t>
              </a:r>
            </a:p>
          </p:txBody>
        </p:sp>
      </p:grpSp>
      <p:sp>
        <p:nvSpPr>
          <p:cNvPr id="992273" name="Google Shape;688;p7">
            <a:extLst>
              <a:ext uri="{FF2B5EF4-FFF2-40B4-BE49-F238E27FC236}">
                <a16:creationId xmlns:a16="http://schemas.microsoft.com/office/drawing/2014/main" id="{ECB46543-821E-4A55-40D9-3DBB469178CD}"/>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900" b="0" i="0" u="none" strike="noStrike" kern="1200" cap="none" spc="0" normalizeH="0" baseline="0" noProof="0" dirty="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a:t>
            </a:r>
            <a:r>
              <a:rPr kumimoji="0" lang="es-CO" altLang="es-CO" sz="900" b="0" i="0" u="none" strike="noStrike" kern="1200" cap="none" spc="0" normalizeH="0" baseline="0" noProof="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en caso de ser </a:t>
            </a:r>
            <a:r>
              <a:rPr kumimoji="0" lang="es-CO" altLang="es-CO" sz="900" b="0" i="0" u="none" strike="noStrike" kern="1200" cap="none" spc="0" normalizeH="0" baseline="0" noProof="0" dirty="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necesario emitirá nuevos comunicados. Por esto, se sugiere a los agricultores, ganaderos y floricultores estar atentos a los boletines y comunicados emitidos por la entidad.</a:t>
            </a:r>
          </a:p>
        </p:txBody>
      </p:sp>
      <p:sp>
        <p:nvSpPr>
          <p:cNvPr id="11" name="Rectángulo 10">
            <a:extLst>
              <a:ext uri="{FF2B5EF4-FFF2-40B4-BE49-F238E27FC236}">
                <a16:creationId xmlns:a16="http://schemas.microsoft.com/office/drawing/2014/main" id="{FBC9A98C-338C-3918-E285-03909528C0E4}"/>
              </a:ext>
            </a:extLst>
          </p:cNvPr>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a:t>
            </a:r>
            <a:r>
              <a:rPr kumimoji="0" lang="es-CO" sz="18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 99</a:t>
            </a:r>
          </a:p>
        </p:txBody>
      </p:sp>
      <p:sp>
        <p:nvSpPr>
          <p:cNvPr id="12" name="Rectángulo 11">
            <a:extLst>
              <a:ext uri="{FF2B5EF4-FFF2-40B4-BE49-F238E27FC236}">
                <a16:creationId xmlns:a16="http://schemas.microsoft.com/office/drawing/2014/main" id="{DDDB9EAA-09A1-D974-706C-35AC61E66B5C}"/>
              </a:ext>
            </a:extLst>
          </p:cNvPr>
          <p:cNvSpPr/>
          <p:nvPr/>
        </p:nvSpPr>
        <p:spPr>
          <a:xfrm>
            <a:off x="-1457325" y="5530850"/>
            <a:ext cx="1309687" cy="27622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a:t>
            </a:r>
            <a:r>
              <a:rPr kumimoji="0" lang="es-CO" sz="18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 8</a:t>
            </a:r>
          </a:p>
        </p:txBody>
      </p:sp>
      <p:sp>
        <p:nvSpPr>
          <p:cNvPr id="14" name="Marcador de texto 1">
            <a:extLst>
              <a:ext uri="{FF2B5EF4-FFF2-40B4-BE49-F238E27FC236}">
                <a16:creationId xmlns:a16="http://schemas.microsoft.com/office/drawing/2014/main" id="{EF64D60E-1BB6-0EDF-29B7-C5B8E51224AE}"/>
              </a:ext>
            </a:extLst>
          </p:cNvPr>
          <p:cNvSpPr txBox="1">
            <a:spLocks/>
          </p:cNvSpPr>
          <p:nvPr/>
        </p:nvSpPr>
        <p:spPr>
          <a:xfrm>
            <a:off x="3741738" y="657225"/>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MX" sz="1200" b="1" i="0" u="none" strike="noStrike" kern="0" cap="none" spc="0" normalizeH="0" baseline="0" noProof="0" dirty="0">
                <a:ln>
                  <a:noFill/>
                </a:ln>
                <a:solidFill>
                  <a:srgbClr val="00B0F0"/>
                </a:solidFill>
                <a:effectLst/>
                <a:uLnTx/>
                <a:uFillTx/>
                <a:latin typeface="Arial Narrow" panose="020B0606020202030204" pitchFamily="34" charset="0"/>
                <a:cs typeface="Arial"/>
                <a:sym typeface="Arial"/>
              </a:rPr>
              <a:t>Actualización: </a:t>
            </a:r>
            <a:fld id="{E5F557DC-F21D-4ED8-9466-13D062D946A0}" type="datetime4">
              <a:rPr kumimoji="0" lang="es-MX" sz="1200" b="1" i="0" u="none" strike="noStrike" kern="0" cap="none" spc="0" normalizeH="0" baseline="0" noProof="0" smtClean="0">
                <a:ln>
                  <a:noFill/>
                </a:ln>
                <a:solidFill>
                  <a:srgbClr val="00B0F0"/>
                </a:solidFill>
                <a:effectLst/>
                <a:uLnTx/>
                <a:uFillTx/>
                <a:latin typeface="Arial Narrow" panose="020B0606020202030204" pitchFamily="34" charset="0"/>
                <a:cs typeface="Arial"/>
                <a:sym typeface="Arial"/>
              </a:rPr>
              <a:pPr marL="0" marR="0" lvl="0" indent="0" algn="ctr" defTabSz="914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t>12 de noviembre de 2025</a:t>
            </a:fld>
            <a:r>
              <a:rPr kumimoji="0" lang="es-MX" sz="1200" b="1" i="0" u="none" strike="noStrike" kern="0" cap="none" spc="0" normalizeH="0" baseline="0" noProof="0" dirty="0">
                <a:ln>
                  <a:noFill/>
                </a:ln>
                <a:solidFill>
                  <a:srgbClr val="00B0F0"/>
                </a:solidFill>
                <a:effectLst/>
                <a:uLnTx/>
                <a:uFillTx/>
                <a:latin typeface="Arial Narrow" panose="020B0606020202030204" pitchFamily="34" charset="0"/>
                <a:cs typeface="Arial"/>
                <a:sym typeface="Arial"/>
              </a:rPr>
              <a:t> | 12:00 HLC</a:t>
            </a:r>
          </a:p>
        </p:txBody>
      </p:sp>
      <p:pic>
        <p:nvPicPr>
          <p:cNvPr id="992277" name="Google Shape;682;p7">
            <a:extLst>
              <a:ext uri="{FF2B5EF4-FFF2-40B4-BE49-F238E27FC236}">
                <a16:creationId xmlns:a16="http://schemas.microsoft.com/office/drawing/2014/main" id="{B97CCB4B-8D0D-05C3-8083-82DB216FA903}"/>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1263" y="2538413"/>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2278" name="Google Shape;681;p7" descr="Recurso 25.png">
            <a:extLst>
              <a:ext uri="{FF2B5EF4-FFF2-40B4-BE49-F238E27FC236}">
                <a16:creationId xmlns:a16="http://schemas.microsoft.com/office/drawing/2014/main" id="{D6E29E89-A217-3482-5C25-9C43FAE5CBA3}"/>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3138" y="1765300"/>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ángulo 14">
            <a:extLst>
              <a:ext uri="{FF2B5EF4-FFF2-40B4-BE49-F238E27FC236}">
                <a16:creationId xmlns:a16="http://schemas.microsoft.com/office/drawing/2014/main" id="{9F82B317-82B6-EA46-A26E-F85690F2A662}"/>
              </a:ext>
            </a:extLst>
          </p:cNvPr>
          <p:cNvSpPr/>
          <p:nvPr/>
        </p:nvSpPr>
        <p:spPr>
          <a:xfrm>
            <a:off x="-2111375" y="6429375"/>
            <a:ext cx="1309687"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a:t>
            </a:r>
            <a:r>
              <a:rPr kumimoji="0" lang="es-CO" sz="18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 49</a:t>
            </a:r>
          </a:p>
        </p:txBody>
      </p:sp>
      <p:pic>
        <p:nvPicPr>
          <p:cNvPr id="992280" name="Imagen 1">
            <a:extLst>
              <a:ext uri="{FF2B5EF4-FFF2-40B4-BE49-F238E27FC236}">
                <a16:creationId xmlns:a16="http://schemas.microsoft.com/office/drawing/2014/main" id="{80089D17-AFFB-B7C7-97E7-48B8D74D44F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325688" y="3732213"/>
            <a:ext cx="2038350" cy="154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2281" name="Rectángulo 3">
            <a:extLst>
              <a:ext uri="{FF2B5EF4-FFF2-40B4-BE49-F238E27FC236}">
                <a16:creationId xmlns:a16="http://schemas.microsoft.com/office/drawing/2014/main" id="{22852788-9998-0C2C-74DB-FB395B443E76}"/>
              </a:ext>
            </a:extLst>
          </p:cNvPr>
          <p:cNvSpPr>
            <a:spLocks noChangeArrowheads="1"/>
          </p:cNvSpPr>
          <p:nvPr/>
        </p:nvSpPr>
        <p:spPr bwMode="auto">
          <a:xfrm>
            <a:off x="-2817813" y="2808288"/>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hlinkClick r:id="rId8" action="ppaction://hlinkfile"/>
              </a:rPr>
              <a:t>Contador de municipios</a:t>
            </a:r>
            <a:endPar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endPar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de </a:t>
            </a:r>
            <a:r>
              <a:rPr kumimoji="0" lang="es-CO" altLang="es-CO" sz="1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click</a:t>
            </a: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 derecho en el hipervínculo y consulte el archivo</a:t>
            </a:r>
          </a:p>
        </p:txBody>
      </p:sp>
      <p:sp>
        <p:nvSpPr>
          <p:cNvPr id="17" name="Rectángulo 16">
            <a:extLst>
              <a:ext uri="{FF2B5EF4-FFF2-40B4-BE49-F238E27FC236}">
                <a16:creationId xmlns:a16="http://schemas.microsoft.com/office/drawing/2014/main" id="{53680DCB-C56B-34FA-A39B-6E172DC42CDE}"/>
              </a:ext>
            </a:extLst>
          </p:cNvPr>
          <p:cNvSpPr/>
          <p:nvPr/>
        </p:nvSpPr>
        <p:spPr>
          <a:xfrm>
            <a:off x="-2112963" y="949325"/>
            <a:ext cx="1309688"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5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 99</a:t>
            </a:r>
          </a:p>
        </p:txBody>
      </p:sp>
      <p:pic>
        <p:nvPicPr>
          <p:cNvPr id="992283" name="Google Shape;682;p7">
            <a:extLst>
              <a:ext uri="{FF2B5EF4-FFF2-40B4-BE49-F238E27FC236}">
                <a16:creationId xmlns:a16="http://schemas.microsoft.com/office/drawing/2014/main" id="{40F380B7-C4BB-0A7D-961F-16C1B0C0C7F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9784" y="2994819"/>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ángulo 18">
            <a:extLst>
              <a:ext uri="{FF2B5EF4-FFF2-40B4-BE49-F238E27FC236}">
                <a16:creationId xmlns:a16="http://schemas.microsoft.com/office/drawing/2014/main" id="{62A8DB0A-1156-E3FE-C1B9-07CF7210C97F}"/>
              </a:ext>
            </a:extLst>
          </p:cNvPr>
          <p:cNvSpPr/>
          <p:nvPr/>
        </p:nvSpPr>
        <p:spPr>
          <a:xfrm>
            <a:off x="10344150" y="4718898"/>
            <a:ext cx="1309688" cy="177800"/>
          </a:xfrm>
          <a:prstGeom prst="rect">
            <a:avLst/>
          </a:prstGeom>
          <a:solidFill>
            <a:srgbClr val="FFC000"/>
          </a:solidFill>
          <a:ln>
            <a:solidFill>
              <a:srgbClr val="F87E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5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 90</a:t>
            </a:r>
          </a:p>
        </p:txBody>
      </p:sp>
      <p:sp>
        <p:nvSpPr>
          <p:cNvPr id="2" name="Rectángulo 1">
            <a:extLst>
              <a:ext uri="{FF2B5EF4-FFF2-40B4-BE49-F238E27FC236}">
                <a16:creationId xmlns:a16="http://schemas.microsoft.com/office/drawing/2014/main" id="{7A088DE5-A5AF-E771-46B8-B573D1D85CDB}"/>
              </a:ext>
            </a:extLst>
          </p:cNvPr>
          <p:cNvSpPr/>
          <p:nvPr/>
        </p:nvSpPr>
        <p:spPr>
          <a:xfrm>
            <a:off x="120073" y="138545"/>
            <a:ext cx="1782618" cy="7568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0BF53-2E50-5D22-4227-613B51C5C99E}"/>
            </a:ext>
          </a:extLst>
        </p:cNvPr>
        <p:cNvGrpSpPr/>
        <p:nvPr/>
      </p:nvGrpSpPr>
      <p:grpSpPr>
        <a:xfrm>
          <a:off x="0" y="0"/>
          <a:ext cx="0" cy="0"/>
          <a:chOff x="0" y="0"/>
          <a:chExt cx="0" cy="0"/>
        </a:xfrm>
      </p:grpSpPr>
      <p:pic>
        <p:nvPicPr>
          <p:cNvPr id="305154" name="Google Shape;1113;p34">
            <a:extLst>
              <a:ext uri="{FF2B5EF4-FFF2-40B4-BE49-F238E27FC236}">
                <a16:creationId xmlns:a16="http://schemas.microsoft.com/office/drawing/2014/main" id="{017C450A-2E2E-910E-5367-9C73F1523EAC}"/>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32289" y="1724025"/>
            <a:ext cx="532503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5155" name="Google Shape;333;p8" descr="Recurso 18.png">
            <a:hlinkClick r:id="rId4" action="ppaction://hlinksldjump"/>
            <a:extLst>
              <a:ext uri="{FF2B5EF4-FFF2-40B4-BE49-F238E27FC236}">
                <a16:creationId xmlns:a16="http://schemas.microsoft.com/office/drawing/2014/main" id="{4FC4EAF3-E20E-01D8-01D5-65B33A36B7A4}"/>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47;p9" descr="Recurso 25.png">
            <a:extLst>
              <a:ext uri="{FF2B5EF4-FFF2-40B4-BE49-F238E27FC236}">
                <a16:creationId xmlns:a16="http://schemas.microsoft.com/office/drawing/2014/main" id="{FE3650D9-F433-567B-2F57-69C818BE1067}"/>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6" name="Google Shape;348;p9">
            <a:extLst>
              <a:ext uri="{FF2B5EF4-FFF2-40B4-BE49-F238E27FC236}">
                <a16:creationId xmlns:a16="http://schemas.microsoft.com/office/drawing/2014/main" id="{D678031B-79EB-7886-81EB-6FE23AD4EA5D}"/>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8730" y="1506302"/>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49;p9">
            <a:extLst>
              <a:ext uri="{FF2B5EF4-FFF2-40B4-BE49-F238E27FC236}">
                <a16:creationId xmlns:a16="http://schemas.microsoft.com/office/drawing/2014/main" id="{401A4865-E25A-142B-65A1-1EDB705E683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3496" y="1968644"/>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0;p9">
            <a:extLst>
              <a:ext uri="{FF2B5EF4-FFF2-40B4-BE49-F238E27FC236}">
                <a16:creationId xmlns:a16="http://schemas.microsoft.com/office/drawing/2014/main" id="{01305AF9-0FC9-1DA5-F0DE-8FC75DC89A12}"/>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0371" y="356565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1;p9" descr="Recurso 32.png">
            <a:extLst>
              <a:ext uri="{FF2B5EF4-FFF2-40B4-BE49-F238E27FC236}">
                <a16:creationId xmlns:a16="http://schemas.microsoft.com/office/drawing/2014/main" id="{5F8754B6-0BFD-261D-1F2D-6E67958E46B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511762" y="3131947"/>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2;p9">
            <a:extLst>
              <a:ext uri="{FF2B5EF4-FFF2-40B4-BE49-F238E27FC236}">
                <a16:creationId xmlns:a16="http://schemas.microsoft.com/office/drawing/2014/main" id="{D5CFA21C-4F40-CA05-BF78-DB3DF8A48B3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494595" y="2778656"/>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BCDF2D8B-8564-78E9-A672-6EFAAA11FB2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11145" r="26974"/>
          <a:stretch>
            <a:fillRect/>
          </a:stretch>
        </p:blipFill>
        <p:spPr bwMode="auto">
          <a:xfrm>
            <a:off x="-504594" y="239213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7;p9">
            <a:extLst>
              <a:ext uri="{FF2B5EF4-FFF2-40B4-BE49-F238E27FC236}">
                <a16:creationId xmlns:a16="http://schemas.microsoft.com/office/drawing/2014/main" id="{619C0859-8BE2-13F5-08CE-6CE90D8B353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00309"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8;p9">
            <a:extLst>
              <a:ext uri="{FF2B5EF4-FFF2-40B4-BE49-F238E27FC236}">
                <a16:creationId xmlns:a16="http://schemas.microsoft.com/office/drawing/2014/main" id="{D7317428-0CA8-F266-7282-BD5231B18B2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3959"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0;p1" descr="Recurso 25.png">
            <a:extLst>
              <a:ext uri="{FF2B5EF4-FFF2-40B4-BE49-F238E27FC236}">
                <a16:creationId xmlns:a16="http://schemas.microsoft.com/office/drawing/2014/main" id="{8BE19E46-30A3-7279-C7F9-CA1D23D94FE6}"/>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9990" y="464145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9EC053E2-1795-23F4-1A1F-BCF89320DF8C}"/>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487092" y="11197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2A753456-186C-8CDF-97ED-466DBD5A8CDF}"/>
              </a:ext>
            </a:extLst>
          </p:cNvPr>
          <p:cNvPicPr preferRelativeResize="0">
            <a:picLocks noChangeAspect="1" noChangeArrowheads="1"/>
          </p:cNvPicPr>
          <p:nvPr/>
        </p:nvPicPr>
        <p:blipFill>
          <a:blip r:embed="rId16" cstate="print">
            <a:extLst>
              <a:ext uri="{BEBA8EAE-BF5A-486C-A8C5-ECC9F3942E4B}">
                <a14:imgProps xmlns:a14="http://schemas.microsoft.com/office/drawing/2010/main">
                  <a14:imgLayer r:embed="rId17">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9990" y="401266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036;p14">
            <a:extLst>
              <a:ext uri="{FF2B5EF4-FFF2-40B4-BE49-F238E27FC236}">
                <a16:creationId xmlns:a16="http://schemas.microsoft.com/office/drawing/2014/main" id="{12915C12-6E03-3E9A-6643-05524766945A}"/>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12 de noviembre de 2025 12:00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graphicFrame>
        <p:nvGraphicFramePr>
          <p:cNvPr id="3" name="Google Shape;3394;p29">
            <a:extLst>
              <a:ext uri="{FF2B5EF4-FFF2-40B4-BE49-F238E27FC236}">
                <a16:creationId xmlns:a16="http://schemas.microsoft.com/office/drawing/2014/main" id="{6849687F-198F-3AB5-BE8C-7A853BE10F13}"/>
              </a:ext>
            </a:extLst>
          </p:cNvPr>
          <p:cNvGraphicFramePr/>
          <p:nvPr/>
        </p:nvGraphicFramePr>
        <p:xfrm>
          <a:off x="5623193" y="1234023"/>
          <a:ext cx="6336518" cy="5053662"/>
        </p:xfrm>
        <a:graphic>
          <a:graphicData uri="http://schemas.openxmlformats.org/drawingml/2006/table">
            <a:tbl>
              <a:tblPr>
                <a:noFill/>
              </a:tblPr>
              <a:tblGrid>
                <a:gridCol w="593954">
                  <a:extLst>
                    <a:ext uri="{9D8B030D-6E8A-4147-A177-3AD203B41FA5}">
                      <a16:colId xmlns:a16="http://schemas.microsoft.com/office/drawing/2014/main" val="20000"/>
                    </a:ext>
                  </a:extLst>
                </a:gridCol>
                <a:gridCol w="1081425">
                  <a:extLst>
                    <a:ext uri="{9D8B030D-6E8A-4147-A177-3AD203B41FA5}">
                      <a16:colId xmlns:a16="http://schemas.microsoft.com/office/drawing/2014/main" val="20001"/>
                    </a:ext>
                  </a:extLst>
                </a:gridCol>
                <a:gridCol w="1160211">
                  <a:extLst>
                    <a:ext uri="{9D8B030D-6E8A-4147-A177-3AD203B41FA5}">
                      <a16:colId xmlns:a16="http://schemas.microsoft.com/office/drawing/2014/main" val="20002"/>
                    </a:ext>
                  </a:extLst>
                </a:gridCol>
                <a:gridCol w="3500928">
                  <a:extLst>
                    <a:ext uri="{9D8B030D-6E8A-4147-A177-3AD203B41FA5}">
                      <a16:colId xmlns:a16="http://schemas.microsoft.com/office/drawing/2014/main" val="20003"/>
                    </a:ext>
                  </a:extLst>
                </a:gridCol>
              </a:tblGrid>
              <a:tr h="404745">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Arauca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2" marR="91452"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Chitagá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Chitagá</a:t>
                      </a: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 y sus afluentes. Especial atención en los municipios de Chitagá, </a:t>
                      </a:r>
                      <a:r>
                        <a:rPr lang="es-CO" sz="900" b="0" u="none" dirty="0" err="1">
                          <a:solidFill>
                            <a:schemeClr val="dk1"/>
                          </a:solidFill>
                          <a:latin typeface="Verdana" panose="020B0604030504040204" pitchFamily="34" charset="0"/>
                          <a:ea typeface="Verdana" panose="020B0604030504040204" pitchFamily="34" charset="0"/>
                          <a:cs typeface="Arial Narrow"/>
                          <a:sym typeface="Arial Narrow"/>
                        </a:rPr>
                        <a:t>Cácota</a:t>
                      </a: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 y Silos (Norte de Santander). </a:t>
                      </a:r>
                      <a:r>
                        <a:rPr lang="es-CO" sz="900" b="1" u="none" dirty="0">
                          <a:solidFill>
                            <a:schemeClr val="dk1"/>
                          </a:solidFill>
                          <a:latin typeface="Verdana" panose="020B0604030504040204" pitchFamily="34" charset="0"/>
                          <a:ea typeface="Verdana" panose="020B0604030504040204" pitchFamily="34" charset="0"/>
                          <a:cs typeface="Arial Narrow"/>
                          <a:sym typeface="Arial Narrow"/>
                        </a:rPr>
                        <a:t>Nota: </a:t>
                      </a: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Inundación del barrio Brisas de Gibraltar del municipio de Toledo, Norte de Santander (10/11/2025). </a:t>
                      </a:r>
                      <a:endPar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61" marB="457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77545469"/>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Arauca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2" marR="91452" marT="45733" marB="4573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Alto Apure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33" marB="4573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aportantes de la cuenca alta del río Apure.</a:t>
                      </a:r>
                      <a:endPar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33" marB="4573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9057846"/>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Arauca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01" marB="457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Margua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01" marB="457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Margua. Especial atención en el municipio de Toledo (Norte de Santander).</a:t>
                      </a:r>
                    </a:p>
                  </a:txBody>
                  <a:tcPr marL="91448" marR="91448" marT="45701" marB="4570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21064699"/>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900" b="0" dirty="0">
                          <a:solidFill>
                            <a:schemeClr val="dk1"/>
                          </a:solidFill>
                          <a:latin typeface="Verdana" panose="020B0604030504040204" pitchFamily="34" charset="0"/>
                          <a:ea typeface="Verdana" panose="020B0604030504040204" pitchFamily="34" charset="0"/>
                          <a:cs typeface="Arial Narrow"/>
                          <a:sym typeface="Arial Narrow"/>
                        </a:rPr>
                        <a:t>Arauca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21" marB="457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Cobugón – Río Covaría</a:t>
                      </a:r>
                      <a:endParaRPr sz="900" dirty="0">
                        <a:latin typeface="Verdana" panose="020B0604030504040204" pitchFamily="34" charset="0"/>
                        <a:ea typeface="Verdana" panose="020B0604030504040204" pitchFamily="34" charset="0"/>
                      </a:endParaRPr>
                    </a:p>
                  </a:txBody>
                  <a:tcPr marL="91448" marR="91448" marT="45721" marB="457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ríos Cobugón, Covaría y sus afluentes. Especial atención en el municipio de Cubará (Boyacá).</a:t>
                      </a:r>
                      <a:endParaRPr lang="en-U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21" marB="457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193379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chemeClr val="dk1"/>
                          </a:solidFill>
                          <a:latin typeface="Verdana" panose="020B0604030504040204" pitchFamily="34" charset="0"/>
                          <a:ea typeface="Verdana" panose="020B0604030504040204" pitchFamily="34" charset="0"/>
                          <a:cs typeface="Arial Narrow"/>
                          <a:sym typeface="Arial Narrow"/>
                        </a:rPr>
                        <a:t>Arauca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499" marB="454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Bojabá</a:t>
                      </a:r>
                      <a:endParaRPr sz="900" dirty="0">
                        <a:latin typeface="Verdana" panose="020B0604030504040204" pitchFamily="34" charset="0"/>
                        <a:ea typeface="Verdana" panose="020B0604030504040204" pitchFamily="34" charset="0"/>
                      </a:endParaRPr>
                    </a:p>
                  </a:txBody>
                  <a:tcPr marL="91430" marR="91430" marT="45499" marB="454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Bojabá y sus afluentes. Se recomienda especial atención en los municipios de Cubará (Boyacá) y Saravena (Arauca). </a:t>
                      </a:r>
                      <a:endParaRPr lang="es-ES" sz="900" b="0" i="0" u="none" strike="noStrike" cap="none" noProof="0" dirty="0">
                        <a:solidFill>
                          <a:schemeClr val="dk1"/>
                        </a:solidFill>
                        <a:latin typeface="Verdana" panose="020B0604030504040204" pitchFamily="34" charset="0"/>
                        <a:ea typeface="Verdana" panose="020B0604030504040204" pitchFamily="34" charset="0"/>
                        <a:cs typeface="Arial Narrow"/>
                        <a:sym typeface="Arial"/>
                      </a:endParaRPr>
                    </a:p>
                  </a:txBody>
                  <a:tcPr marL="91430" marR="91430" marT="45499" marB="4549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2424861"/>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Arauca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501" marB="455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Banadia y otros directos al Arauca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501" marB="455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Crecientes súbitas en el río Arauca a la altura del municipio de Arauquita (Arauca) y sus afluentes como son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Cusay</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o Ele y caño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Caranal</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así mismo, probabilidad de incrementos súbitos de sus aportantes,  tales como, el río Banadía. Se recomienda especial atención en los municipios de Arauquita, Saravena, Fortul y el centro poblado de Puerto Nariño del municipio de Saravena, como a las demás poblaciones ribereñas al río Arauca.</a:t>
                      </a:r>
                      <a:r>
                        <a:rPr lang="es-ES" sz="900" b="1"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lang="es-ES" sz="900" b="1"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501" marB="4550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51331944"/>
                  </a:ext>
                </a:extLst>
              </a:tr>
            </a:tbl>
          </a:graphicData>
        </a:graphic>
      </p:graphicFrame>
      <p:pic>
        <p:nvPicPr>
          <p:cNvPr id="5" name="Google Shape;358;p9">
            <a:extLst>
              <a:ext uri="{FF2B5EF4-FFF2-40B4-BE49-F238E27FC236}">
                <a16:creationId xmlns:a16="http://schemas.microsoft.com/office/drawing/2014/main" id="{4844C5DA-BF6D-4597-7086-18643EBB5097}"/>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709286" y="1978115"/>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32CD2B4F-7104-ECA8-BC4C-397FB6CEFD85}"/>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847658" y="209446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4F87D30B-0E57-9B66-54C9-69A90B3D7782}"/>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138165" y="225664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7;p9">
            <a:extLst>
              <a:ext uri="{FF2B5EF4-FFF2-40B4-BE49-F238E27FC236}">
                <a16:creationId xmlns:a16="http://schemas.microsoft.com/office/drawing/2014/main" id="{231140E5-F2B7-AE68-2E37-70E8375FE45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702936" y="336392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7;p9">
            <a:extLst>
              <a:ext uri="{FF2B5EF4-FFF2-40B4-BE49-F238E27FC236}">
                <a16:creationId xmlns:a16="http://schemas.microsoft.com/office/drawing/2014/main" id="{95759C6E-4D58-9282-3C0F-AE5DD54647C5}"/>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702936" y="396950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37A118BE-C5CD-1F87-6986-FF9063A006F0}"/>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709286" y="548915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9DCEE3FD-F91B-2BE4-4FE2-15EEDA2CB7E7}"/>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709286" y="4577703"/>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4;p9" descr="Recurso 31.png">
            <a:extLst>
              <a:ext uri="{FF2B5EF4-FFF2-40B4-BE49-F238E27FC236}">
                <a16:creationId xmlns:a16="http://schemas.microsoft.com/office/drawing/2014/main" id="{B86990D9-0D3D-8D83-DF70-C274F6A46A6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11145" r="26974"/>
          <a:stretch>
            <a:fillRect/>
          </a:stretch>
        </p:blipFill>
        <p:spPr bwMode="auto">
          <a:xfrm>
            <a:off x="2471849" y="2132694"/>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8;p9">
            <a:extLst>
              <a:ext uri="{FF2B5EF4-FFF2-40B4-BE49-F238E27FC236}">
                <a16:creationId xmlns:a16="http://schemas.microsoft.com/office/drawing/2014/main" id="{DB892208-A83E-15F1-7F76-014CFDC6C4A0}"/>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709286" y="273700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0366576"/>
      </p:ext>
    </p:extLst>
  </p:cSld>
  <p:clrMapOvr>
    <a:masterClrMapping/>
  </p:clrMapOvr>
  <p:transition spd="slow"/>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redondeado 2"/>
          <p:cNvSpPr/>
          <p:nvPr/>
        </p:nvSpPr>
        <p:spPr>
          <a:xfrm>
            <a:off x="7842142" y="1084183"/>
            <a:ext cx="3828082" cy="5440605"/>
          </a:xfrm>
          <a:prstGeom prst="roundRect">
            <a:avLst>
              <a:gd name="adj" fmla="val 61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Marcador de texto 1"/>
          <p:cNvSpPr txBox="1">
            <a:spLocks/>
          </p:cNvSpPr>
          <p:nvPr/>
        </p:nvSpPr>
        <p:spPr>
          <a:xfrm>
            <a:off x="1659387" y="1281875"/>
            <a:ext cx="4708525" cy="376237"/>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CO" sz="1600" b="1" dirty="0">
                <a:solidFill>
                  <a:schemeClr val="accent6">
                    <a:lumMod val="50000"/>
                  </a:schemeClr>
                </a:solidFill>
                <a:latin typeface="Verdana" panose="020B0604030504040204" pitchFamily="34" charset="0"/>
                <a:ea typeface="Verdana" panose="020B0604030504040204" pitchFamily="34" charset="0"/>
              </a:rPr>
              <a:t>RESUMEN</a:t>
            </a:r>
            <a:endParaRPr lang="es-MX" sz="1600" b="1" dirty="0">
              <a:solidFill>
                <a:schemeClr val="accent6">
                  <a:lumMod val="50000"/>
                </a:schemeClr>
              </a:solidFill>
              <a:latin typeface="Verdana" panose="020B0604030504040204" pitchFamily="34" charset="0"/>
              <a:ea typeface="Verdana" panose="020B0604030504040204" pitchFamily="34" charset="0"/>
            </a:endParaRPr>
          </a:p>
        </p:txBody>
      </p:sp>
      <p:pic>
        <p:nvPicPr>
          <p:cNvPr id="5" name="Google Shape;110;p6"/>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8100032" y="1658112"/>
            <a:ext cx="3308466" cy="4678659"/>
          </a:xfrm>
          <a:prstGeom prst="rect">
            <a:avLst/>
          </a:prstGeom>
          <a:noFill/>
          <a:ln>
            <a:noFill/>
          </a:ln>
        </p:spPr>
      </p:pic>
      <p:sp>
        <p:nvSpPr>
          <p:cNvPr id="6" name="Google Shape;108;p6"/>
          <p:cNvSpPr txBox="1"/>
          <p:nvPr/>
        </p:nvSpPr>
        <p:spPr>
          <a:xfrm>
            <a:off x="713113" y="1658112"/>
            <a:ext cx="6636932" cy="4139554"/>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ES"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Debido a las precipitaciones de los últimos días, se presenta saturación de humedad en los suelos, que dan origen a diferentes niveles de probabilidad para la ocurrencia de deslizamientos de tierra, en zonas de ladera y alta pendiente:</a:t>
            </a: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a:p>
            <a:pPr algn="just">
              <a:buClr>
                <a:srgbClr val="000000"/>
              </a:buClr>
              <a:buSzPts val="1400"/>
              <a:defRPr/>
            </a:pPr>
            <a:r>
              <a:rPr lang="es-MX" sz="1400" b="1" dirty="0">
                <a:solidFill>
                  <a:srgbClr val="FF0000"/>
                </a:solidFill>
                <a:effectLst>
                  <a:outerShdw blurRad="38100" dist="38100" dir="2700000" algn="tl">
                    <a:srgbClr val="000000">
                      <a:alpha val="43137"/>
                    </a:srgbClr>
                  </a:outerShdw>
                </a:effectLst>
                <a:latin typeface="Verdana"/>
                <a:ea typeface="Verdana"/>
                <a:sym typeface="Verdana"/>
              </a:rPr>
              <a:t>Alerta Alta:</a:t>
            </a:r>
            <a:r>
              <a:rPr lang="es-MX" sz="1400" dirty="0">
                <a:solidFill>
                  <a:srgbClr val="FF0000"/>
                </a:solidFill>
                <a:effectLst>
                  <a:outerShdw blurRad="38100" dist="38100" dir="2700000" algn="tl">
                    <a:srgbClr val="000000">
                      <a:alpha val="43137"/>
                    </a:srgbClr>
                  </a:outerShdw>
                </a:effectLst>
                <a:latin typeface="Verdana"/>
                <a:ea typeface="Verdana"/>
                <a:sym typeface="Verdana"/>
              </a:rPr>
              <a:t> </a:t>
            </a:r>
            <a:r>
              <a:rPr kumimoji="0" lang="es-ES" sz="1300" b="1"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 </a:t>
            </a:r>
            <a:r>
              <a:rPr kumimoji="0" lang="es-ES"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Para algunos municipios de los departamentos de  </a:t>
            </a:r>
            <a:r>
              <a:rPr lang="es-ES" sz="1300" kern="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Antioquia, Bolívar, Boyacá, Cauca, Cesar, Chocó, Cundinamarca, Huila, Magdalena, Meta, Nariño, Norte de Santander, Putumayo, Santander y Valle del Cauca.</a:t>
            </a:r>
          </a:p>
          <a:p>
            <a:pPr algn="just">
              <a:buClr>
                <a:srgbClr val="000000"/>
              </a:buClr>
              <a:buSzPts val="1400"/>
              <a:defRPr/>
            </a:pPr>
            <a:endParaRPr lang="es-ES" sz="1300" b="1" kern="0" dirty="0">
              <a:solidFill>
                <a:schemeClr val="tx1">
                  <a:lumMod val="50000"/>
                  <a:lumOff val="50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sym typeface="Arial Narrow"/>
            </a:endParaRPr>
          </a:p>
          <a:p>
            <a:pPr algn="just">
              <a:buClr>
                <a:srgbClr val="000000"/>
              </a:buClr>
              <a:buSzPts val="1400"/>
              <a:defRPr/>
            </a:pPr>
            <a:r>
              <a:rPr lang="es-MX" sz="1400" b="1" dirty="0">
                <a:solidFill>
                  <a:schemeClr val="accent2"/>
                </a:solidFill>
                <a:effectLst>
                  <a:outerShdw blurRad="38100" dist="38100" dir="2700000" algn="tl">
                    <a:srgbClr val="000000">
                      <a:alpha val="43137"/>
                    </a:srgbClr>
                  </a:outerShdw>
                </a:effectLst>
                <a:latin typeface="Verdana"/>
                <a:ea typeface="Verdana"/>
                <a:sym typeface="Verdana"/>
              </a:rPr>
              <a:t>Alerta Moderada: </a:t>
            </a:r>
            <a:r>
              <a:rPr lang="es-ES" sz="1300" kern="0" dirty="0">
                <a:solidFill>
                  <a:schemeClr val="tx1">
                    <a:lumMod val="50000"/>
                    <a:lumOff val="50000"/>
                  </a:schemeClr>
                </a:solidFill>
                <a:latin typeface="Verdana" panose="020B0604030504040204" pitchFamily="34" charset="0"/>
                <a:ea typeface="Verdana" panose="020B0604030504040204" pitchFamily="34" charset="0"/>
                <a:sym typeface="Arial Narrow"/>
              </a:rPr>
              <a:t>Para algunos municipios de los departamentos de Antioquia, Arauca, Atlántico, Bolívar, Caldas, Caquetá, Cauca, Cesar, Chocó, Cundinamarca, Córdoba, Huila, La Guajira, Meta, Nariño, Norte de Santander, Putumayo, Quindío, Risaralda, Santander y Valle del Cauca.</a:t>
            </a:r>
          </a:p>
          <a:p>
            <a:pPr algn="just">
              <a:buClr>
                <a:srgbClr val="000000"/>
              </a:buClr>
              <a:buSzPts val="1400"/>
              <a:defRPr/>
            </a:pPr>
            <a:endParaRPr lang="es-ES" sz="1300" b="1" kern="0" dirty="0">
              <a:solidFill>
                <a:schemeClr val="tx1">
                  <a:lumMod val="50000"/>
                  <a:lumOff val="50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sym typeface="Arial Narrow"/>
            </a:endParaRPr>
          </a:p>
          <a:p>
            <a:pPr lvl="0" algn="just">
              <a:buClr>
                <a:srgbClr val="000000"/>
              </a:buClr>
              <a:buSzPts val="1400"/>
              <a:defRPr/>
            </a:pPr>
            <a:r>
              <a:rPr lang="es-MX" sz="1400" b="1" dirty="0">
                <a:solidFill>
                  <a:srgbClr val="FFFF00"/>
                </a:solidFill>
                <a:effectLst>
                  <a:outerShdw blurRad="38100" dist="38100" dir="2700000" algn="tl">
                    <a:srgbClr val="000000">
                      <a:alpha val="43137"/>
                    </a:srgbClr>
                  </a:outerShdw>
                </a:effectLst>
                <a:latin typeface="Verdana"/>
                <a:ea typeface="Verdana"/>
                <a:sym typeface="Verdana"/>
              </a:rPr>
              <a:t>Alerta Baja: </a:t>
            </a:r>
            <a:r>
              <a:rPr kumimoji="0" lang="es-CO"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Para algunos municipios de </a:t>
            </a:r>
            <a:r>
              <a:rPr lang="es-CO" sz="1300" kern="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las regiones </a:t>
            </a:r>
            <a:r>
              <a:rPr lang="es-ES" sz="1300" kern="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Andina, Orinoquía, Caribe, Amazonía y Pacífico.</a:t>
            </a:r>
          </a:p>
          <a:p>
            <a:pPr lvl="0" algn="just">
              <a:buClr>
                <a:srgbClr val="000000"/>
              </a:buClr>
              <a:buSzPts val="1400"/>
              <a:defRPr/>
            </a:pPr>
            <a:endParaRPr lang="es-ES" sz="1300" kern="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En el apartado específico de este informe para cada región, se encuentra información detallada de los niveles de alerta en cada municipio. </a:t>
            </a: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p:txBody>
      </p:sp>
      <p:sp>
        <p:nvSpPr>
          <p:cNvPr id="7" name="CuadroTexto 6"/>
          <p:cNvSpPr txBox="1"/>
          <p:nvPr/>
        </p:nvSpPr>
        <p:spPr>
          <a:xfrm>
            <a:off x="8090116" y="1177875"/>
            <a:ext cx="3328298" cy="461665"/>
          </a:xfrm>
          <a:prstGeom prst="rect">
            <a:avLst/>
          </a:prstGeom>
          <a:noFill/>
        </p:spPr>
        <p:txBody>
          <a:bodyPr wrap="square" rtlCol="0">
            <a:spAutoFit/>
          </a:bodyPr>
          <a:lstStyle/>
          <a:p>
            <a:pPr lvl="0" algn="ctr"/>
            <a:r>
              <a:rPr lang="es-MX" sz="12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Mapa de Pronóstico de la Amenaza por Deslizamientos de Tierra</a:t>
            </a:r>
            <a:endParaRPr lang="es-MX" sz="1200" b="1" dirty="0">
              <a:solidFill>
                <a:schemeClr val="accent6">
                  <a:lumMod val="50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513824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7;p16">
            <a:extLst>
              <a:ext uri="{FF2B5EF4-FFF2-40B4-BE49-F238E27FC236}">
                <a16:creationId xmlns:a16="http://schemas.microsoft.com/office/drawing/2014/main" id="{BF5CE7A6-24B5-D3BF-4423-C071EC56FD09}"/>
              </a:ext>
            </a:extLst>
          </p:cNvPr>
          <p:cNvSpPr/>
          <p:nvPr/>
        </p:nvSpPr>
        <p:spPr>
          <a:xfrm>
            <a:off x="996120" y="918040"/>
            <a:ext cx="10199759" cy="5149413"/>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 name="CuadroTexto 7">
            <a:extLst>
              <a:ext uri="{FF2B5EF4-FFF2-40B4-BE49-F238E27FC236}">
                <a16:creationId xmlns:a16="http://schemas.microsoft.com/office/drawing/2014/main" id="{B8BCCE06-B1F1-DACC-A218-EFAEBC8F3DE2}"/>
              </a:ext>
            </a:extLst>
          </p:cNvPr>
          <p:cNvSpPr txBox="1"/>
          <p:nvPr/>
        </p:nvSpPr>
        <p:spPr>
          <a:xfrm>
            <a:off x="1552755" y="1036930"/>
            <a:ext cx="9221637" cy="584775"/>
          </a:xfrm>
          <a:prstGeom prst="rect">
            <a:avLst/>
          </a:prstGeom>
          <a:noFill/>
        </p:spPr>
        <p:txBody>
          <a:bodyPr wrap="square">
            <a:spAutoFit/>
          </a:bodyPr>
          <a:lstStyle/>
          <a:p>
            <a:pPr algn="ctr">
              <a:defRPr/>
            </a:pPr>
            <a:r>
              <a:rPr lang="es-MX"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Gráfica de seguimiento de </a:t>
            </a:r>
            <a:r>
              <a:rPr lang="es-MX" sz="1600" b="1" dirty="0">
                <a:solidFill>
                  <a:schemeClr val="accent6">
                    <a:lumMod val="50000"/>
                  </a:schemeClr>
                </a:solidFill>
                <a:latin typeface="Verdana" panose="020B0604030504040204" pitchFamily="34" charset="0"/>
                <a:ea typeface="Verdana" panose="020B0604030504040204" pitchFamily="34" charset="0"/>
                <a:cs typeface="Arial Black"/>
                <a:sym typeface="Arial Black"/>
              </a:rPr>
              <a:t>alertas por </a:t>
            </a:r>
            <a:r>
              <a:rPr lang="es-MX"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pronóstico de la amenaza de </a:t>
            </a:r>
            <a:r>
              <a:rPr lang="es-MX" sz="1600" b="1" dirty="0">
                <a:solidFill>
                  <a:schemeClr val="accent6">
                    <a:lumMod val="50000"/>
                  </a:schemeClr>
                </a:solidFill>
                <a:latin typeface="Verdana" panose="020B0604030504040204" pitchFamily="34" charset="0"/>
                <a:ea typeface="Verdana" panose="020B0604030504040204" pitchFamily="34" charset="0"/>
                <a:cs typeface="Arial Black"/>
                <a:sym typeface="Arial Black"/>
              </a:rPr>
              <a:t>d</a:t>
            </a:r>
            <a:r>
              <a:rPr lang="es-MX"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eslizamientos de tierra </a:t>
            </a:r>
            <a:r>
              <a:rPr lang="es-ES"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para Colombia durante los últimos 30 días</a:t>
            </a:r>
            <a:endParaRPr lang="es-MX"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endParaRPr>
          </a:p>
        </p:txBody>
      </p:sp>
      <p:pic>
        <p:nvPicPr>
          <p:cNvPr id="9" name="Imagen 8">
            <a:extLst>
              <a:ext uri="{FF2B5EF4-FFF2-40B4-BE49-F238E27FC236}">
                <a16:creationId xmlns:a16="http://schemas.microsoft.com/office/drawing/2014/main" id="{1E4915EE-D0C6-DD6F-D652-8083FC438498}"/>
              </a:ext>
            </a:extLst>
          </p:cNvPr>
          <p:cNvPicPr>
            <a:picLocks noChangeAspect="1"/>
          </p:cNvPicPr>
          <p:nvPr/>
        </p:nvPicPr>
        <p:blipFill>
          <a:blip r:embed="rId2" r:link="rId3" cstate="print">
            <a:extLst>
              <a:ext uri="{28A0092B-C50C-407E-A947-70E740481C1C}">
                <a14:useLocalDpi xmlns:a14="http://schemas.microsoft.com/office/drawing/2010/main" val="0"/>
              </a:ext>
            </a:extLst>
          </a:blip>
          <a:srcRect/>
          <a:stretch>
            <a:fillRect/>
          </a:stretch>
        </p:blipFill>
        <p:spPr>
          <a:xfrm>
            <a:off x="1454432" y="1648864"/>
            <a:ext cx="8924418" cy="4296942"/>
          </a:xfrm>
          <a:prstGeom prst="rect">
            <a:avLst/>
          </a:prstGeom>
        </p:spPr>
      </p:pic>
      <p:sp>
        <p:nvSpPr>
          <p:cNvPr id="10" name="CuadroTexto 9">
            <a:extLst>
              <a:ext uri="{FF2B5EF4-FFF2-40B4-BE49-F238E27FC236}">
                <a16:creationId xmlns:a16="http://schemas.microsoft.com/office/drawing/2014/main" id="{584F0D31-1FA2-DF01-E2BA-3EC797DC5B8C}"/>
              </a:ext>
            </a:extLst>
          </p:cNvPr>
          <p:cNvSpPr txBox="1"/>
          <p:nvPr/>
        </p:nvSpPr>
        <p:spPr>
          <a:xfrm>
            <a:off x="996120" y="609461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porcentaje de 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spTree>
    <p:extLst>
      <p:ext uri="{BB962C8B-B14F-4D97-AF65-F5344CB8AC3E}">
        <p14:creationId xmlns:p14="http://schemas.microsoft.com/office/powerpoint/2010/main" val="23829253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texto 1">
            <a:extLst>
              <a:ext uri="{FF2B5EF4-FFF2-40B4-BE49-F238E27FC236}">
                <a16:creationId xmlns:a16="http://schemas.microsoft.com/office/drawing/2014/main" id="{6BFC6FF6-9EA3-2AF8-EBFB-1B6BBBD1FADE}"/>
              </a:ext>
            </a:extLst>
          </p:cNvPr>
          <p:cNvSpPr txBox="1">
            <a:spLocks/>
          </p:cNvSpPr>
          <p:nvPr/>
        </p:nvSpPr>
        <p:spPr>
          <a:xfrm>
            <a:off x="624508" y="910258"/>
            <a:ext cx="4917233"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MX" sz="1200" b="1" kern="0" dirty="0">
                <a:solidFill>
                  <a:schemeClr val="accent6">
                    <a:lumMod val="50000"/>
                  </a:schemeClr>
                </a:solidFill>
                <a:latin typeface="Verdana" panose="020B0604030504040204" pitchFamily="34" charset="0"/>
                <a:ea typeface="Verdana" panose="020B0604030504040204" pitchFamily="34" charset="0"/>
                <a:cs typeface="Arial"/>
                <a:sym typeface="Arial"/>
              </a:rPr>
              <a:t>Actualización: 12 de noviembre de 2025 | 12:00 HLC</a:t>
            </a:r>
          </a:p>
        </p:txBody>
      </p:sp>
      <p:pic>
        <p:nvPicPr>
          <p:cNvPr id="11" name="Google Shape;119;p7">
            <a:extLst>
              <a:ext uri="{FF2B5EF4-FFF2-40B4-BE49-F238E27FC236}">
                <a16:creationId xmlns:a16="http://schemas.microsoft.com/office/drawing/2014/main" id="{ED2181F9-5C8D-D09C-3796-7E66B3480F09}"/>
              </a:ext>
            </a:extLst>
          </p:cNvPr>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324083" y="1199922"/>
            <a:ext cx="3540218" cy="5006391"/>
          </a:xfrm>
          <a:prstGeom prst="rect">
            <a:avLst/>
          </a:prstGeom>
          <a:noFill/>
          <a:ln>
            <a:noFill/>
          </a:ln>
        </p:spPr>
      </p:pic>
      <p:pic>
        <p:nvPicPr>
          <p:cNvPr id="12" name="Imagen 11">
            <a:extLst>
              <a:ext uri="{FF2B5EF4-FFF2-40B4-BE49-F238E27FC236}">
                <a16:creationId xmlns:a16="http://schemas.microsoft.com/office/drawing/2014/main" id="{A08848B3-A16C-4873-3481-EAAEBB1126EB}"/>
              </a:ext>
            </a:extLst>
          </p:cNvPr>
          <p:cNvPicPr>
            <a:picLocks noChangeAspect="1"/>
          </p:cNvPicPr>
          <p:nvPr/>
        </p:nvPicPr>
        <p:blipFill>
          <a:blip r:embed="rId4" r:link="rId5" cstate="print">
            <a:extLst>
              <a:ext uri="{28A0092B-C50C-407E-A947-70E740481C1C}">
                <a14:useLocalDpi xmlns:a14="http://schemas.microsoft.com/office/drawing/2010/main" val="0"/>
              </a:ext>
            </a:extLst>
          </a:blip>
          <a:srcRect/>
          <a:stretch>
            <a:fillRect/>
          </a:stretch>
        </p:blipFill>
        <p:spPr>
          <a:xfrm>
            <a:off x="3864301" y="2158842"/>
            <a:ext cx="2463698" cy="2681786"/>
          </a:xfrm>
          <a:prstGeom prst="rect">
            <a:avLst/>
          </a:prstGeom>
        </p:spPr>
      </p:pic>
      <p:pic>
        <p:nvPicPr>
          <p:cNvPr id="2" name="Imagen 1">
            <a:extLst>
              <a:ext uri="{FF2B5EF4-FFF2-40B4-BE49-F238E27FC236}">
                <a16:creationId xmlns:a16="http://schemas.microsoft.com/office/drawing/2014/main" id="{004FD09B-C48B-3D3D-391F-31AEA218B8AD}"/>
              </a:ext>
            </a:extLst>
          </p:cNvPr>
          <p:cNvPicPr>
            <a:picLocks noChangeAspect="1"/>
          </p:cNvPicPr>
          <p:nvPr/>
        </p:nvPicPr>
        <p:blipFill>
          <a:blip r:embed="rId6" r:link="rId7" cstate="print">
            <a:extLst>
              <a:ext uri="{28A0092B-C50C-407E-A947-70E740481C1C}">
                <a14:useLocalDpi xmlns:a14="http://schemas.microsoft.com/office/drawing/2010/main" val="0"/>
              </a:ext>
            </a:extLst>
          </a:blip>
          <a:srcRect/>
          <a:stretch>
            <a:fillRect/>
          </a:stretch>
        </p:blipFill>
        <p:spPr>
          <a:xfrm>
            <a:off x="10103747" y="1672820"/>
            <a:ext cx="1620000" cy="4298777"/>
          </a:xfrm>
          <a:prstGeom prst="rect">
            <a:avLst/>
          </a:prstGeom>
        </p:spPr>
      </p:pic>
      <p:pic>
        <p:nvPicPr>
          <p:cNvPr id="3" name="Imagen 2">
            <a:extLst>
              <a:ext uri="{FF2B5EF4-FFF2-40B4-BE49-F238E27FC236}">
                <a16:creationId xmlns:a16="http://schemas.microsoft.com/office/drawing/2014/main" id="{9BF971FB-EEF0-53D2-F361-A1F0896D1CF2}"/>
              </a:ext>
            </a:extLst>
          </p:cNvPr>
          <p:cNvPicPr>
            <a:picLocks noChangeAspect="1"/>
          </p:cNvPicPr>
          <p:nvPr/>
        </p:nvPicPr>
        <p:blipFill>
          <a:blip r:embed="rId8" r:link="rId9" cstate="print">
            <a:extLst>
              <a:ext uri="{28A0092B-C50C-407E-A947-70E740481C1C}">
                <a14:useLocalDpi xmlns:a14="http://schemas.microsoft.com/office/drawing/2010/main" val="0"/>
              </a:ext>
            </a:extLst>
          </a:blip>
          <a:srcRect/>
          <a:stretch>
            <a:fillRect/>
          </a:stretch>
        </p:blipFill>
        <p:spPr>
          <a:xfrm>
            <a:off x="8402513" y="1672820"/>
            <a:ext cx="1620000" cy="4065512"/>
          </a:xfrm>
          <a:prstGeom prst="rect">
            <a:avLst/>
          </a:prstGeom>
        </p:spPr>
      </p:pic>
      <p:pic>
        <p:nvPicPr>
          <p:cNvPr id="4" name="Imagen 3">
            <a:extLst>
              <a:ext uri="{FF2B5EF4-FFF2-40B4-BE49-F238E27FC236}">
                <a16:creationId xmlns:a16="http://schemas.microsoft.com/office/drawing/2014/main" id="{26D18F7E-E583-BA36-8817-63C5D563F7DB}"/>
              </a:ext>
            </a:extLst>
          </p:cNvPr>
          <p:cNvPicPr>
            <a:picLocks noChangeAspect="1"/>
          </p:cNvPicPr>
          <p:nvPr/>
        </p:nvPicPr>
        <p:blipFill>
          <a:blip r:embed="rId10" r:link="rId11" cstate="print">
            <a:extLst>
              <a:ext uri="{28A0092B-C50C-407E-A947-70E740481C1C}">
                <a14:useLocalDpi xmlns:a14="http://schemas.microsoft.com/office/drawing/2010/main" val="0"/>
              </a:ext>
            </a:extLst>
          </a:blip>
          <a:srcRect/>
          <a:stretch>
            <a:fillRect/>
          </a:stretch>
        </p:blipFill>
        <p:spPr>
          <a:xfrm>
            <a:off x="6701279" y="1672820"/>
            <a:ext cx="1620000" cy="3132451"/>
          </a:xfrm>
          <a:prstGeom prst="rect">
            <a:avLst/>
          </a:prstGeom>
        </p:spPr>
      </p:pic>
    </p:spTree>
    <p:extLst>
      <p:ext uri="{BB962C8B-B14F-4D97-AF65-F5344CB8AC3E}">
        <p14:creationId xmlns:p14="http://schemas.microsoft.com/office/powerpoint/2010/main" val="10617457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Google Shape;135;p3">
            <a:extLst>
              <a:ext uri="{FF2B5EF4-FFF2-40B4-BE49-F238E27FC236}">
                <a16:creationId xmlns:a16="http://schemas.microsoft.com/office/drawing/2014/main" id="{7991AF3E-9C74-959A-D038-FC7C463E87E6}"/>
              </a:ext>
            </a:extLst>
          </p:cNvPr>
          <p:cNvGraphicFramePr/>
          <p:nvPr/>
        </p:nvGraphicFramePr>
        <p:xfrm>
          <a:off x="13210627" y="881136"/>
          <a:ext cx="5835836" cy="1126800"/>
        </p:xfrm>
        <a:graphic>
          <a:graphicData uri="http://schemas.openxmlformats.org/drawingml/2006/table">
            <a:tbl>
              <a:tblPr>
                <a:noFill/>
              </a:tblPr>
              <a:tblGrid>
                <a:gridCol w="955651">
                  <a:extLst>
                    <a:ext uri="{9D8B030D-6E8A-4147-A177-3AD203B41FA5}">
                      <a16:colId xmlns:a16="http://schemas.microsoft.com/office/drawing/2014/main" val="20000"/>
                    </a:ext>
                  </a:extLst>
                </a:gridCol>
                <a:gridCol w="4880185">
                  <a:extLst>
                    <a:ext uri="{9D8B030D-6E8A-4147-A177-3AD203B41FA5}">
                      <a16:colId xmlns:a16="http://schemas.microsoft.com/office/drawing/2014/main" val="20001"/>
                    </a:ext>
                  </a:extLst>
                </a:gridCol>
              </a:tblGrid>
              <a:tr h="435600">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6912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BOLÍVAR : Clemencia.</a:t>
                      </a:r>
                    </a:p>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CÓRDOBA : Tierralta.</a:t>
                      </a:r>
                      <a:endParaRPr lang="es-MX"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871278997"/>
                  </a:ext>
                </a:extLst>
              </a:tr>
            </a:tbl>
          </a:graphicData>
        </a:graphic>
      </p:graphicFrame>
      <p:sp>
        <p:nvSpPr>
          <p:cNvPr id="2" name="Marcador de texto 1"/>
          <p:cNvSpPr>
            <a:spLocks noGrp="1"/>
          </p:cNvSpPr>
          <p:nvPr>
            <p:ph type="body" sz="quarter" idx="4294967295"/>
          </p:nvPr>
        </p:nvSpPr>
        <p:spPr>
          <a:xfrm>
            <a:off x="5714465" y="328743"/>
            <a:ext cx="2659062"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CARIBE</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4" name="Google Shape;140;p3"/>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362490" y="928688"/>
            <a:ext cx="4814959" cy="5408955"/>
          </a:xfrm>
          <a:prstGeom prst="rect">
            <a:avLst/>
          </a:prstGeom>
          <a:noFill/>
          <a:ln>
            <a:noFill/>
          </a:ln>
        </p:spPr>
      </p:pic>
      <p:pic>
        <p:nvPicPr>
          <p:cNvPr id="5" name="Google Shape;204;p4">
            <a:extLst>
              <a:ext uri="{FF2B5EF4-FFF2-40B4-BE49-F238E27FC236}">
                <a16:creationId xmlns:a16="http://schemas.microsoft.com/office/drawing/2014/main" id="{77D5EB24-F9E3-E06E-E983-FB03898124E3}"/>
              </a:ext>
            </a:extLst>
          </p:cNvPr>
          <p:cNvPicPr preferRelativeResize="0"/>
          <p:nvPr/>
        </p:nvPicPr>
        <p:blipFill rotWithShape="1">
          <a:blip r:embed="rId4">
            <a:alphaModFix/>
          </a:blip>
          <a:srcRect/>
          <a:stretch/>
        </p:blipFill>
        <p:spPr>
          <a:xfrm>
            <a:off x="13210627" y="5976864"/>
            <a:ext cx="3742267" cy="1016567"/>
          </a:xfrm>
          <a:prstGeom prst="rect">
            <a:avLst/>
          </a:prstGeom>
          <a:noFill/>
          <a:ln>
            <a:noFill/>
          </a:ln>
        </p:spPr>
      </p:pic>
      <p:pic>
        <p:nvPicPr>
          <p:cNvPr id="6" name="Google Shape;204;p4">
            <a:extLst>
              <a:ext uri="{FF2B5EF4-FFF2-40B4-BE49-F238E27FC236}">
                <a16:creationId xmlns:a16="http://schemas.microsoft.com/office/drawing/2014/main" id="{AF2D7307-5510-0905-0834-069B73B4250D}"/>
              </a:ext>
            </a:extLst>
          </p:cNvPr>
          <p:cNvPicPr preferRelativeResize="0"/>
          <p:nvPr/>
        </p:nvPicPr>
        <p:blipFill rotWithShape="1">
          <a:blip r:embed="rId4">
            <a:alphaModFix/>
          </a:blip>
          <a:srcRect/>
          <a:stretch/>
        </p:blipFill>
        <p:spPr>
          <a:xfrm>
            <a:off x="14028259" y="2778291"/>
            <a:ext cx="2399984" cy="717635"/>
          </a:xfrm>
          <a:prstGeom prst="rect">
            <a:avLst/>
          </a:prstGeom>
          <a:noFill/>
          <a:ln>
            <a:noFill/>
          </a:ln>
        </p:spPr>
      </p:pic>
      <p:pic>
        <p:nvPicPr>
          <p:cNvPr id="11" name="Google Shape;142;p3">
            <a:extLst>
              <a:ext uri="{FF2B5EF4-FFF2-40B4-BE49-F238E27FC236}">
                <a16:creationId xmlns:a16="http://schemas.microsoft.com/office/drawing/2014/main" id="{AC05653D-2BE5-32B7-16B1-01501629C563}"/>
              </a:ext>
            </a:extLst>
          </p:cNvPr>
          <p:cNvPicPr preferRelativeResize="0"/>
          <p:nvPr/>
        </p:nvPicPr>
        <p:blipFill rotWithShape="1">
          <a:blip r:embed="rId5">
            <a:alphaModFix/>
          </a:blip>
          <a:srcRect/>
          <a:stretch/>
        </p:blipFill>
        <p:spPr>
          <a:xfrm>
            <a:off x="16898274" y="6870715"/>
            <a:ext cx="476980" cy="448214"/>
          </a:xfrm>
          <a:prstGeom prst="rect">
            <a:avLst/>
          </a:prstGeom>
          <a:noFill/>
          <a:ln>
            <a:noFill/>
          </a:ln>
        </p:spPr>
      </p:pic>
      <p:graphicFrame>
        <p:nvGraphicFramePr>
          <p:cNvPr id="7" name="Google Shape;135;p3">
            <a:extLst>
              <a:ext uri="{FF2B5EF4-FFF2-40B4-BE49-F238E27FC236}">
                <a16:creationId xmlns:a16="http://schemas.microsoft.com/office/drawing/2014/main" id="{73328A02-1587-C9FA-A728-9D8A099504AD}"/>
              </a:ext>
            </a:extLst>
          </p:cNvPr>
          <p:cNvGraphicFramePr/>
          <p:nvPr/>
        </p:nvGraphicFramePr>
        <p:xfrm>
          <a:off x="5337296" y="1558631"/>
          <a:ext cx="6639851" cy="3740737"/>
        </p:xfrm>
        <a:graphic>
          <a:graphicData uri="http://schemas.openxmlformats.org/drawingml/2006/table">
            <a:tbl>
              <a:tblPr>
                <a:noFill/>
              </a:tblPr>
              <a:tblGrid>
                <a:gridCol w="969265">
                  <a:extLst>
                    <a:ext uri="{9D8B030D-6E8A-4147-A177-3AD203B41FA5}">
                      <a16:colId xmlns:a16="http://schemas.microsoft.com/office/drawing/2014/main" val="20000"/>
                    </a:ext>
                  </a:extLst>
                </a:gridCol>
                <a:gridCol w="5670586">
                  <a:extLst>
                    <a:ext uri="{9D8B030D-6E8A-4147-A177-3AD203B41FA5}">
                      <a16:colId xmlns:a16="http://schemas.microsoft.com/office/drawing/2014/main" val="20001"/>
                    </a:ext>
                  </a:extLst>
                </a:gridCol>
              </a:tblGrid>
              <a:tr h="47937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BOLÍVAR : Cantagallo, Montecristo, San Jacinto Del Cauca, San Pablo, Santa Rosa Del Sur.</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CESAR : Manaure Balcón Del Cesar, San Alberto.</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MAGDALENA : Santa Marta.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16906016"/>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ATLÁNTICO : Juan De Acosta.</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BOLÍVAR : Achí, Río Viejo,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Tiquisio</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CESAR : Aguachica, Agustín Codazzi, Becerril, El Copey, La Gloria, La Paz, Pelaya, San Diego, San Martín.</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CÓRDOBA : Puerto Libertador, San José De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Uré</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LA GUAJIRA : La Jagua Del Pilar, Urumita.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4819729"/>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ATLÁNTICO : Piojó.</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BOLÍVAR : Altos Del Rosario, Arenal, Barranco De Loba,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Norosí</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San Martín De Loba.</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CESAR : Pailitas.</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CÓRDOBA : Montelíbano, Purísima De La Concepción, San Antero, Tierralta.</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MAGDALENA : Aracataca, Ciénaga.</a:t>
                      </a:r>
                      <a:endParaRPr lang="es-MX" sz="1000" b="0" i="0" u="none" strike="noStrike" kern="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945225128"/>
                  </a:ext>
                </a:extLst>
              </a:tr>
            </a:tbl>
          </a:graphicData>
        </a:graphic>
      </p:graphicFrame>
      <p:pic>
        <p:nvPicPr>
          <p:cNvPr id="10" name="Google Shape;144;p3" descr="Recurso 25.png">
            <a:extLst>
              <a:ext uri="{FF2B5EF4-FFF2-40B4-BE49-F238E27FC236}">
                <a16:creationId xmlns:a16="http://schemas.microsoft.com/office/drawing/2014/main" id="{F1BD0C17-FF6A-D271-5619-0955B2FBCDA0}"/>
              </a:ext>
            </a:extLst>
          </p:cNvPr>
          <p:cNvPicPr preferRelativeResize="0"/>
          <p:nvPr/>
        </p:nvPicPr>
        <p:blipFill rotWithShape="1">
          <a:blip r:embed="rId6">
            <a:alphaModFix/>
          </a:blip>
          <a:srcRect/>
          <a:stretch/>
        </p:blipFill>
        <p:spPr>
          <a:xfrm>
            <a:off x="5628865" y="2265430"/>
            <a:ext cx="439200" cy="448213"/>
          </a:xfrm>
          <a:prstGeom prst="rect">
            <a:avLst/>
          </a:prstGeom>
          <a:noFill/>
          <a:ln>
            <a:noFill/>
          </a:ln>
        </p:spPr>
      </p:pic>
      <p:pic>
        <p:nvPicPr>
          <p:cNvPr id="14" name="Google Shape;143;p3">
            <a:extLst>
              <a:ext uri="{FF2B5EF4-FFF2-40B4-BE49-F238E27FC236}">
                <a16:creationId xmlns:a16="http://schemas.microsoft.com/office/drawing/2014/main" id="{A338E270-05EB-233E-07DD-0A8E481602F9}"/>
              </a:ext>
            </a:extLst>
          </p:cNvPr>
          <p:cNvPicPr preferRelativeResize="0"/>
          <p:nvPr/>
        </p:nvPicPr>
        <p:blipFill rotWithShape="1">
          <a:blip r:embed="rId7">
            <a:alphaModFix/>
          </a:blip>
          <a:srcRect/>
          <a:stretch/>
        </p:blipFill>
        <p:spPr>
          <a:xfrm>
            <a:off x="5609975" y="3271819"/>
            <a:ext cx="476980" cy="448214"/>
          </a:xfrm>
          <a:prstGeom prst="rect">
            <a:avLst/>
          </a:prstGeom>
          <a:noFill/>
          <a:ln>
            <a:noFill/>
          </a:ln>
        </p:spPr>
      </p:pic>
      <p:pic>
        <p:nvPicPr>
          <p:cNvPr id="20" name="Google Shape;142;p3">
            <a:extLst>
              <a:ext uri="{FF2B5EF4-FFF2-40B4-BE49-F238E27FC236}">
                <a16:creationId xmlns:a16="http://schemas.microsoft.com/office/drawing/2014/main" id="{D0803097-0582-8D62-374D-538798D1D267}"/>
              </a:ext>
            </a:extLst>
          </p:cNvPr>
          <p:cNvPicPr preferRelativeResize="0"/>
          <p:nvPr/>
        </p:nvPicPr>
        <p:blipFill rotWithShape="1">
          <a:blip r:embed="rId5">
            <a:alphaModFix/>
          </a:blip>
          <a:srcRect/>
          <a:stretch/>
        </p:blipFill>
        <p:spPr>
          <a:xfrm>
            <a:off x="5609975" y="4483981"/>
            <a:ext cx="476980" cy="448214"/>
          </a:xfrm>
          <a:prstGeom prst="rect">
            <a:avLst/>
          </a:prstGeom>
          <a:noFill/>
          <a:ln>
            <a:noFill/>
          </a:ln>
        </p:spPr>
      </p:pic>
    </p:spTree>
    <p:extLst>
      <p:ext uri="{BB962C8B-B14F-4D97-AF65-F5344CB8AC3E}">
        <p14:creationId xmlns:p14="http://schemas.microsoft.com/office/powerpoint/2010/main" val="26200265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DEF6D-D649-E961-3C05-E9467AF7D5B0}"/>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4C6BF953-8AD9-C2E4-839A-8F223514397F}"/>
              </a:ext>
            </a:extLst>
          </p:cNvPr>
          <p:cNvSpPr>
            <a:spLocks noGrp="1"/>
          </p:cNvSpPr>
          <p:nvPr>
            <p:ph type="body" sz="quarter" idx="4294967295"/>
          </p:nvPr>
        </p:nvSpPr>
        <p:spPr>
          <a:xfrm>
            <a:off x="5743067" y="329991"/>
            <a:ext cx="2710820"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ANDINA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53;p4">
            <a:extLst>
              <a:ext uri="{FF2B5EF4-FFF2-40B4-BE49-F238E27FC236}">
                <a16:creationId xmlns:a16="http://schemas.microsoft.com/office/drawing/2014/main" id="{5631BF5A-1E00-4580-CFAC-DB0C2A188F11}"/>
              </a:ext>
            </a:extLst>
          </p:cNvPr>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138546" y="912517"/>
            <a:ext cx="4021828" cy="5571410"/>
          </a:xfrm>
          <a:prstGeom prst="rect">
            <a:avLst/>
          </a:prstGeom>
          <a:noFill/>
          <a:ln>
            <a:noFill/>
          </a:ln>
        </p:spPr>
      </p:pic>
      <p:pic>
        <p:nvPicPr>
          <p:cNvPr id="10" name="Google Shape;204;p4">
            <a:extLst>
              <a:ext uri="{FF2B5EF4-FFF2-40B4-BE49-F238E27FC236}">
                <a16:creationId xmlns:a16="http://schemas.microsoft.com/office/drawing/2014/main" id="{EAA02AFC-AAF8-83D7-2CBE-EC11CE2178F0}"/>
              </a:ext>
            </a:extLst>
          </p:cNvPr>
          <p:cNvPicPr preferRelativeResize="0"/>
          <p:nvPr/>
        </p:nvPicPr>
        <p:blipFill rotWithShape="1">
          <a:blip r:embed="rId5">
            <a:alphaModFix/>
          </a:blip>
          <a:srcRect/>
          <a:stretch/>
        </p:blipFill>
        <p:spPr>
          <a:xfrm>
            <a:off x="12897514" y="4084165"/>
            <a:ext cx="3742267" cy="1016567"/>
          </a:xfrm>
          <a:prstGeom prst="rect">
            <a:avLst/>
          </a:prstGeom>
          <a:noFill/>
          <a:ln>
            <a:noFill/>
          </a:ln>
        </p:spPr>
      </p:pic>
      <p:pic>
        <p:nvPicPr>
          <p:cNvPr id="6" name="Google Shape;142;p3">
            <a:extLst>
              <a:ext uri="{FF2B5EF4-FFF2-40B4-BE49-F238E27FC236}">
                <a16:creationId xmlns:a16="http://schemas.microsoft.com/office/drawing/2014/main" id="{78A5472F-8AA8-9A8F-37AB-345E70CEAA61}"/>
              </a:ext>
            </a:extLst>
          </p:cNvPr>
          <p:cNvPicPr preferRelativeResize="0"/>
          <p:nvPr/>
        </p:nvPicPr>
        <p:blipFill rotWithShape="1">
          <a:blip r:embed="rId6">
            <a:alphaModFix/>
          </a:blip>
          <a:srcRect/>
          <a:stretch/>
        </p:blipFill>
        <p:spPr>
          <a:xfrm>
            <a:off x="13759744" y="2398601"/>
            <a:ext cx="476980" cy="448214"/>
          </a:xfrm>
          <a:prstGeom prst="rect">
            <a:avLst/>
          </a:prstGeom>
          <a:noFill/>
          <a:ln>
            <a:noFill/>
          </a:ln>
        </p:spPr>
      </p:pic>
      <p:pic>
        <p:nvPicPr>
          <p:cNvPr id="9" name="Google Shape;143;p3">
            <a:extLst>
              <a:ext uri="{FF2B5EF4-FFF2-40B4-BE49-F238E27FC236}">
                <a16:creationId xmlns:a16="http://schemas.microsoft.com/office/drawing/2014/main" id="{E65AC2FE-171F-B9F0-FFC7-525AB48F269B}"/>
              </a:ext>
            </a:extLst>
          </p:cNvPr>
          <p:cNvPicPr preferRelativeResize="0"/>
          <p:nvPr/>
        </p:nvPicPr>
        <p:blipFill rotWithShape="1">
          <a:blip r:embed="rId7">
            <a:alphaModFix/>
          </a:blip>
          <a:srcRect/>
          <a:stretch/>
        </p:blipFill>
        <p:spPr>
          <a:xfrm>
            <a:off x="13998234" y="3070921"/>
            <a:ext cx="476980" cy="448214"/>
          </a:xfrm>
          <a:prstGeom prst="rect">
            <a:avLst/>
          </a:prstGeom>
          <a:noFill/>
          <a:ln>
            <a:noFill/>
          </a:ln>
        </p:spPr>
      </p:pic>
      <p:pic>
        <p:nvPicPr>
          <p:cNvPr id="11" name="Google Shape;142;p3">
            <a:extLst>
              <a:ext uri="{FF2B5EF4-FFF2-40B4-BE49-F238E27FC236}">
                <a16:creationId xmlns:a16="http://schemas.microsoft.com/office/drawing/2014/main" id="{006D7BD0-797A-77BB-1CC8-1940110B0A24}"/>
              </a:ext>
            </a:extLst>
          </p:cNvPr>
          <p:cNvPicPr preferRelativeResize="0"/>
          <p:nvPr/>
        </p:nvPicPr>
        <p:blipFill rotWithShape="1">
          <a:blip r:embed="rId6">
            <a:alphaModFix/>
          </a:blip>
          <a:srcRect/>
          <a:stretch/>
        </p:blipFill>
        <p:spPr>
          <a:xfrm>
            <a:off x="13126651" y="3122732"/>
            <a:ext cx="476980" cy="448214"/>
          </a:xfrm>
          <a:prstGeom prst="rect">
            <a:avLst/>
          </a:prstGeom>
          <a:noFill/>
          <a:ln>
            <a:noFill/>
          </a:ln>
        </p:spPr>
      </p:pic>
      <p:pic>
        <p:nvPicPr>
          <p:cNvPr id="3" name="Google Shape;143;p3">
            <a:extLst>
              <a:ext uri="{FF2B5EF4-FFF2-40B4-BE49-F238E27FC236}">
                <a16:creationId xmlns:a16="http://schemas.microsoft.com/office/drawing/2014/main" id="{3F00AAC3-2E2B-FC26-F892-EBC7E87BAE39}"/>
              </a:ext>
            </a:extLst>
          </p:cNvPr>
          <p:cNvPicPr preferRelativeResize="0"/>
          <p:nvPr/>
        </p:nvPicPr>
        <p:blipFill rotWithShape="1">
          <a:blip r:embed="rId7">
            <a:alphaModFix/>
          </a:blip>
          <a:srcRect/>
          <a:stretch/>
        </p:blipFill>
        <p:spPr>
          <a:xfrm>
            <a:off x="12766907" y="2489316"/>
            <a:ext cx="476980" cy="448214"/>
          </a:xfrm>
          <a:prstGeom prst="rect">
            <a:avLst/>
          </a:prstGeom>
          <a:noFill/>
          <a:ln>
            <a:noFill/>
          </a:ln>
        </p:spPr>
      </p:pic>
      <p:pic>
        <p:nvPicPr>
          <p:cNvPr id="4" name="Google Shape;143;p3">
            <a:extLst>
              <a:ext uri="{FF2B5EF4-FFF2-40B4-BE49-F238E27FC236}">
                <a16:creationId xmlns:a16="http://schemas.microsoft.com/office/drawing/2014/main" id="{6FD24F47-1BAA-D836-A7E1-E8C5E4FB81F6}"/>
              </a:ext>
            </a:extLst>
          </p:cNvPr>
          <p:cNvPicPr preferRelativeResize="0"/>
          <p:nvPr/>
        </p:nvPicPr>
        <p:blipFill rotWithShape="1">
          <a:blip r:embed="rId7">
            <a:alphaModFix/>
          </a:blip>
          <a:srcRect/>
          <a:stretch/>
        </p:blipFill>
        <p:spPr>
          <a:xfrm>
            <a:off x="13521254" y="1331712"/>
            <a:ext cx="476980" cy="448214"/>
          </a:xfrm>
          <a:prstGeom prst="rect">
            <a:avLst/>
          </a:prstGeom>
          <a:noFill/>
          <a:ln>
            <a:noFill/>
          </a:ln>
        </p:spPr>
      </p:pic>
      <p:graphicFrame>
        <p:nvGraphicFramePr>
          <p:cNvPr id="5" name="Google Shape;135;p3">
            <a:extLst>
              <a:ext uri="{FF2B5EF4-FFF2-40B4-BE49-F238E27FC236}">
                <a16:creationId xmlns:a16="http://schemas.microsoft.com/office/drawing/2014/main" id="{F8A9F9D8-0D07-C452-D62E-5A24B41D4FC8}"/>
              </a:ext>
            </a:extLst>
          </p:cNvPr>
          <p:cNvGraphicFramePr/>
          <p:nvPr/>
        </p:nvGraphicFramePr>
        <p:xfrm>
          <a:off x="4409004" y="1262127"/>
          <a:ext cx="7538278" cy="4335780"/>
        </p:xfrm>
        <a:graphic>
          <a:graphicData uri="http://schemas.openxmlformats.org/drawingml/2006/table">
            <a:tbl>
              <a:tblPr>
                <a:noFill/>
              </a:tblPr>
              <a:tblGrid>
                <a:gridCol w="926194">
                  <a:extLst>
                    <a:ext uri="{9D8B030D-6E8A-4147-A177-3AD203B41FA5}">
                      <a16:colId xmlns:a16="http://schemas.microsoft.com/office/drawing/2014/main" val="20000"/>
                    </a:ext>
                  </a:extLst>
                </a:gridCol>
                <a:gridCol w="6612084">
                  <a:extLst>
                    <a:ext uri="{9D8B030D-6E8A-4147-A177-3AD203B41FA5}">
                      <a16:colId xmlns:a16="http://schemas.microsoft.com/office/drawing/2014/main" val="20001"/>
                    </a:ext>
                  </a:extLst>
                </a:gridCol>
              </a:tblGrid>
              <a:tr h="406073">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833029">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ANTIOQUIA : Alejandría, Caldas, Carolina, El Bagre, Gómez Plata, Nechí, Pueblorrico, Remedios, San Carlos, San Rafael, San Roque, Segovia, Yolombó, Zaragoza.</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BOYACÁ : Cubará, Muzo.</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CUNDINAMARCA : La Palma.</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HUILA : Yaguará.</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NORTE DE SANTANDER : Cáchira, La Esperanza, Toledo, Ábrego.</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SANTANDER : Betulia, Girón, San Vicente De Chucurí, Suaita.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16906016"/>
                  </a:ext>
                </a:extLst>
              </a:tr>
              <a:tr h="141777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ANTIOQUIA : Amalfi, Angostura, Anorí, Argelia, Barbosa, Briceño, Campamento, Caucasia, Cisneros, Cocorná, Concepción, Cáceres, Dabeiba,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Donmatías</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 Ebéjico, El Carmen De Viboral, El Santuario, Frontino, Granada, Guadalupe, Guatapé, Hispania, Ituango, Jericó, Maceo, Mutatá, Peñol, Puerto Berrío, Puerto Nare, Puerto Triunfo, Retiro, San Francisco, San Luis, Santa Bárbara, Santa Rosa De Osos, Santo Domingo, Sonsón, Sopetrán, Tarazá, Tarso, Urrao, Valdivia,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Vegachí</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 Vigía Del Fuerte, Yalí, Yarumal, Yondó.</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CALDAS : Anserma, Samaná, Viterbo.</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CUNDINAMARCA : Guayabetal, Medina.</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HUILA : Colombia.</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NORTE DE SANTANDER : Chitagá, El Carmen, Sardinata, Tibú.</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QUINDÍO : La Tebaida, Montenegro.</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RISARALDA : Apía, Belén De Umbría, La Celia, Mistrató, Pueblo Rico, Santuario.</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SANTANDER : Albania, Bolívar, Charalá, Coromoro, Curití, El Playón, Florián, Guavatá, Jesús María, La Belleza, Landázuri, Lebrija, Mogotes, Onzaga, Puente Nacional, Puerto Parra, Rionegro, Sabana De Torres, San Joaquín, Simacota, Sucre, Vélez, Zapatoca.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4819729"/>
                  </a:ext>
                </a:extLst>
              </a:tr>
            </a:tbl>
          </a:graphicData>
        </a:graphic>
      </p:graphicFrame>
      <p:pic>
        <p:nvPicPr>
          <p:cNvPr id="16" name="Google Shape;144;p3" descr="Recurso 25.png">
            <a:extLst>
              <a:ext uri="{FF2B5EF4-FFF2-40B4-BE49-F238E27FC236}">
                <a16:creationId xmlns:a16="http://schemas.microsoft.com/office/drawing/2014/main" id="{F19CFD5A-7D9C-5C0D-012A-0AF5F2FD6D0A}"/>
              </a:ext>
            </a:extLst>
          </p:cNvPr>
          <p:cNvPicPr preferRelativeResize="0"/>
          <p:nvPr/>
        </p:nvPicPr>
        <p:blipFill rotWithShape="1">
          <a:blip r:embed="rId8">
            <a:alphaModFix/>
          </a:blip>
          <a:srcRect/>
          <a:stretch/>
        </p:blipFill>
        <p:spPr>
          <a:xfrm>
            <a:off x="4608515" y="2084577"/>
            <a:ext cx="439200" cy="448213"/>
          </a:xfrm>
          <a:prstGeom prst="rect">
            <a:avLst/>
          </a:prstGeom>
          <a:noFill/>
          <a:ln>
            <a:noFill/>
          </a:ln>
        </p:spPr>
      </p:pic>
      <p:pic>
        <p:nvPicPr>
          <p:cNvPr id="17" name="Google Shape;143;p3">
            <a:extLst>
              <a:ext uri="{FF2B5EF4-FFF2-40B4-BE49-F238E27FC236}">
                <a16:creationId xmlns:a16="http://schemas.microsoft.com/office/drawing/2014/main" id="{F46E40FD-86C2-6A12-4675-4B7F4C4379B9}"/>
              </a:ext>
            </a:extLst>
          </p:cNvPr>
          <p:cNvPicPr preferRelativeResize="0"/>
          <p:nvPr/>
        </p:nvPicPr>
        <p:blipFill rotWithShape="1">
          <a:blip r:embed="rId7">
            <a:alphaModFix/>
          </a:blip>
          <a:srcRect/>
          <a:stretch/>
        </p:blipFill>
        <p:spPr>
          <a:xfrm>
            <a:off x="4589625" y="3977816"/>
            <a:ext cx="476980" cy="448214"/>
          </a:xfrm>
          <a:prstGeom prst="rect">
            <a:avLst/>
          </a:prstGeom>
          <a:noFill/>
          <a:ln>
            <a:noFill/>
          </a:ln>
        </p:spPr>
      </p:pic>
    </p:spTree>
    <p:extLst>
      <p:ext uri="{BB962C8B-B14F-4D97-AF65-F5344CB8AC3E}">
        <p14:creationId xmlns:p14="http://schemas.microsoft.com/office/powerpoint/2010/main" val="17212892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107D0-6C95-C53A-1456-6EA157396C3E}"/>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2E1EE446-356B-49FE-14B3-AB75A58D5071}"/>
              </a:ext>
            </a:extLst>
          </p:cNvPr>
          <p:cNvSpPr>
            <a:spLocks noGrp="1"/>
          </p:cNvSpPr>
          <p:nvPr>
            <p:ph type="body" sz="quarter" idx="4294967295"/>
          </p:nvPr>
        </p:nvSpPr>
        <p:spPr>
          <a:xfrm>
            <a:off x="5743067" y="329991"/>
            <a:ext cx="2710820"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ANDINA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53;p4">
            <a:extLst>
              <a:ext uri="{FF2B5EF4-FFF2-40B4-BE49-F238E27FC236}">
                <a16:creationId xmlns:a16="http://schemas.microsoft.com/office/drawing/2014/main" id="{6DCC688B-D20A-72FA-F67C-F526A6A24A1B}"/>
              </a:ext>
            </a:extLst>
          </p:cNvPr>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138546" y="912517"/>
            <a:ext cx="4021828" cy="5571410"/>
          </a:xfrm>
          <a:prstGeom prst="rect">
            <a:avLst/>
          </a:prstGeom>
          <a:noFill/>
          <a:ln>
            <a:noFill/>
          </a:ln>
        </p:spPr>
      </p:pic>
      <p:pic>
        <p:nvPicPr>
          <p:cNvPr id="10" name="Google Shape;204;p4">
            <a:extLst>
              <a:ext uri="{FF2B5EF4-FFF2-40B4-BE49-F238E27FC236}">
                <a16:creationId xmlns:a16="http://schemas.microsoft.com/office/drawing/2014/main" id="{E117CC25-4946-6165-B4D9-489AE300D3A5}"/>
              </a:ext>
            </a:extLst>
          </p:cNvPr>
          <p:cNvPicPr preferRelativeResize="0"/>
          <p:nvPr/>
        </p:nvPicPr>
        <p:blipFill rotWithShape="1">
          <a:blip r:embed="rId5">
            <a:alphaModFix/>
          </a:blip>
          <a:srcRect/>
          <a:stretch/>
        </p:blipFill>
        <p:spPr>
          <a:xfrm>
            <a:off x="12897514" y="4084165"/>
            <a:ext cx="3742267" cy="1016567"/>
          </a:xfrm>
          <a:prstGeom prst="rect">
            <a:avLst/>
          </a:prstGeom>
          <a:noFill/>
          <a:ln>
            <a:noFill/>
          </a:ln>
        </p:spPr>
      </p:pic>
      <p:graphicFrame>
        <p:nvGraphicFramePr>
          <p:cNvPr id="5" name="Google Shape;135;p3">
            <a:extLst>
              <a:ext uri="{FF2B5EF4-FFF2-40B4-BE49-F238E27FC236}">
                <a16:creationId xmlns:a16="http://schemas.microsoft.com/office/drawing/2014/main" id="{BD51329A-1291-8743-0668-D36A8337BB45}"/>
              </a:ext>
            </a:extLst>
          </p:cNvPr>
          <p:cNvGraphicFramePr/>
          <p:nvPr/>
        </p:nvGraphicFramePr>
        <p:xfrm>
          <a:off x="4463244" y="1451952"/>
          <a:ext cx="7331731" cy="3954097"/>
        </p:xfrm>
        <a:graphic>
          <a:graphicData uri="http://schemas.openxmlformats.org/drawingml/2006/table">
            <a:tbl>
              <a:tblPr>
                <a:noFill/>
              </a:tblPr>
              <a:tblGrid>
                <a:gridCol w="1070263">
                  <a:extLst>
                    <a:ext uri="{9D8B030D-6E8A-4147-A177-3AD203B41FA5}">
                      <a16:colId xmlns:a16="http://schemas.microsoft.com/office/drawing/2014/main" val="20000"/>
                    </a:ext>
                  </a:extLst>
                </a:gridCol>
                <a:gridCol w="6261468">
                  <a:extLst>
                    <a:ext uri="{9D8B030D-6E8A-4147-A177-3AD203B41FA5}">
                      <a16:colId xmlns:a16="http://schemas.microsoft.com/office/drawing/2014/main" val="20001"/>
                    </a:ext>
                  </a:extLst>
                </a:gridCol>
              </a:tblGrid>
              <a:tr h="47937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ANTIOQUIA : Abejorral, Abriaquí,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Amagá</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Andes, Angelópolis, Anzá, Apartadó, Armenia, Bello, Betania, Betulia, Caicedo, Caracolí, Caramanta, Cañasgordas, Ciudad Bolívar, Concordia, Copacabana, Envigado, Fredonia, Girardota, Guarne, Heliconia, Itagüí, Jardín, La Ceja, La Estrella, La Pintada, La Unión, Marinilla, Medellín, Montebello, Murindó, Nariño, Peque, Rionegro, Sabanalarga, Sabaneta, Salgar, San Andrés De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Cuerquía</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San Jerónimo, San Pedro De Los Milagros, San Vicente Ferrer, Santa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Fé</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De Antioquia, Titiribí, Toledo, Turbo, Támesis,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Uramita</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Valparaíso, Venecia.</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BOYACÁ : Briceño, Chiscas,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Chitaraque</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Coper</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La Victoria,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Maripí</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Otanche, Paipa, Pauna, Puerto Boyacá,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Quípama</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Saboyá</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San Pablo De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Borbur</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Santana,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Togüí</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Tununguá</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CALDAS : Aguadas, Belalcázar, Chinchiná, Filadelfia, La Merced, Manizales, Manzanares, Marmato, Marulanda, Neira, Norcasia, Palestina, Pensilvania, Pácora, Riosucio, Risaralda, Salamina, San José, Supía, Victoria, Villamaría.</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CUNDINAMARCA : Caparrapí, Chaguaní, El Peñón, Fómeque, Gachalá, Guaduas, Pacho, Paime, Paratebueno, Puerto Salgar, San Cayetano, Topaipí, Villagómez, Yacopí.</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HUILA : Nátaga, Teruel, Tesalia.</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NORTE DE SANTANDER :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Bucarasica</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Convención, El Tarra, El Zulia, Hacarí, La Playa, San Calixto, San José De Cúcuta, Teorama, Villa Caro.</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QUINDÍO : Armenia, Buenavista, Calarcá, Circasia, Córdoba, </a:t>
                      </a:r>
                      <a:r>
                        <a:rPr lang="es-ES" sz="1000" b="0" i="0" u="none" strike="noStrike" kern="0" baseline="0" dirty="0" err="1">
                          <a:solidFill>
                            <a:srgbClr val="000000"/>
                          </a:solidFill>
                          <a:effectLst/>
                          <a:latin typeface="Verdana" panose="020B0604030504040204" pitchFamily="34" charset="0"/>
                          <a:ea typeface="Verdana" panose="020B0604030504040204" pitchFamily="34" charset="0"/>
                        </a:rPr>
                        <a:t>Filandia</a:t>
                      </a:r>
                      <a:r>
                        <a:rPr lang="es-ES" sz="1000" b="0" i="0" u="none" strike="noStrike" kern="0" baseline="0" dirty="0">
                          <a:solidFill>
                            <a:srgbClr val="000000"/>
                          </a:solidFill>
                          <a:effectLst/>
                          <a:latin typeface="Verdana" panose="020B0604030504040204" pitchFamily="34" charset="0"/>
                          <a:ea typeface="Verdana" panose="020B0604030504040204" pitchFamily="34" charset="0"/>
                        </a:rPr>
                        <a:t>, Génova, Salento.</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RISARALDA : Balboa, Marsella, Pereira, Santa Rosa De Cabal.</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SANTANDER : Cimitarra, El Carmen De Chucurí, El Peñón, Encino, Gámbita, Oiba, San Benito, San Gil.</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255444872"/>
                  </a:ext>
                </a:extLst>
              </a:tr>
            </a:tbl>
          </a:graphicData>
        </a:graphic>
      </p:graphicFrame>
      <p:pic>
        <p:nvPicPr>
          <p:cNvPr id="7" name="Google Shape;144;p3" descr="Recurso 25.png">
            <a:extLst>
              <a:ext uri="{FF2B5EF4-FFF2-40B4-BE49-F238E27FC236}">
                <a16:creationId xmlns:a16="http://schemas.microsoft.com/office/drawing/2014/main" id="{96AE4B4F-91B2-FB12-1751-656943B82698}"/>
              </a:ext>
            </a:extLst>
          </p:cNvPr>
          <p:cNvPicPr preferRelativeResize="0"/>
          <p:nvPr/>
        </p:nvPicPr>
        <p:blipFill rotWithShape="1">
          <a:blip r:embed="rId6">
            <a:alphaModFix/>
          </a:blip>
          <a:srcRect/>
          <a:stretch/>
        </p:blipFill>
        <p:spPr>
          <a:xfrm>
            <a:off x="13603631" y="1924286"/>
            <a:ext cx="439200" cy="448213"/>
          </a:xfrm>
          <a:prstGeom prst="rect">
            <a:avLst/>
          </a:prstGeom>
          <a:noFill/>
          <a:ln>
            <a:noFill/>
          </a:ln>
        </p:spPr>
      </p:pic>
      <p:pic>
        <p:nvPicPr>
          <p:cNvPr id="11" name="Google Shape;142;p3">
            <a:extLst>
              <a:ext uri="{FF2B5EF4-FFF2-40B4-BE49-F238E27FC236}">
                <a16:creationId xmlns:a16="http://schemas.microsoft.com/office/drawing/2014/main" id="{0F2BD2ED-B656-FC95-1042-9DA2E0BFA2DA}"/>
              </a:ext>
            </a:extLst>
          </p:cNvPr>
          <p:cNvPicPr preferRelativeResize="0"/>
          <p:nvPr/>
        </p:nvPicPr>
        <p:blipFill rotWithShape="1">
          <a:blip r:embed="rId7">
            <a:alphaModFix/>
          </a:blip>
          <a:srcRect/>
          <a:stretch/>
        </p:blipFill>
        <p:spPr>
          <a:xfrm>
            <a:off x="13126651" y="3122732"/>
            <a:ext cx="476980" cy="448214"/>
          </a:xfrm>
          <a:prstGeom prst="rect">
            <a:avLst/>
          </a:prstGeom>
          <a:noFill/>
          <a:ln>
            <a:noFill/>
          </a:ln>
        </p:spPr>
      </p:pic>
      <p:pic>
        <p:nvPicPr>
          <p:cNvPr id="3" name="Google Shape;143;p3">
            <a:extLst>
              <a:ext uri="{FF2B5EF4-FFF2-40B4-BE49-F238E27FC236}">
                <a16:creationId xmlns:a16="http://schemas.microsoft.com/office/drawing/2014/main" id="{F8288EA1-4270-7A6E-5DBD-77AA98B116C7}"/>
              </a:ext>
            </a:extLst>
          </p:cNvPr>
          <p:cNvPicPr preferRelativeResize="0"/>
          <p:nvPr/>
        </p:nvPicPr>
        <p:blipFill rotWithShape="1">
          <a:blip r:embed="rId8">
            <a:extLst>
              <a:ext uri="{28A0092B-C50C-407E-A947-70E740481C1C}">
                <a14:useLocalDpi xmlns:a14="http://schemas.microsoft.com/office/drawing/2010/main" val="0"/>
              </a:ext>
            </a:extLst>
          </a:blip>
          <a:srcRect/>
          <a:stretch/>
        </p:blipFill>
        <p:spPr>
          <a:xfrm>
            <a:off x="13716234" y="3544184"/>
            <a:ext cx="476980" cy="446791"/>
          </a:xfrm>
          <a:prstGeom prst="rect">
            <a:avLst/>
          </a:prstGeom>
          <a:noFill/>
          <a:ln>
            <a:noFill/>
          </a:ln>
        </p:spPr>
      </p:pic>
      <p:pic>
        <p:nvPicPr>
          <p:cNvPr id="6" name="Google Shape;142;p3">
            <a:extLst>
              <a:ext uri="{FF2B5EF4-FFF2-40B4-BE49-F238E27FC236}">
                <a16:creationId xmlns:a16="http://schemas.microsoft.com/office/drawing/2014/main" id="{2C3BD4F7-5584-A04C-F46A-1B495189CB0B}"/>
              </a:ext>
            </a:extLst>
          </p:cNvPr>
          <p:cNvPicPr preferRelativeResize="0"/>
          <p:nvPr/>
        </p:nvPicPr>
        <p:blipFill rotWithShape="1">
          <a:blip r:embed="rId7">
            <a:alphaModFix/>
          </a:blip>
          <a:srcRect/>
          <a:stretch/>
        </p:blipFill>
        <p:spPr>
          <a:xfrm>
            <a:off x="4785933" y="3204893"/>
            <a:ext cx="476980" cy="448214"/>
          </a:xfrm>
          <a:prstGeom prst="rect">
            <a:avLst/>
          </a:prstGeom>
          <a:noFill/>
          <a:ln>
            <a:noFill/>
          </a:ln>
        </p:spPr>
      </p:pic>
    </p:spTree>
    <p:extLst>
      <p:ext uri="{BB962C8B-B14F-4D97-AF65-F5344CB8AC3E}">
        <p14:creationId xmlns:p14="http://schemas.microsoft.com/office/powerpoint/2010/main" val="7394801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682681" y="304112"/>
            <a:ext cx="2874723"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PACÍFICO</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9" name="Google Shape;153;p4"/>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400050" y="842962"/>
            <a:ext cx="3706124" cy="5447797"/>
          </a:xfrm>
          <a:prstGeom prst="rect">
            <a:avLst/>
          </a:prstGeom>
          <a:noFill/>
          <a:ln>
            <a:noFill/>
          </a:ln>
        </p:spPr>
      </p:pic>
      <p:graphicFrame>
        <p:nvGraphicFramePr>
          <p:cNvPr id="10" name="Google Shape;135;p3"/>
          <p:cNvGraphicFramePr/>
          <p:nvPr/>
        </p:nvGraphicFramePr>
        <p:xfrm>
          <a:off x="4424518" y="1187099"/>
          <a:ext cx="7322620" cy="4502737"/>
        </p:xfrm>
        <a:graphic>
          <a:graphicData uri="http://schemas.openxmlformats.org/drawingml/2006/table">
            <a:tbl>
              <a:tblPr>
                <a:noFill/>
              </a:tblPr>
              <a:tblGrid>
                <a:gridCol w="926218">
                  <a:extLst>
                    <a:ext uri="{9D8B030D-6E8A-4147-A177-3AD203B41FA5}">
                      <a16:colId xmlns:a16="http://schemas.microsoft.com/office/drawing/2014/main" val="20000"/>
                    </a:ext>
                  </a:extLst>
                </a:gridCol>
                <a:gridCol w="6396402">
                  <a:extLst>
                    <a:ext uri="{9D8B030D-6E8A-4147-A177-3AD203B41FA5}">
                      <a16:colId xmlns:a16="http://schemas.microsoft.com/office/drawing/2014/main" val="20001"/>
                    </a:ext>
                  </a:extLst>
                </a:gridCol>
              </a:tblGrid>
              <a:tr h="47937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CAUCA : Argelia, El Tambo, Guapi, López De Micay, Santander De Quilichao, Suárez, Timbiquí.</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CHOCÓ : Alto Baudó, Bagadó, Bajo Baudó, Condoto, Cértegui, El Cantón Del San Pablo, El Carmen De Atrato, Lloró, Medio Baudó, Nuquí,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Nóvita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Quibdó, Río Iró, Río Quito, San José Del Palmar,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Sipí</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Tadó.</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NARIÑO : Barbacoas, La Llanada, Los Andes,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Magüí</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Mallama, Ricaurte, Samaniego, San Andrés De Tumaco, Santacruz.</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VALLE DEL CAUCA : Buenaventura.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CAUCA : Bolívar, Cajibío, Caldono, Morales, Piamonte, Popayán, Santa Rosa, Timbío.</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CHOCÓ : Bahía Solano, Bojayá, Carmen Del Darién, El Litoral Del San Juan, Istmina, Juradó, Medio Atrato, Riosucio.</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NARIÑO : Cumbal, Cumbitara, El Charco, Ipiales, Santa Bárbara.</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VALLE DEL CAUCA : Ansermanuevo, Argelia, Calima, Dagua, El Cairo, El Águila, La Victoria, Sevilla, Versalles, Zarzal.</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16906016"/>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CAUCA : Balboa, Buenos Aires, Caloto, Corinto, Florencia,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Jambaló</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 La Sierra, La Vega, Mercaderes, Patía, Piendamó -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Tunía</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 Páez, Rosas, Silvia, Sotará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Paispamba</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 Sucre,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Toribío</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 Totoró.</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CHOCÓ : Acandí, Unguía.</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NARIÑO :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Ancuya</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 Belén, Colón,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Consacá</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 Córdoba, El Rosario, Funes, Guaitarilla, La Florida, La Unión, Leiva, Linares, Pasto, Policarpa, Potosí, Providencia, Puerres, San Lorenzo, San Pablo, San Pedro De Cartago, Sandoná, Túquerres.</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VALLE DEL CAUCA : Bugalagrande, Caicedonia, El Dovio, Jamundí, Obando, Toro, Tuluá.</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4819729"/>
                  </a:ext>
                </a:extLst>
              </a:tr>
            </a:tbl>
          </a:graphicData>
        </a:graphic>
      </p:graphicFrame>
      <p:pic>
        <p:nvPicPr>
          <p:cNvPr id="13" name="Google Shape;144;p3" descr="Recurso 25.png"/>
          <p:cNvPicPr preferRelativeResize="0"/>
          <p:nvPr/>
        </p:nvPicPr>
        <p:blipFill rotWithShape="1">
          <a:blip r:embed="rId4">
            <a:alphaModFix/>
          </a:blip>
          <a:srcRect/>
          <a:stretch/>
        </p:blipFill>
        <p:spPr>
          <a:xfrm>
            <a:off x="4663814" y="2131736"/>
            <a:ext cx="439200" cy="448213"/>
          </a:xfrm>
          <a:prstGeom prst="rect">
            <a:avLst/>
          </a:prstGeom>
          <a:noFill/>
          <a:ln>
            <a:noFill/>
          </a:ln>
        </p:spPr>
      </p:pic>
      <p:pic>
        <p:nvPicPr>
          <p:cNvPr id="3" name="Google Shape;142;p3">
            <a:extLst>
              <a:ext uri="{FF2B5EF4-FFF2-40B4-BE49-F238E27FC236}">
                <a16:creationId xmlns:a16="http://schemas.microsoft.com/office/drawing/2014/main" id="{EDBA8B3A-6FC6-B4B4-22F5-13A45C41C8E4}"/>
              </a:ext>
            </a:extLst>
          </p:cNvPr>
          <p:cNvPicPr preferRelativeResize="0"/>
          <p:nvPr/>
        </p:nvPicPr>
        <p:blipFill rotWithShape="1">
          <a:blip r:embed="rId5">
            <a:alphaModFix/>
          </a:blip>
          <a:srcRect/>
          <a:stretch/>
        </p:blipFill>
        <p:spPr>
          <a:xfrm>
            <a:off x="4644924" y="4660833"/>
            <a:ext cx="476980" cy="448214"/>
          </a:xfrm>
          <a:prstGeom prst="rect">
            <a:avLst/>
          </a:prstGeom>
          <a:noFill/>
          <a:ln>
            <a:noFill/>
          </a:ln>
        </p:spPr>
      </p:pic>
      <p:pic>
        <p:nvPicPr>
          <p:cNvPr id="4" name="Google Shape;143;p3">
            <a:extLst>
              <a:ext uri="{FF2B5EF4-FFF2-40B4-BE49-F238E27FC236}">
                <a16:creationId xmlns:a16="http://schemas.microsoft.com/office/drawing/2014/main" id="{0883AD3D-DFDE-2FB7-AC71-FDFB21753C9A}"/>
              </a:ext>
            </a:extLst>
          </p:cNvPr>
          <p:cNvPicPr preferRelativeResize="0"/>
          <p:nvPr/>
        </p:nvPicPr>
        <p:blipFill rotWithShape="1">
          <a:blip r:embed="rId6">
            <a:alphaModFix/>
          </a:blip>
          <a:srcRect/>
          <a:stretch/>
        </p:blipFill>
        <p:spPr>
          <a:xfrm>
            <a:off x="4644924" y="3438467"/>
            <a:ext cx="476980" cy="448212"/>
          </a:xfrm>
          <a:prstGeom prst="rect">
            <a:avLst/>
          </a:prstGeom>
          <a:noFill/>
          <a:ln>
            <a:noFill/>
          </a:ln>
        </p:spPr>
      </p:pic>
    </p:spTree>
    <p:extLst>
      <p:ext uri="{BB962C8B-B14F-4D97-AF65-F5344CB8AC3E}">
        <p14:creationId xmlns:p14="http://schemas.microsoft.com/office/powerpoint/2010/main" val="387282038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135;p3">
            <a:extLst>
              <a:ext uri="{FF2B5EF4-FFF2-40B4-BE49-F238E27FC236}">
                <a16:creationId xmlns:a16="http://schemas.microsoft.com/office/drawing/2014/main" id="{2D6C6411-7E8F-F009-76C6-81D46716CB3A}"/>
              </a:ext>
            </a:extLst>
          </p:cNvPr>
          <p:cNvGraphicFramePr/>
          <p:nvPr/>
        </p:nvGraphicFramePr>
        <p:xfrm>
          <a:off x="5596657" y="2271662"/>
          <a:ext cx="5926550" cy="2654866"/>
        </p:xfrm>
        <a:graphic>
          <a:graphicData uri="http://schemas.openxmlformats.org/drawingml/2006/table">
            <a:tbl>
              <a:tblPr>
                <a:noFill/>
              </a:tblPr>
              <a:tblGrid>
                <a:gridCol w="991382">
                  <a:extLst>
                    <a:ext uri="{9D8B030D-6E8A-4147-A177-3AD203B41FA5}">
                      <a16:colId xmlns:a16="http://schemas.microsoft.com/office/drawing/2014/main" val="20000"/>
                    </a:ext>
                  </a:extLst>
                </a:gridCol>
                <a:gridCol w="4935168">
                  <a:extLst>
                    <a:ext uri="{9D8B030D-6E8A-4147-A177-3AD203B41FA5}">
                      <a16:colId xmlns:a16="http://schemas.microsoft.com/office/drawing/2014/main" val="20001"/>
                    </a:ext>
                  </a:extLst>
                </a:gridCol>
              </a:tblGrid>
              <a:tr h="555346">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900"/>
                        <a:buFont typeface="Arial Narrow"/>
                        <a:buNone/>
                        <a:tabLst/>
                        <a:defRPr/>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684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META : El Dorado, Restrepo, Villavicencio.</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57746036"/>
                  </a:ext>
                </a:extLst>
              </a:tr>
              <a:tr h="684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ARAUCA : Saravena.</a:t>
                      </a:r>
                    </a:p>
                    <a:p>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META : Acacías, Cubarral, Cumaral, El Calvario, El Castillo, San Juan De Arama, San Juanito, Uribe.</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37251465"/>
                  </a:ext>
                </a:extLst>
              </a:tr>
              <a:tr h="684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ARAUCA : Fortul.</a:t>
                      </a:r>
                    </a:p>
                    <a:p>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META : Guamal, Mesetas.</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722186668"/>
                  </a:ext>
                </a:extLst>
              </a:tr>
            </a:tbl>
          </a:graphicData>
        </a:graphic>
      </p:graphicFrame>
      <p:sp>
        <p:nvSpPr>
          <p:cNvPr id="2" name="Marcador de texto 1"/>
          <p:cNvSpPr>
            <a:spLocks noGrp="1"/>
          </p:cNvSpPr>
          <p:nvPr>
            <p:ph type="body" sz="quarter" idx="4294967295"/>
          </p:nvPr>
        </p:nvSpPr>
        <p:spPr>
          <a:xfrm>
            <a:off x="5732050" y="295485"/>
            <a:ext cx="3331922"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ORINOQUÍA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81;p13"/>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191087" y="1021892"/>
            <a:ext cx="5148673" cy="5318416"/>
          </a:xfrm>
          <a:prstGeom prst="rect">
            <a:avLst/>
          </a:prstGeom>
          <a:noFill/>
          <a:ln>
            <a:noFill/>
          </a:ln>
        </p:spPr>
      </p:pic>
      <p:pic>
        <p:nvPicPr>
          <p:cNvPr id="12" name="Google Shape;143;p3"/>
          <p:cNvPicPr preferRelativeResize="0"/>
          <p:nvPr/>
        </p:nvPicPr>
        <p:blipFill rotWithShape="1">
          <a:blip r:embed="rId4">
            <a:alphaModFix/>
          </a:blip>
          <a:srcRect/>
          <a:stretch/>
        </p:blipFill>
        <p:spPr>
          <a:xfrm>
            <a:off x="5874394" y="3651986"/>
            <a:ext cx="476980" cy="448214"/>
          </a:xfrm>
          <a:prstGeom prst="rect">
            <a:avLst/>
          </a:prstGeom>
          <a:noFill/>
          <a:ln>
            <a:noFill/>
          </a:ln>
        </p:spPr>
      </p:pic>
      <p:pic>
        <p:nvPicPr>
          <p:cNvPr id="3" name="Google Shape;142;p3">
            <a:extLst>
              <a:ext uri="{FF2B5EF4-FFF2-40B4-BE49-F238E27FC236}">
                <a16:creationId xmlns:a16="http://schemas.microsoft.com/office/drawing/2014/main" id="{223DB706-C53F-89EA-448F-42BDEA845C83}"/>
              </a:ext>
            </a:extLst>
          </p:cNvPr>
          <p:cNvPicPr preferRelativeResize="0"/>
          <p:nvPr/>
        </p:nvPicPr>
        <p:blipFill rotWithShape="1">
          <a:blip r:embed="rId5">
            <a:alphaModFix/>
          </a:blip>
          <a:srcRect/>
          <a:stretch/>
        </p:blipFill>
        <p:spPr>
          <a:xfrm>
            <a:off x="9063972" y="7545734"/>
            <a:ext cx="476980" cy="448214"/>
          </a:xfrm>
          <a:prstGeom prst="rect">
            <a:avLst/>
          </a:prstGeom>
          <a:noFill/>
          <a:ln>
            <a:noFill/>
          </a:ln>
        </p:spPr>
      </p:pic>
      <p:pic>
        <p:nvPicPr>
          <p:cNvPr id="5" name="Google Shape;144;p3" descr="Recurso 25.png">
            <a:extLst>
              <a:ext uri="{FF2B5EF4-FFF2-40B4-BE49-F238E27FC236}">
                <a16:creationId xmlns:a16="http://schemas.microsoft.com/office/drawing/2014/main" id="{47D5DEDD-EEC1-781D-3B31-B5B68F0E1977}"/>
              </a:ext>
            </a:extLst>
          </p:cNvPr>
          <p:cNvPicPr preferRelativeResize="0"/>
          <p:nvPr/>
        </p:nvPicPr>
        <p:blipFill rotWithShape="1">
          <a:blip r:embed="rId6">
            <a:alphaModFix/>
          </a:blip>
          <a:srcRect/>
          <a:stretch/>
        </p:blipFill>
        <p:spPr>
          <a:xfrm>
            <a:off x="5893284" y="2947892"/>
            <a:ext cx="439200" cy="448213"/>
          </a:xfrm>
          <a:prstGeom prst="rect">
            <a:avLst/>
          </a:prstGeom>
          <a:noFill/>
          <a:ln>
            <a:noFill/>
          </a:ln>
        </p:spPr>
      </p:pic>
      <p:pic>
        <p:nvPicPr>
          <p:cNvPr id="10" name="Google Shape;204;p4">
            <a:extLst>
              <a:ext uri="{FF2B5EF4-FFF2-40B4-BE49-F238E27FC236}">
                <a16:creationId xmlns:a16="http://schemas.microsoft.com/office/drawing/2014/main" id="{FDB32023-5DBA-1A06-A283-6D3B59E43101}"/>
              </a:ext>
            </a:extLst>
          </p:cNvPr>
          <p:cNvPicPr preferRelativeResize="0"/>
          <p:nvPr/>
        </p:nvPicPr>
        <p:blipFill rotWithShape="1">
          <a:blip r:embed="rId7">
            <a:alphaModFix/>
          </a:blip>
          <a:srcRect/>
          <a:stretch/>
        </p:blipFill>
        <p:spPr>
          <a:xfrm>
            <a:off x="13273948" y="2412433"/>
            <a:ext cx="3742267" cy="1016567"/>
          </a:xfrm>
          <a:prstGeom prst="rect">
            <a:avLst/>
          </a:prstGeom>
          <a:noFill/>
          <a:ln>
            <a:noFill/>
          </a:ln>
        </p:spPr>
      </p:pic>
      <p:pic>
        <p:nvPicPr>
          <p:cNvPr id="7" name="Google Shape;142;p3">
            <a:extLst>
              <a:ext uri="{FF2B5EF4-FFF2-40B4-BE49-F238E27FC236}">
                <a16:creationId xmlns:a16="http://schemas.microsoft.com/office/drawing/2014/main" id="{796FAB05-AA6C-3A4B-2348-9E453D3014CB}"/>
              </a:ext>
            </a:extLst>
          </p:cNvPr>
          <p:cNvPicPr preferRelativeResize="0"/>
          <p:nvPr/>
        </p:nvPicPr>
        <p:blipFill rotWithShape="1">
          <a:blip r:embed="rId5">
            <a:alphaModFix/>
          </a:blip>
          <a:srcRect/>
          <a:stretch/>
        </p:blipFill>
        <p:spPr>
          <a:xfrm>
            <a:off x="5874394" y="4366315"/>
            <a:ext cx="476980" cy="448214"/>
          </a:xfrm>
          <a:prstGeom prst="rect">
            <a:avLst/>
          </a:prstGeom>
          <a:noFill/>
          <a:ln>
            <a:noFill/>
          </a:ln>
        </p:spPr>
      </p:pic>
      <p:pic>
        <p:nvPicPr>
          <p:cNvPr id="6" name="Google Shape;142;p3">
            <a:extLst>
              <a:ext uri="{FF2B5EF4-FFF2-40B4-BE49-F238E27FC236}">
                <a16:creationId xmlns:a16="http://schemas.microsoft.com/office/drawing/2014/main" id="{BB69F282-F893-E388-7CF5-0D6D99FDC99F}"/>
              </a:ext>
            </a:extLst>
          </p:cNvPr>
          <p:cNvPicPr preferRelativeResize="0"/>
          <p:nvPr/>
        </p:nvPicPr>
        <p:blipFill rotWithShape="1">
          <a:blip r:embed="rId5">
            <a:alphaModFix/>
          </a:blip>
          <a:srcRect/>
          <a:stretch/>
        </p:blipFill>
        <p:spPr>
          <a:xfrm>
            <a:off x="15023197" y="4049794"/>
            <a:ext cx="476980" cy="448214"/>
          </a:xfrm>
          <a:prstGeom prst="rect">
            <a:avLst/>
          </a:prstGeom>
          <a:noFill/>
          <a:ln>
            <a:noFill/>
          </a:ln>
        </p:spPr>
      </p:pic>
    </p:spTree>
    <p:extLst>
      <p:ext uri="{BB962C8B-B14F-4D97-AF65-F5344CB8AC3E}">
        <p14:creationId xmlns:p14="http://schemas.microsoft.com/office/powerpoint/2010/main" val="23585435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648177" y="302864"/>
            <a:ext cx="3038624"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AMAZONÍA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9" name="Google Shape;195;p14"/>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194915" y="1057275"/>
            <a:ext cx="5005156" cy="5162815"/>
          </a:xfrm>
          <a:prstGeom prst="rect">
            <a:avLst/>
          </a:prstGeom>
          <a:noFill/>
          <a:ln>
            <a:noFill/>
          </a:ln>
        </p:spPr>
      </p:pic>
      <p:pic>
        <p:nvPicPr>
          <p:cNvPr id="6" name="Google Shape;143;p3">
            <a:extLst>
              <a:ext uri="{FF2B5EF4-FFF2-40B4-BE49-F238E27FC236}">
                <a16:creationId xmlns:a16="http://schemas.microsoft.com/office/drawing/2014/main" id="{52C8271E-7CC5-E546-9392-C57BC556446E}"/>
              </a:ext>
            </a:extLst>
          </p:cNvPr>
          <p:cNvPicPr preferRelativeResize="0"/>
          <p:nvPr/>
        </p:nvPicPr>
        <p:blipFill rotWithShape="1">
          <a:blip r:embed="rId4">
            <a:alphaModFix/>
          </a:blip>
          <a:srcRect/>
          <a:stretch/>
        </p:blipFill>
        <p:spPr>
          <a:xfrm>
            <a:off x="17262080" y="3757083"/>
            <a:ext cx="476980" cy="448214"/>
          </a:xfrm>
          <a:prstGeom prst="rect">
            <a:avLst/>
          </a:prstGeom>
          <a:noFill/>
          <a:ln>
            <a:noFill/>
          </a:ln>
        </p:spPr>
      </p:pic>
      <p:pic>
        <p:nvPicPr>
          <p:cNvPr id="10" name="Google Shape;143;p3">
            <a:extLst>
              <a:ext uri="{FF2B5EF4-FFF2-40B4-BE49-F238E27FC236}">
                <a16:creationId xmlns:a16="http://schemas.microsoft.com/office/drawing/2014/main" id="{689346CA-274D-4959-78CF-047980E9108F}"/>
              </a:ext>
            </a:extLst>
          </p:cNvPr>
          <p:cNvPicPr preferRelativeResize="0"/>
          <p:nvPr/>
        </p:nvPicPr>
        <p:blipFill rotWithShape="1">
          <a:blip r:embed="rId4">
            <a:alphaModFix/>
          </a:blip>
          <a:srcRect/>
          <a:stretch/>
        </p:blipFill>
        <p:spPr>
          <a:xfrm>
            <a:off x="15482140" y="4552953"/>
            <a:ext cx="476980" cy="448212"/>
          </a:xfrm>
          <a:prstGeom prst="rect">
            <a:avLst/>
          </a:prstGeom>
          <a:noFill/>
          <a:ln>
            <a:noFill/>
          </a:ln>
        </p:spPr>
      </p:pic>
      <p:pic>
        <p:nvPicPr>
          <p:cNvPr id="8" name="Google Shape;204;p4">
            <a:extLst>
              <a:ext uri="{FF2B5EF4-FFF2-40B4-BE49-F238E27FC236}">
                <a16:creationId xmlns:a16="http://schemas.microsoft.com/office/drawing/2014/main" id="{D9BA1C34-C9F4-8D0E-74A5-73168DACF608}"/>
              </a:ext>
            </a:extLst>
          </p:cNvPr>
          <p:cNvPicPr preferRelativeResize="0"/>
          <p:nvPr/>
        </p:nvPicPr>
        <p:blipFill rotWithShape="1">
          <a:blip r:embed="rId5">
            <a:alphaModFix/>
          </a:blip>
          <a:srcRect/>
          <a:stretch/>
        </p:blipFill>
        <p:spPr>
          <a:xfrm>
            <a:off x="14697835" y="1444300"/>
            <a:ext cx="3742267" cy="1016567"/>
          </a:xfrm>
          <a:prstGeom prst="rect">
            <a:avLst/>
          </a:prstGeom>
          <a:noFill/>
          <a:ln>
            <a:noFill/>
          </a:ln>
        </p:spPr>
      </p:pic>
      <p:graphicFrame>
        <p:nvGraphicFramePr>
          <p:cNvPr id="4" name="Google Shape;135;p3">
            <a:extLst>
              <a:ext uri="{FF2B5EF4-FFF2-40B4-BE49-F238E27FC236}">
                <a16:creationId xmlns:a16="http://schemas.microsoft.com/office/drawing/2014/main" id="{544D597E-EB59-F46B-8239-7E1049D88670}"/>
              </a:ext>
            </a:extLst>
          </p:cNvPr>
          <p:cNvGraphicFramePr/>
          <p:nvPr/>
        </p:nvGraphicFramePr>
        <p:xfrm>
          <a:off x="5619601" y="2222474"/>
          <a:ext cx="6239023" cy="2607346"/>
        </p:xfrm>
        <a:graphic>
          <a:graphicData uri="http://schemas.openxmlformats.org/drawingml/2006/table">
            <a:tbl>
              <a:tblPr>
                <a:noFill/>
              </a:tblPr>
              <a:tblGrid>
                <a:gridCol w="1043652">
                  <a:extLst>
                    <a:ext uri="{9D8B030D-6E8A-4147-A177-3AD203B41FA5}">
                      <a16:colId xmlns:a16="http://schemas.microsoft.com/office/drawing/2014/main" val="20000"/>
                    </a:ext>
                  </a:extLst>
                </a:gridCol>
                <a:gridCol w="5195371">
                  <a:extLst>
                    <a:ext uri="{9D8B030D-6E8A-4147-A177-3AD203B41FA5}">
                      <a16:colId xmlns:a16="http://schemas.microsoft.com/office/drawing/2014/main" val="20001"/>
                    </a:ext>
                  </a:extLst>
                </a:gridCol>
              </a:tblGrid>
              <a:tr h="555346">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900"/>
                        <a:buFont typeface="Arial Narrow"/>
                        <a:buNone/>
                        <a:tabLst/>
                        <a:defRPr/>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684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MX" sz="1000" b="0" i="0" u="none" strike="noStrike" dirty="0">
                          <a:solidFill>
                            <a:srgbClr val="000000"/>
                          </a:solidFill>
                          <a:effectLst/>
                          <a:latin typeface="Verdana" panose="020B0604030504040204" pitchFamily="34" charset="0"/>
                          <a:ea typeface="Verdana" panose="020B0604030504040204" pitchFamily="34" charset="0"/>
                        </a:rPr>
                        <a:t>PUTUMAYO : Mocoa.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504814764"/>
                  </a:ext>
                </a:extLst>
              </a:tr>
              <a:tr h="684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CAQUETÁ : Belén De Los Andaquíes, Florencia, Morelia.</a:t>
                      </a:r>
                    </a:p>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PUTUMAYO : Orito, San Francisco, Sibundoy, </a:t>
                      </a:r>
                      <a:r>
                        <a:rPr lang="es-ES" sz="1000" b="0" i="0" u="none" strike="noStrike" dirty="0" err="1">
                          <a:solidFill>
                            <a:srgbClr val="000000"/>
                          </a:solidFill>
                          <a:effectLst/>
                          <a:latin typeface="Verdana" panose="020B0604030504040204" pitchFamily="34" charset="0"/>
                          <a:ea typeface="Verdana" panose="020B0604030504040204" pitchFamily="34" charset="0"/>
                        </a:rPr>
                        <a:t>Villagarzón</a:t>
                      </a:r>
                      <a:r>
                        <a:rPr lang="es-ES" sz="1000" b="0" i="0" u="none" strike="noStrike" dirty="0">
                          <a:solidFill>
                            <a:srgbClr val="000000"/>
                          </a:solidFill>
                          <a:effectLst/>
                          <a:latin typeface="Verdana" panose="020B0604030504040204" pitchFamily="34" charset="0"/>
                          <a:ea typeface="Verdana" panose="020B0604030504040204" pitchFamily="34" charset="0"/>
                        </a:rPr>
                        <a:t>.</a:t>
                      </a:r>
                      <a:endParaRPr lang="es-MX"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222791578"/>
                  </a:ext>
                </a:extLst>
              </a:tr>
              <a:tr h="684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CAQUETÁ : La Montañita, San José Del Fragua.</a:t>
                      </a:r>
                    </a:p>
                    <a:p>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PUTUMAYO : Colón, Santiago.</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57746036"/>
                  </a:ext>
                </a:extLst>
              </a:tr>
            </a:tbl>
          </a:graphicData>
        </a:graphic>
      </p:graphicFrame>
      <p:pic>
        <p:nvPicPr>
          <p:cNvPr id="5" name="Google Shape;143;p3">
            <a:extLst>
              <a:ext uri="{FF2B5EF4-FFF2-40B4-BE49-F238E27FC236}">
                <a16:creationId xmlns:a16="http://schemas.microsoft.com/office/drawing/2014/main" id="{D2CACC90-B193-4CB2-4225-5F2E90B97C05}"/>
              </a:ext>
            </a:extLst>
          </p:cNvPr>
          <p:cNvPicPr preferRelativeResize="0"/>
          <p:nvPr/>
        </p:nvPicPr>
        <p:blipFill rotWithShape="1">
          <a:blip r:embed="rId4">
            <a:alphaModFix/>
          </a:blip>
          <a:srcRect/>
          <a:stretch/>
        </p:blipFill>
        <p:spPr>
          <a:xfrm>
            <a:off x="5907268" y="3586716"/>
            <a:ext cx="476980" cy="448212"/>
          </a:xfrm>
          <a:prstGeom prst="rect">
            <a:avLst/>
          </a:prstGeom>
          <a:noFill/>
          <a:ln>
            <a:noFill/>
          </a:ln>
        </p:spPr>
      </p:pic>
      <p:pic>
        <p:nvPicPr>
          <p:cNvPr id="12" name="Google Shape;142;p3">
            <a:extLst>
              <a:ext uri="{FF2B5EF4-FFF2-40B4-BE49-F238E27FC236}">
                <a16:creationId xmlns:a16="http://schemas.microsoft.com/office/drawing/2014/main" id="{675A662C-6FEB-2E52-9F16-3A13EA73892B}"/>
              </a:ext>
            </a:extLst>
          </p:cNvPr>
          <p:cNvPicPr preferRelativeResize="0"/>
          <p:nvPr/>
        </p:nvPicPr>
        <p:blipFill rotWithShape="1">
          <a:blip r:embed="rId6">
            <a:alphaModFix/>
          </a:blip>
          <a:srcRect/>
          <a:stretch/>
        </p:blipFill>
        <p:spPr>
          <a:xfrm>
            <a:off x="5907268" y="4271351"/>
            <a:ext cx="476980" cy="448214"/>
          </a:xfrm>
          <a:prstGeom prst="rect">
            <a:avLst/>
          </a:prstGeom>
          <a:noFill/>
          <a:ln>
            <a:noFill/>
          </a:ln>
        </p:spPr>
      </p:pic>
      <p:pic>
        <p:nvPicPr>
          <p:cNvPr id="18" name="Google Shape;144;p3" descr="Recurso 25.png">
            <a:extLst>
              <a:ext uri="{FF2B5EF4-FFF2-40B4-BE49-F238E27FC236}">
                <a16:creationId xmlns:a16="http://schemas.microsoft.com/office/drawing/2014/main" id="{410177B0-F90E-644C-DD1E-092DD6A9BE2C}"/>
              </a:ext>
            </a:extLst>
          </p:cNvPr>
          <p:cNvPicPr preferRelativeResize="0"/>
          <p:nvPr/>
        </p:nvPicPr>
        <p:blipFill rotWithShape="1">
          <a:blip r:embed="rId7">
            <a:alphaModFix/>
          </a:blip>
          <a:srcRect/>
          <a:stretch/>
        </p:blipFill>
        <p:spPr>
          <a:xfrm>
            <a:off x="5926158" y="2909357"/>
            <a:ext cx="439200" cy="448213"/>
          </a:xfrm>
          <a:prstGeom prst="rect">
            <a:avLst/>
          </a:prstGeom>
          <a:noFill/>
          <a:ln>
            <a:noFill/>
          </a:ln>
        </p:spPr>
      </p:pic>
    </p:spTree>
    <p:extLst>
      <p:ext uri="{BB962C8B-B14F-4D97-AF65-F5344CB8AC3E}">
        <p14:creationId xmlns:p14="http://schemas.microsoft.com/office/powerpoint/2010/main" val="1448265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1CA024C0-71E8-D94C-1B9D-C6850A2858E6}"/>
              </a:ext>
            </a:extLst>
          </p:cNvPr>
          <p:cNvGraphicFramePr/>
          <p:nvPr/>
        </p:nvGraphicFramePr>
        <p:xfrm>
          <a:off x="730250" y="1746310"/>
          <a:ext cx="10731500" cy="2651513"/>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57770">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a:solidFill>
                            <a:schemeClr val="lt1"/>
                          </a:solidFill>
                          <a:latin typeface="Verdana"/>
                          <a:ea typeface="Verdana"/>
                          <a:cs typeface="Verdana"/>
                          <a:sym typeface="Verdana"/>
                        </a:rPr>
                        <a:t>REGIÓN de LA </a:t>
                      </a:r>
                      <a:r>
                        <a:rPr lang="es-CO" sz="1200" b="1" u="none" strike="noStrike" cap="none" dirty="0">
                          <a:solidFill>
                            <a:schemeClr val="lt1"/>
                          </a:solidFill>
                          <a:latin typeface="Verdana"/>
                          <a:ea typeface="Verdana"/>
                          <a:cs typeface="Verdana"/>
                          <a:sym typeface="Verdana"/>
                        </a:rPr>
                        <a:t>ALERTA</a:t>
                      </a:r>
                      <a:endParaRPr sz="1200" b="1" u="none" strike="noStrike" cap="none" dirty="0">
                        <a:solidFill>
                          <a:schemeClr val="lt1"/>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3488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a:solidFill>
                            <a:srgbClr val="16719A"/>
                          </a:solidFill>
                          <a:latin typeface="Verdana"/>
                          <a:ea typeface="Verdana"/>
                          <a:cs typeface="Verdana"/>
                          <a:sym typeface="Verdana"/>
                        </a:rPr>
                        <a:t>SITIOS PARA LOS CUALES SE GENERA LA ALERTA</a:t>
                      </a:r>
                      <a:endParaRPr sz="1000" b="1" u="none" strike="noStrike" cap="none">
                        <a:solidFill>
                          <a:srgbClr val="16719A"/>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1598890">
                <a:tc rowSpan="2">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a:latin typeface="Arial Narrow"/>
                        <a:ea typeface="Arial Narrow"/>
                        <a:cs typeface="Arial Narrow"/>
                        <a:sym typeface="Arial Narrow"/>
                      </a:endParaRPr>
                    </a:p>
                  </a:txBody>
                  <a:tcPr marL="74905" marR="74905" marT="37445" marB="37445">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ALTIPLANO CUNDIBOYACENSE</a:t>
                      </a:r>
                      <a:endParaRPr sz="140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CUNDINAMARCA</a:t>
                      </a:r>
                      <a:r>
                        <a:rPr lang="es-CO" sz="1000" b="0" u="none" strike="noStrike" cap="none" dirty="0">
                          <a:solidFill>
                            <a:srgbClr val="1D1B10"/>
                          </a:solidFill>
                          <a:latin typeface="Verdana"/>
                          <a:ea typeface="Verdana"/>
                          <a:cs typeface="Verdana"/>
                          <a:sym typeface="Verdana"/>
                        </a:rPr>
                        <a:t>: Bojacá, Cajicá, Chía, Chipaque, Choachí, Chocontá, Cogua, Cota, Cucunubá, El Rosal, Facatativá, Funza, Fúquene, Gachancipá, Guachetá, Guasca, Guatavita, La Calera, Lenguazaque, Madrid, Mosquera, Nemocón, Sesquilé, Sibaté, Simijaca, Soacha, Sopó, Subachoque, Suesca, Susa, Sutatausa, Tabio, Tausa, Tenjo, Tocancipá, Ubaque, Ubaté, Villapinzón, Zipacón y Zipaquirá.</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BOYACÁ</a:t>
                      </a:r>
                      <a:r>
                        <a:rPr lang="es-CO" sz="1000" b="0" u="none" strike="noStrike" cap="none" dirty="0">
                          <a:solidFill>
                            <a:srgbClr val="1D1B10"/>
                          </a:solidFill>
                          <a:latin typeface="Verdana"/>
                          <a:ea typeface="Verdana"/>
                          <a:cs typeface="Verdana"/>
                          <a:sym typeface="Verdana"/>
                        </a:rPr>
                        <a:t>: Tunja, Aquitania, Arcabuco, Belén, Betéitiva, Busbanzá, Caldas, Cerinza, Chiquinquirá, Chivatá, Ciénega, Cómbita, Corrales, Cucaita, Cuítiva, Chíquiza, Duitama, Firavitoba, Floresta, Gámeza, Iza, Villa de Leyva, Mongua, Monguí, Motavita, Nobsa, Oicatá, Paipa, Paz de Río, Pesca, Ráquira, Saboyá, Samacá, San Miguel de Sema, Santa Rosa de Viterbo, Siachoque, Socha, Sogamoso, Sora, Sotaquirá, Soracá, Tasco, Tibasosa, Toca, Tópaga, Tota, Tuta, Tutazá, Ventaquemada y Viracachá.</a:t>
                      </a:r>
                      <a:endParaRPr sz="1000" u="none" strike="noStrike" cap="none" dirty="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sz="1000" b="0" u="none" strike="noStrike" cap="none" dirty="0">
                        <a:solidFill>
                          <a:srgbClr val="7F7F7F"/>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r h="559967">
                <a:tc vMerge="1">
                  <a:txBody>
                    <a:bodyPr/>
                    <a:lstStyle/>
                    <a:p>
                      <a:endParaRPr lang="es-CO"/>
                    </a:p>
                  </a:txBody>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err="1">
                          <a:solidFill>
                            <a:srgbClr val="04945F"/>
                          </a:solidFill>
                          <a:latin typeface="Verdana"/>
                          <a:ea typeface="Verdana"/>
                          <a:cs typeface="Verdana"/>
                          <a:sym typeface="Verdana"/>
                        </a:rPr>
                        <a:t>SANTANdeR</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err="1">
                          <a:solidFill>
                            <a:srgbClr val="1D1B10"/>
                          </a:solidFill>
                          <a:latin typeface="Verdana"/>
                          <a:ea typeface="Verdana"/>
                          <a:cs typeface="Verdana"/>
                          <a:sym typeface="Verdana"/>
                        </a:rPr>
                        <a:t>SANTANdeR</a:t>
                      </a:r>
                      <a:r>
                        <a:rPr lang="es-CO" sz="1000" u="none" strike="noStrike" cap="none" dirty="0">
                          <a:solidFill>
                            <a:srgbClr val="1D1B10"/>
                          </a:solidFill>
                          <a:latin typeface="Verdana"/>
                          <a:ea typeface="Verdana"/>
                          <a:cs typeface="Verdana"/>
                          <a:sym typeface="Verdana"/>
                        </a:rPr>
                        <a:t>: Bolívar, El Peñón, Jesús María, Sucre, Tona y Vélez.</a:t>
                      </a:r>
                      <a:endParaRPr sz="1000" u="none" strike="noStrike" cap="none" dirty="0">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pic>
        <p:nvPicPr>
          <p:cNvPr id="636948" name="Google Shape;681;p7" descr="Recurso 25.png">
            <a:extLst>
              <a:ext uri="{FF2B5EF4-FFF2-40B4-BE49-F238E27FC236}">
                <a16:creationId xmlns:a16="http://schemas.microsoft.com/office/drawing/2014/main" id="{EE720A37-FB7E-EA0D-1D8A-95F0AA1B3D32}"/>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2182813"/>
            <a:ext cx="855662"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49" name="Google Shape;682;p7">
            <a:extLst>
              <a:ext uri="{FF2B5EF4-FFF2-40B4-BE49-F238E27FC236}">
                <a16:creationId xmlns:a16="http://schemas.microsoft.com/office/drawing/2014/main" id="{9A90F029-9A7F-D47A-2882-656638D8DCC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5588" y="3176588"/>
            <a:ext cx="8937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50" name="Google Shape;683;p7">
            <a:extLst>
              <a:ext uri="{FF2B5EF4-FFF2-40B4-BE49-F238E27FC236}">
                <a16:creationId xmlns:a16="http://schemas.microsoft.com/office/drawing/2014/main" id="{FF7FFD43-898F-D8DC-169C-29D669AC1B59}"/>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564" y="2855911"/>
            <a:ext cx="906463"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6951" name="Google Shape;684;p7">
            <a:extLst>
              <a:ext uri="{FF2B5EF4-FFF2-40B4-BE49-F238E27FC236}">
                <a16:creationId xmlns:a16="http://schemas.microsoft.com/office/drawing/2014/main" id="{6FDCDFFF-5531-4DE6-8BF4-20132EB83450}"/>
              </a:ext>
            </a:extLst>
          </p:cNvPr>
          <p:cNvGrpSpPr>
            <a:grpSpLocks/>
          </p:cNvGrpSpPr>
          <p:nvPr/>
        </p:nvGrpSpPr>
        <p:grpSpPr bwMode="auto">
          <a:xfrm>
            <a:off x="2090738" y="955231"/>
            <a:ext cx="8699500" cy="581025"/>
            <a:chOff x="1743616" y="1035694"/>
            <a:chExt cx="8699679" cy="579550"/>
          </a:xfrm>
        </p:grpSpPr>
        <p:sp>
          <p:nvSpPr>
            <p:cNvPr id="636953" name="Google Shape;685;p7">
              <a:extLst>
                <a:ext uri="{FF2B5EF4-FFF2-40B4-BE49-F238E27FC236}">
                  <a16:creationId xmlns:a16="http://schemas.microsoft.com/office/drawing/2014/main" id="{8471DC06-EF7D-BCC6-8E1C-2EEFEB8538AE}"/>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endParaRPr lang="es-CO" altLang="es-CO" sz="1800">
                <a:solidFill>
                  <a:srgbClr val="FFFFFF"/>
                </a:solidFill>
                <a:latin typeface="Calibri" panose="020F0502020204030204" pitchFamily="34" charset="0"/>
                <a:sym typeface="Calibri" panose="020F0502020204030204" pitchFamily="34" charset="0"/>
              </a:endParaRPr>
            </a:p>
          </p:txBody>
        </p:sp>
        <p:pic>
          <p:nvPicPr>
            <p:cNvPr id="636954" name="Google Shape;686;p7">
              <a:extLst>
                <a:ext uri="{FF2B5EF4-FFF2-40B4-BE49-F238E27FC236}">
                  <a16:creationId xmlns:a16="http://schemas.microsoft.com/office/drawing/2014/main" id="{FD1E9AF8-BB04-EB55-10CB-B181925EEB2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955" name="Google Shape;687;p7">
              <a:extLst>
                <a:ext uri="{FF2B5EF4-FFF2-40B4-BE49-F238E27FC236}">
                  <a16:creationId xmlns:a16="http://schemas.microsoft.com/office/drawing/2014/main" id="{BB0CD11B-4C27-4238-50D4-51CAAD522029}"/>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1200" dirty="0">
                  <a:solidFill>
                    <a:srgbClr val="16719A"/>
                  </a:solidFill>
                  <a:latin typeface="Verdana" panose="020B0604030504040204" pitchFamily="34" charset="0"/>
                  <a:sym typeface="Verdana" panose="020B0604030504040204" pitchFamily="34" charset="0"/>
                </a:rPr>
                <a:t>Se emite esta alerta por </a:t>
              </a:r>
              <a:r>
                <a:rPr lang="es-CO" altLang="es-CO" sz="1200">
                  <a:solidFill>
                    <a:srgbClr val="16719A"/>
                  </a:solidFill>
                  <a:latin typeface="Verdana" panose="020B0604030504040204" pitchFamily="34" charset="0"/>
                  <a:sym typeface="Verdana" panose="020B0604030504040204" pitchFamily="34" charset="0"/>
                </a:rPr>
                <a:t>la probabilidad de descensos de la </a:t>
              </a:r>
              <a:r>
                <a:rPr lang="es-CO" altLang="es-CO" sz="1200" dirty="0">
                  <a:solidFill>
                    <a:srgbClr val="16719A"/>
                  </a:solidFill>
                  <a:latin typeface="Verdana" panose="020B0604030504040204" pitchFamily="34" charset="0"/>
                  <a:sym typeface="Verdana" panose="020B0604030504040204" pitchFamily="34" charset="0"/>
                </a:rPr>
                <a:t>temperatura del aire </a:t>
              </a:r>
              <a:r>
                <a:rPr lang="es-CO" altLang="es-CO" sz="1200">
                  <a:solidFill>
                    <a:srgbClr val="16719A"/>
                  </a:solidFill>
                  <a:latin typeface="Verdana" panose="020B0604030504040204" pitchFamily="34" charset="0"/>
                  <a:sym typeface="Verdana" panose="020B0604030504040204" pitchFamily="34" charset="0"/>
                </a:rPr>
                <a:t>en horas de la </a:t>
              </a:r>
              <a:r>
                <a:rPr lang="es-CO" altLang="es-CO" sz="1200" dirty="0">
                  <a:solidFill>
                    <a:srgbClr val="16719A"/>
                  </a:solidFill>
                  <a:latin typeface="Verdana" panose="020B0604030504040204" pitchFamily="34" charset="0"/>
                  <a:sym typeface="Verdana" panose="020B0604030504040204" pitchFamily="34" charset="0"/>
                </a:rPr>
                <a:t>madrugada </a:t>
              </a:r>
              <a:r>
                <a:rPr lang="es-CO" altLang="es-CO" sz="1200">
                  <a:solidFill>
                    <a:srgbClr val="16719A"/>
                  </a:solidFill>
                  <a:latin typeface="Verdana" panose="020B0604030504040204" pitchFamily="34" charset="0"/>
                  <a:sym typeface="Verdana" panose="020B0604030504040204" pitchFamily="34" charset="0"/>
                </a:rPr>
                <a:t>para zonas de altiplano </a:t>
              </a:r>
              <a:r>
                <a:rPr lang="es-CO" altLang="es-CO" sz="1200" dirty="0">
                  <a:solidFill>
                    <a:srgbClr val="16719A"/>
                  </a:solidFill>
                  <a:latin typeface="Verdana" panose="020B0604030504040204" pitchFamily="34" charset="0"/>
                  <a:sym typeface="Verdana" panose="020B0604030504040204" pitchFamily="34" charset="0"/>
                </a:rPr>
                <a:t>(entre los 2,500 y los 2,900 </a:t>
              </a:r>
              <a:r>
                <a:rPr lang="es-CO" altLang="es-CO" sz="1200">
                  <a:solidFill>
                    <a:srgbClr val="16719A"/>
                  </a:solidFill>
                  <a:latin typeface="Verdana" panose="020B0604030504040204" pitchFamily="34" charset="0"/>
                  <a:sym typeface="Verdana" panose="020B0604030504040204" pitchFamily="34" charset="0"/>
                </a:rPr>
                <a:t>msnm) de los </a:t>
              </a:r>
              <a:r>
                <a:rPr lang="es-CO" altLang="es-CO" sz="1200" dirty="0">
                  <a:solidFill>
                    <a:srgbClr val="16719A"/>
                  </a:solidFill>
                  <a:latin typeface="Verdana" panose="020B0604030504040204" pitchFamily="34" charset="0"/>
                  <a:sym typeface="Verdana" panose="020B0604030504040204" pitchFamily="34" charset="0"/>
                </a:rPr>
                <a:t>siguientes municipios:</a:t>
              </a:r>
            </a:p>
          </p:txBody>
        </p:sp>
      </p:grpSp>
      <p:sp>
        <p:nvSpPr>
          <p:cNvPr id="636952" name="Google Shape;688;p7">
            <a:extLst>
              <a:ext uri="{FF2B5EF4-FFF2-40B4-BE49-F238E27FC236}">
                <a16:creationId xmlns:a16="http://schemas.microsoft.com/office/drawing/2014/main" id="{27802D03-0152-6CFA-DF9F-AADC9779DC74}"/>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900" dirty="0">
                <a:solidFill>
                  <a:srgbClr val="7F7F7F"/>
                </a:solidFill>
                <a:latin typeface="Verdana" panose="020B060403050404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a:t>
            </a:r>
            <a:r>
              <a:rPr lang="es-CO" altLang="es-CO" sz="900">
                <a:solidFill>
                  <a:srgbClr val="7F7F7F"/>
                </a:solidFill>
                <a:latin typeface="Verdana" panose="020B0604030504040204" pitchFamily="34" charset="0"/>
                <a:sym typeface="Verdana" panose="020B0604030504040204" pitchFamily="34" charset="0"/>
              </a:rPr>
              <a:t>en caso de ser </a:t>
            </a:r>
            <a:r>
              <a:rPr lang="es-CO" altLang="es-CO" sz="900" dirty="0">
                <a:solidFill>
                  <a:srgbClr val="7F7F7F"/>
                </a:solidFill>
                <a:latin typeface="Verdana" panose="020B0604030504040204" pitchFamily="34" charset="0"/>
                <a:sym typeface="Verdana" panose="020B0604030504040204" pitchFamily="34" charset="0"/>
              </a:rPr>
              <a:t>necesario emitirá nuevos comunicados. Por esto, se sugiere a los agricultores, ganaderos y floricultores estar atentos a los boletines y comunicados emitidos por la entidad.</a:t>
            </a:r>
          </a:p>
        </p:txBody>
      </p:sp>
      <p:sp>
        <p:nvSpPr>
          <p:cNvPr id="2" name="Rectángulo 1">
            <a:extLst>
              <a:ext uri="{FF2B5EF4-FFF2-40B4-BE49-F238E27FC236}">
                <a16:creationId xmlns:a16="http://schemas.microsoft.com/office/drawing/2014/main" id="{6C7D4DEE-08DC-9E15-4B8E-C1C6B3623389}"/>
              </a:ext>
            </a:extLst>
          </p:cNvPr>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99</a:t>
            </a:r>
          </a:p>
        </p:txBody>
      </p:sp>
      <p:sp>
        <p:nvSpPr>
          <p:cNvPr id="3" name="Rectángulo 2">
            <a:extLst>
              <a:ext uri="{FF2B5EF4-FFF2-40B4-BE49-F238E27FC236}">
                <a16:creationId xmlns:a16="http://schemas.microsoft.com/office/drawing/2014/main" id="{F4974A0D-4FD0-C19B-D009-6AB7028F5481}"/>
              </a:ext>
            </a:extLst>
          </p:cNvPr>
          <p:cNvSpPr/>
          <p:nvPr/>
        </p:nvSpPr>
        <p:spPr>
          <a:xfrm>
            <a:off x="10135394" y="4103310"/>
            <a:ext cx="1309687" cy="27622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96</a:t>
            </a:r>
          </a:p>
        </p:txBody>
      </p:sp>
      <p:sp>
        <p:nvSpPr>
          <p:cNvPr id="4" name="Marcador de texto 1">
            <a:extLst>
              <a:ext uri="{FF2B5EF4-FFF2-40B4-BE49-F238E27FC236}">
                <a16:creationId xmlns:a16="http://schemas.microsoft.com/office/drawing/2014/main" id="{FFB544D1-ECBD-306C-DE3D-4F22B62CF964}"/>
              </a:ext>
            </a:extLst>
          </p:cNvPr>
          <p:cNvSpPr txBox="1">
            <a:spLocks/>
          </p:cNvSpPr>
          <p:nvPr/>
        </p:nvSpPr>
        <p:spPr>
          <a:xfrm>
            <a:off x="3741738" y="712089"/>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eaLnBrk="1" fontAlgn="auto" hangingPunct="1">
              <a:spcAft>
                <a:spcPts val="0"/>
              </a:spcAft>
              <a:defRPr/>
            </a:pPr>
            <a:r>
              <a:rPr lang="es-MX" sz="1200" b="1" kern="0" dirty="0">
                <a:solidFill>
                  <a:srgbClr val="00B0F0"/>
                </a:solidFill>
                <a:latin typeface="Arial Narrow" panose="020B0606020202030204" pitchFamily="34" charset="0"/>
                <a:sym typeface="Arial"/>
              </a:rPr>
              <a:t>Actualización: 09 de septiembre de 2025 | 12:00 HLC</a:t>
            </a:r>
          </a:p>
        </p:txBody>
      </p:sp>
      <p:sp>
        <p:nvSpPr>
          <p:cNvPr id="5" name="Rectángulo 4">
            <a:extLst>
              <a:ext uri="{FF2B5EF4-FFF2-40B4-BE49-F238E27FC236}">
                <a16:creationId xmlns:a16="http://schemas.microsoft.com/office/drawing/2014/main" id="{29FDDCA1-EB45-99CE-984E-6194740423F6}"/>
              </a:ext>
            </a:extLst>
          </p:cNvPr>
          <p:cNvSpPr/>
          <p:nvPr/>
        </p:nvSpPr>
        <p:spPr>
          <a:xfrm>
            <a:off x="-2111375" y="6429375"/>
            <a:ext cx="1309687"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49</a:t>
            </a:r>
          </a:p>
        </p:txBody>
      </p:sp>
      <p:pic>
        <p:nvPicPr>
          <p:cNvPr id="6" name="Imagen 1">
            <a:extLst>
              <a:ext uri="{FF2B5EF4-FFF2-40B4-BE49-F238E27FC236}">
                <a16:creationId xmlns:a16="http://schemas.microsoft.com/office/drawing/2014/main" id="{8DBD5837-C6F8-5DB7-B031-4417D92556F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226374" y="3762374"/>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3">
            <a:extLst>
              <a:ext uri="{FF2B5EF4-FFF2-40B4-BE49-F238E27FC236}">
                <a16:creationId xmlns:a16="http://schemas.microsoft.com/office/drawing/2014/main" id="{985BF902-7C87-58AB-FC02-66A434813212}"/>
              </a:ext>
            </a:extLst>
          </p:cNvPr>
          <p:cNvSpPr>
            <a:spLocks noChangeArrowheads="1"/>
          </p:cNvSpPr>
          <p:nvPr/>
        </p:nvSpPr>
        <p:spPr bwMode="auto">
          <a:xfrm>
            <a:off x="-2817813" y="2808288"/>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pPr>
            <a:r>
              <a:rPr lang="es-CO" altLang="es-CO">
                <a:latin typeface="Calibri" panose="020F0502020204030204" pitchFamily="34" charset="0"/>
                <a:sym typeface="Calibri" panose="020F0502020204030204" pitchFamily="34" charset="0"/>
                <a:hlinkClick r:id="rId8" action="ppaction://hlinkfile"/>
              </a:rPr>
              <a:t>Contador de municipios</a:t>
            </a:r>
            <a:endParaRPr lang="es-CO" altLang="es-CO" dirty="0">
              <a:latin typeface="Calibri" panose="020F0502020204030204" pitchFamily="34" charset="0"/>
              <a:sym typeface="Calibri" panose="020F0502020204030204" pitchFamily="34" charset="0"/>
            </a:endParaRPr>
          </a:p>
          <a:p>
            <a:pPr eaLnBrk="1" hangingPunct="1">
              <a:buSzPts val="1400"/>
            </a:pPr>
            <a:endParaRPr lang="es-CO" altLang="es-CO" dirty="0">
              <a:latin typeface="Calibri" panose="020F0502020204030204" pitchFamily="34" charset="0"/>
              <a:sym typeface="Calibri" panose="020F0502020204030204" pitchFamily="34" charset="0"/>
            </a:endParaRPr>
          </a:p>
          <a:p>
            <a:pPr eaLnBrk="1" hangingPunct="1">
              <a:buSzPts val="1400"/>
            </a:pPr>
            <a:r>
              <a:rPr lang="es-CO" altLang="es-CO" dirty="0">
                <a:latin typeface="Calibri" panose="020F0502020204030204" pitchFamily="34" charset="0"/>
                <a:sym typeface="Calibri" panose="020F0502020204030204" pitchFamily="34" charset="0"/>
              </a:rPr>
              <a:t>de </a:t>
            </a:r>
            <a:r>
              <a:rPr lang="es-CO" altLang="es-CO" dirty="0" err="1">
                <a:latin typeface="Calibri" panose="020F0502020204030204" pitchFamily="34" charset="0"/>
                <a:sym typeface="Calibri" panose="020F0502020204030204" pitchFamily="34" charset="0"/>
              </a:rPr>
              <a:t>click</a:t>
            </a:r>
            <a:r>
              <a:rPr lang="es-CO" altLang="es-CO" dirty="0">
                <a:latin typeface="Calibri" panose="020F0502020204030204" pitchFamily="34" charset="0"/>
                <a:sym typeface="Calibri" panose="020F0502020204030204" pitchFamily="34" charset="0"/>
              </a:rPr>
              <a:t> derecho en el hipervínculo y consulte el archivo</a:t>
            </a:r>
          </a:p>
        </p:txBody>
      </p:sp>
    </p:spTree>
  </p:cSld>
  <p:clrMapOvr>
    <a:masterClrMapping/>
  </p:clrMapOvr>
  <p:transition spd="slow"/>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691845" y="933840"/>
            <a:ext cx="5678307" cy="376237"/>
          </a:xfrm>
        </p:spPr>
        <p:txBody>
          <a:bodyPr>
            <a:no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DEFINICIONES Y RECOMENDACIONES</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graphicFrame>
        <p:nvGraphicFramePr>
          <p:cNvPr id="3" name="Google Shape;208;p16"/>
          <p:cNvGraphicFramePr/>
          <p:nvPr/>
        </p:nvGraphicFramePr>
        <p:xfrm>
          <a:off x="3964816" y="1699863"/>
          <a:ext cx="7844891" cy="4359975"/>
        </p:xfrm>
        <a:graphic>
          <a:graphicData uri="http://schemas.openxmlformats.org/drawingml/2006/table">
            <a:tbl>
              <a:tblPr firstRow="1" bandRow="1">
                <a:noFill/>
              </a:tblPr>
              <a:tblGrid>
                <a:gridCol w="4295780">
                  <a:extLst>
                    <a:ext uri="{9D8B030D-6E8A-4147-A177-3AD203B41FA5}">
                      <a16:colId xmlns:a16="http://schemas.microsoft.com/office/drawing/2014/main" val="20000"/>
                    </a:ext>
                  </a:extLst>
                </a:gridCol>
                <a:gridCol w="3549111">
                  <a:extLst>
                    <a:ext uri="{9D8B030D-6E8A-4147-A177-3AD203B41FA5}">
                      <a16:colId xmlns:a16="http://schemas.microsoft.com/office/drawing/2014/main" val="20001"/>
                    </a:ext>
                  </a:extLst>
                </a:gridCol>
              </a:tblGrid>
              <a:tr h="398543">
                <a:tc>
                  <a:txBody>
                    <a:bodyPr/>
                    <a:lstStyle/>
                    <a:p>
                      <a:pPr marL="0" marR="0" lvl="0" indent="0" algn="ctr" rtl="0">
                        <a:lnSpc>
                          <a:spcPct val="100000"/>
                        </a:lnSpc>
                        <a:spcBef>
                          <a:spcPts val="0"/>
                        </a:spcBef>
                        <a:spcAft>
                          <a:spcPts val="0"/>
                        </a:spcAft>
                        <a:buClr>
                          <a:srgbClr val="000000"/>
                        </a:buClr>
                        <a:buSzPts val="1200"/>
                        <a:buFont typeface="Arial"/>
                        <a:buNone/>
                      </a:pPr>
                      <a:r>
                        <a:rPr lang="es-ES" sz="1050" b="1" u="none" strike="noStrike" cap="none" dirty="0">
                          <a:solidFill>
                            <a:srgbClr val="FFFFFF"/>
                          </a:solidFill>
                          <a:latin typeface="Verdana" panose="020B0604030504040204" pitchFamily="34" charset="0"/>
                          <a:ea typeface="Verdana" panose="020B0604030504040204" pitchFamily="34" charset="0"/>
                          <a:cs typeface="Arial"/>
                          <a:sym typeface="Arial"/>
                        </a:rPr>
                        <a:t>DEFINICIONES</a:t>
                      </a:r>
                      <a:endParaRPr sz="1050" u="none" strike="noStrike" cap="none" dirty="0">
                        <a:latin typeface="Verdana" panose="020B0604030504040204" pitchFamily="34" charset="0"/>
                        <a:ea typeface="Verdana" panose="020B0604030504040204" pitchFamily="34" charset="0"/>
                        <a:cs typeface="Arial"/>
                        <a:sym typeface="Arial"/>
                      </a:endParaRPr>
                    </a:p>
                  </a:txBody>
                  <a:tcPr marL="0" marR="0" marT="1371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D6B20"/>
                    </a:solidFill>
                  </a:tcPr>
                </a:tc>
                <a:tc>
                  <a:txBody>
                    <a:bodyPr/>
                    <a:lstStyle/>
                    <a:p>
                      <a:pPr marL="1186815" marR="0" lvl="0" indent="0" algn="l" rtl="0">
                        <a:lnSpc>
                          <a:spcPct val="100000"/>
                        </a:lnSpc>
                        <a:spcBef>
                          <a:spcPts val="0"/>
                        </a:spcBef>
                        <a:spcAft>
                          <a:spcPts val="0"/>
                        </a:spcAft>
                        <a:buClr>
                          <a:srgbClr val="000000"/>
                        </a:buClr>
                        <a:buSzPts val="1200"/>
                        <a:buFont typeface="Arial"/>
                        <a:buNone/>
                      </a:pPr>
                      <a:r>
                        <a:rPr lang="es-ES" sz="1050" b="1" u="none" strike="noStrike" cap="none" dirty="0">
                          <a:solidFill>
                            <a:srgbClr val="FFFFFF"/>
                          </a:solidFill>
                          <a:latin typeface="Verdana" panose="020B0604030504040204" pitchFamily="34" charset="0"/>
                          <a:ea typeface="Verdana" panose="020B0604030504040204" pitchFamily="34" charset="0"/>
                          <a:cs typeface="Arial"/>
                          <a:sym typeface="Arial"/>
                        </a:rPr>
                        <a:t>RECOMENDACIONES</a:t>
                      </a:r>
                      <a:endParaRPr sz="1050" u="none" strike="noStrike" cap="none" dirty="0">
                        <a:latin typeface="Verdana" panose="020B0604030504040204" pitchFamily="34" charset="0"/>
                        <a:ea typeface="Verdana" panose="020B0604030504040204" pitchFamily="34" charset="0"/>
                        <a:cs typeface="Arial"/>
                        <a:sym typeface="Arial"/>
                      </a:endParaRPr>
                    </a:p>
                  </a:txBody>
                  <a:tcPr marL="0" marR="0" marT="1371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D6B20"/>
                    </a:solidFill>
                  </a:tcPr>
                </a:tc>
                <a:extLst>
                  <a:ext uri="{0D108BD9-81ED-4DB2-BD59-A6C34878D82A}">
                    <a16:rowId xmlns:a16="http://schemas.microsoft.com/office/drawing/2014/main" val="10000"/>
                  </a:ext>
                </a:extLst>
              </a:tr>
              <a:tr h="3961432">
                <a:tc>
                  <a:txBody>
                    <a:bodyPr/>
                    <a:lstStyle/>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100965" lvl="0" indent="0" algn="l" rtl="0">
                        <a:lnSpc>
                          <a:spcPct val="121904"/>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DERRUMBE: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Término común para referirse a diversos tipos de  movimientos en masa, particularmente caídas y deslizamientos.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1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just" rtl="0">
                        <a:lnSpc>
                          <a:spcPct val="99200"/>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DESLIZAMIENTO: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Movimiento ladera abajo de una masa de suelo o  roca cuyo desplazamiento ocurre predominantemente a lo largo de  una superficie de falla, o de zonas relativamente delgadas con gran  deformación cortante.</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0" lvl="0" indent="0" algn="just" rtl="0">
                        <a:lnSpc>
                          <a:spcPct val="100000"/>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TIPOS DE DESLIZAMIENTOS: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4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just" rtl="0">
                        <a:lnSpc>
                          <a:spcPct val="99100"/>
                        </a:lnSpc>
                        <a:spcBef>
                          <a:spcPts val="0"/>
                        </a:spcBef>
                        <a:spcAft>
                          <a:spcPts val="0"/>
                        </a:spcAft>
                        <a:buClr>
                          <a:srgbClr val="000000"/>
                        </a:buClr>
                        <a:buSzPts val="1050"/>
                        <a:buFont typeface="Arial"/>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Deslizamientos: Incluye movimientos tipo deslizamiento rotacional o  deslizamiento traslacional en suelo o roca. En este grupo se pueden  incluir los procesos en laderas tipo flujo que hacen parte de la zona  de alimentación de flujos de detritos o flujos de lodo.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l" rtl="0">
                        <a:lnSpc>
                          <a:spcPct val="121904"/>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Caídas: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Incluye movimientos tipo caída en suelos o rocas. Se pueden  incluir también en este tipo los movimientos tipo volcamiento.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0" lvl="0" indent="0" algn="l" rtl="0">
                        <a:lnSpc>
                          <a:spcPct val="124285"/>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Flujos: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 este tipo se incluyen los procesos tipo flujo de detritos,</a:t>
                      </a:r>
                      <a:endParaRPr sz="1100" u="none" strike="noStrike" cap="none" dirty="0">
                        <a:latin typeface="Verdana" panose="020B0604030504040204" pitchFamily="34" charset="0"/>
                        <a:ea typeface="Verdana" panose="020B0604030504040204" pitchFamily="34" charset="0"/>
                      </a:endParaRPr>
                    </a:p>
                    <a:p>
                      <a:pPr marL="107950" marR="0" lvl="0" indent="0" algn="l" rtl="0">
                        <a:lnSpc>
                          <a:spcPct val="124285"/>
                        </a:lnSpc>
                        <a:spcBef>
                          <a:spcPts val="0"/>
                        </a:spcBef>
                        <a:spcAft>
                          <a:spcPts val="0"/>
                        </a:spcAft>
                        <a:buClr>
                          <a:srgbClr val="000000"/>
                        </a:buClr>
                        <a:buSzPts val="1050"/>
                        <a:buFont typeface="Arial"/>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flujo de lodos o avenida torrencial (Ver numeral 1.2).</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060" lvl="0" indent="0" algn="l" rtl="0">
                        <a:lnSpc>
                          <a:spcPct val="121904"/>
                        </a:lnSpc>
                        <a:spcBef>
                          <a:spcPts val="5"/>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Reptación: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Término utilizado para describir movimientos lentos Y  extremadamente lentos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Hungr</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et al., 2014).</a:t>
                      </a:r>
                      <a:endParaRPr sz="1100" u="none" strike="noStrike" cap="none" dirty="0">
                        <a:latin typeface="Verdana" panose="020B0604030504040204" pitchFamily="34" charset="0"/>
                        <a:ea typeface="Verdana" panose="020B0604030504040204" pitchFamily="34" charset="0"/>
                      </a:endParaRPr>
                    </a:p>
                  </a:txBody>
                  <a:tcPr marL="0" marR="0" marT="190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Construya o habite en zonas seguras.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Proteja los bosques.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Evite la tala de árboles y la quema de estos.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545465" lvl="0" indent="-172720" algn="l" rtl="0">
                        <a:lnSpc>
                          <a:spcPct val="121904"/>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Identifique las áreas con amenazas de deslizamientos o  derrumbes.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2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Realice un plan de emergencia familiar.</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Estudie rutas alternativas para su evacuación.</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230504" lvl="0" indent="-172720" algn="l" rtl="0">
                        <a:lnSpc>
                          <a:spcPct val="986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 permita que el agua se filtre en el interior de las montañas:  abra zanjas, alcantarillas y cuencas firmes que permita el  desagüe de agua adecuado.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104775" lvl="0" indent="-172720" algn="l" rtl="0">
                        <a:lnSpc>
                          <a:spcPct val="987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Evite la acumulación de basura o desechos en suelos ya que  esta no permite que el agua filtre por donde debe hacerlo, lo que  hace que el terreno se desestabilice.</a:t>
                      </a:r>
                      <a:endParaRPr sz="1100" u="none" strike="noStrike" cap="none" dirty="0">
                        <a:latin typeface="Verdana" panose="020B0604030504040204" pitchFamily="34" charset="0"/>
                        <a:ea typeface="Verdana" panose="020B0604030504040204" pitchFamily="34" charset="0"/>
                      </a:endParaRPr>
                    </a:p>
                  </a:txBody>
                  <a:tcPr marL="0" marR="0" marT="1333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4" name="Google Shape;210;p16"/>
          <p:cNvPicPr preferRelativeResize="0"/>
          <p:nvPr/>
        </p:nvPicPr>
        <p:blipFill rotWithShape="1">
          <a:blip r:embed="rId2">
            <a:alphaModFix/>
          </a:blip>
          <a:srcRect/>
          <a:stretch/>
        </p:blipFill>
        <p:spPr>
          <a:xfrm>
            <a:off x="691845" y="1468120"/>
            <a:ext cx="2848355" cy="4823460"/>
          </a:xfrm>
          <a:prstGeom prst="rect">
            <a:avLst/>
          </a:prstGeom>
          <a:noFill/>
          <a:ln>
            <a:noFill/>
          </a:ln>
        </p:spPr>
      </p:pic>
    </p:spTree>
    <p:extLst>
      <p:ext uri="{BB962C8B-B14F-4D97-AF65-F5344CB8AC3E}">
        <p14:creationId xmlns:p14="http://schemas.microsoft.com/office/powerpoint/2010/main" val="336231485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375;p2"/>
          <p:cNvSpPr txBox="1"/>
          <p:nvPr/>
        </p:nvSpPr>
        <p:spPr>
          <a:xfrm>
            <a:off x="2955885" y="1177875"/>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RESUMEN</a:t>
            </a:r>
            <a:endParaRPr sz="1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sp>
        <p:nvSpPr>
          <p:cNvPr id="9" name="Rectángulo redondeado 8"/>
          <p:cNvSpPr/>
          <p:nvPr/>
        </p:nvSpPr>
        <p:spPr>
          <a:xfrm>
            <a:off x="7842142" y="1084183"/>
            <a:ext cx="3828082" cy="5440605"/>
          </a:xfrm>
          <a:prstGeom prst="roundRect">
            <a:avLst>
              <a:gd name="adj" fmla="val 61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p:nvSpPr>
        <p:spPr>
          <a:xfrm>
            <a:off x="8090116" y="1177875"/>
            <a:ext cx="3328298" cy="430887"/>
          </a:xfrm>
          <a:prstGeom prst="rect">
            <a:avLst/>
          </a:prstGeom>
          <a:noFill/>
        </p:spPr>
        <p:txBody>
          <a:bodyPr wrap="square" rtlCol="0">
            <a:spAutoFit/>
          </a:bodyPr>
          <a:lstStyle/>
          <a:p>
            <a:pPr algn="ctr"/>
            <a:r>
              <a:rPr lang="es-MX" sz="1100" b="1" kern="0" dirty="0">
                <a:solidFill>
                  <a:srgbClr val="C00000"/>
                </a:solidFill>
                <a:latin typeface="Verdana" panose="020B0604030504040204" pitchFamily="34" charset="0"/>
                <a:ea typeface="Verdana" panose="020B0604030504040204" pitchFamily="34" charset="0"/>
                <a:cs typeface="Arial Black"/>
                <a:sym typeface="Arial Black"/>
              </a:rPr>
              <a:t>Mapa de Pronóstico de la Amenaza por </a:t>
            </a:r>
            <a:r>
              <a:rPr lang="es-MX" sz="1100" kern="0" dirty="0">
                <a:solidFill>
                  <a:srgbClr val="C00000"/>
                </a:solidFill>
                <a:latin typeface="Arial Black"/>
                <a:ea typeface="Arial Black"/>
                <a:cs typeface="Arial Black"/>
                <a:sym typeface="Arial Black"/>
              </a:rPr>
              <a:t>Incendios de la Cobertura Vegetal</a:t>
            </a:r>
          </a:p>
        </p:txBody>
      </p:sp>
      <p:pic>
        <p:nvPicPr>
          <p:cNvPr id="2" name="Google Shape;119;p16">
            <a:extLst>
              <a:ext uri="{FF2B5EF4-FFF2-40B4-BE49-F238E27FC236}">
                <a16:creationId xmlns:a16="http://schemas.microsoft.com/office/drawing/2014/main" id="{FF7FF218-3FAF-1EE4-3C23-7F8E4CDAB401}"/>
              </a:ext>
            </a:extLst>
          </p:cNvPr>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8130869" y="1608762"/>
            <a:ext cx="3269245" cy="4623196"/>
          </a:xfrm>
          <a:prstGeom prst="rect">
            <a:avLst/>
          </a:prstGeom>
          <a:noFill/>
          <a:ln>
            <a:noFill/>
          </a:ln>
        </p:spPr>
      </p:pic>
      <p:sp>
        <p:nvSpPr>
          <p:cNvPr id="3" name="Google Shape;374;p2">
            <a:extLst>
              <a:ext uri="{FF2B5EF4-FFF2-40B4-BE49-F238E27FC236}">
                <a16:creationId xmlns:a16="http://schemas.microsoft.com/office/drawing/2014/main" id="{E33A7EFE-AC62-3BA5-BE6F-D8E98100CD9D}"/>
              </a:ext>
            </a:extLst>
          </p:cNvPr>
          <p:cNvSpPr txBox="1"/>
          <p:nvPr/>
        </p:nvSpPr>
        <p:spPr>
          <a:xfrm>
            <a:off x="521776" y="2204066"/>
            <a:ext cx="6816719" cy="20620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Debido a la precipitación y temperatura máxima que se han dado en los últimos días, se presentan condiciones de:</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MX" sz="1600" dirty="0">
              <a:solidFill>
                <a:prstClr val="black">
                  <a:lumMod val="50000"/>
                  <a:lumOff val="50000"/>
                </a:prstClr>
              </a:solidFill>
              <a:latin typeface="Verdana" panose="020B0604030504040204" pitchFamily="34" charset="0"/>
              <a:ea typeface="Verdana" panose="020B0604030504040204" pitchFamily="34" charset="0"/>
              <a:cs typeface="Arial Narrow"/>
              <a:sym typeface="Arial Narrow"/>
            </a:endParaRPr>
          </a:p>
          <a:p>
            <a:pPr algn="just">
              <a:defRPr/>
            </a:pPr>
            <a:r>
              <a:rPr lang="es-MX" sz="1600" b="1" dirty="0">
                <a:solidFill>
                  <a:srgbClr val="FFC000"/>
                </a:solidFill>
                <a:effectLst>
                  <a:outerShdw blurRad="38100" dist="38100" dir="2700000" algn="tl">
                    <a:srgbClr val="000000">
                      <a:alpha val="43137"/>
                    </a:srgbClr>
                  </a:outerShdw>
                </a:effectLst>
                <a:latin typeface="Verdana"/>
                <a:ea typeface="Verdana"/>
                <a:sym typeface="Verdana"/>
              </a:rPr>
              <a:t>Alerta Moderada: </a:t>
            </a:r>
            <a:r>
              <a:rPr lang="es-ES" sz="1600" dirty="0">
                <a:solidFill>
                  <a:srgbClr val="7F7F7F"/>
                </a:solidFill>
                <a:latin typeface="Verdana"/>
                <a:ea typeface="Verdana"/>
                <a:sym typeface="Verdana"/>
              </a:rPr>
              <a:t>En algunos municipios de los departamentos de Cesar, La Guajira y Tolima.</a:t>
            </a:r>
          </a:p>
          <a:p>
            <a:pPr algn="just">
              <a:defRPr/>
            </a:pPr>
            <a:endParaRPr kumimoji="0" lang="es-MX" sz="16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algn="just">
              <a:defRPr/>
            </a:pPr>
            <a:r>
              <a:rPr lang="es-MX" sz="1600" b="1" dirty="0">
                <a:solidFill>
                  <a:srgbClr val="FFFF00"/>
                </a:solidFill>
                <a:effectLst>
                  <a:outerShdw blurRad="38100" dist="38100" dir="2700000" algn="tl">
                    <a:srgbClr val="000000">
                      <a:alpha val="43137"/>
                    </a:srgbClr>
                  </a:outerShdw>
                </a:effectLst>
                <a:latin typeface="Verdana"/>
                <a:ea typeface="Verdana"/>
                <a:sym typeface="Verdana"/>
              </a:rPr>
              <a:t>Alerta Baja: </a:t>
            </a:r>
            <a:r>
              <a:rPr lang="es-ES" sz="1600" dirty="0">
                <a:solidFill>
                  <a:srgbClr val="7F7F7F"/>
                </a:solidFill>
                <a:latin typeface="Verdana"/>
                <a:ea typeface="Verdana"/>
                <a:cs typeface="Verdana"/>
                <a:sym typeface="Verdana"/>
              </a:rPr>
              <a:t>En algunos departamentos de las regiones Caribe y Andina.</a:t>
            </a:r>
            <a:endParaRPr lang="es-ES" sz="1600" b="0" i="0" u="none" strike="noStrike" cap="none" dirty="0">
              <a:solidFill>
                <a:srgbClr val="7F7F7F"/>
              </a:solidFill>
              <a:latin typeface="Verdana"/>
              <a:ea typeface="Verdana"/>
              <a:cs typeface="Verdana"/>
              <a:sym typeface="Verdana"/>
            </a:endParaRPr>
          </a:p>
        </p:txBody>
      </p:sp>
      <p:sp>
        <p:nvSpPr>
          <p:cNvPr id="5" name="CuadroTexto 4">
            <a:extLst>
              <a:ext uri="{FF2B5EF4-FFF2-40B4-BE49-F238E27FC236}">
                <a16:creationId xmlns:a16="http://schemas.microsoft.com/office/drawing/2014/main" id="{11A6237B-6058-5A06-F1D1-143C3CCDBB12}"/>
              </a:ext>
            </a:extLst>
          </p:cNvPr>
          <p:cNvSpPr txBox="1"/>
          <p:nvPr/>
        </p:nvSpPr>
        <p:spPr>
          <a:xfrm>
            <a:off x="12973935" y="3133300"/>
            <a:ext cx="6096000" cy="923330"/>
          </a:xfrm>
          <a:prstGeom prst="rect">
            <a:avLst/>
          </a:prstGeom>
          <a:noFill/>
        </p:spPr>
        <p:txBody>
          <a:bodyPr wrap="square">
            <a:spAutoFit/>
          </a:bodyPr>
          <a:lstStyle/>
          <a:p>
            <a:pPr algn="just">
              <a:defRPr/>
            </a:pPr>
            <a:r>
              <a:rPr lang="es-MX" b="1" dirty="0">
                <a:solidFill>
                  <a:srgbClr val="C00000"/>
                </a:solidFill>
                <a:effectLst>
                  <a:outerShdw blurRad="38100" dist="38100" dir="2700000" algn="tl">
                    <a:srgbClr val="000000">
                      <a:alpha val="43137"/>
                    </a:srgbClr>
                  </a:outerShdw>
                </a:effectLst>
                <a:latin typeface="Verdana"/>
                <a:ea typeface="Verdana"/>
                <a:sym typeface="Verdana"/>
              </a:rPr>
              <a:t>Alerta Alta:</a:t>
            </a:r>
            <a:endParaRPr lang="es-MX" dirty="0">
              <a:solidFill>
                <a:prstClr val="black">
                  <a:lumMod val="50000"/>
                  <a:lumOff val="50000"/>
                </a:prstClr>
              </a:solidFill>
              <a:latin typeface="Verdana" panose="020B0604030504040204" pitchFamily="34" charset="0"/>
              <a:ea typeface="Verdana" panose="020B0604030504040204" pitchFamily="34" charset="0"/>
              <a:cs typeface="Arial Narrow"/>
              <a:sym typeface="Arial Narrow"/>
            </a:endParaRPr>
          </a:p>
          <a:p>
            <a:pPr algn="just">
              <a:defRPr/>
            </a:pPr>
            <a:r>
              <a:rPr lang="es-MX" b="1" dirty="0">
                <a:solidFill>
                  <a:srgbClr val="FFC000"/>
                </a:solidFill>
                <a:effectLst>
                  <a:outerShdw blurRad="38100" dist="38100" dir="2700000" algn="tl">
                    <a:srgbClr val="000000">
                      <a:alpha val="43137"/>
                    </a:srgbClr>
                  </a:outerShdw>
                </a:effectLst>
                <a:latin typeface="Verdana"/>
                <a:ea typeface="Verdana"/>
                <a:sym typeface="Verdana"/>
              </a:rPr>
              <a:t>Alerta Moderada:</a:t>
            </a:r>
            <a:endParaRPr lang="es-MX" dirty="0">
              <a:solidFill>
                <a:prstClr val="black">
                  <a:lumMod val="50000"/>
                  <a:lumOff val="50000"/>
                </a:prstClr>
              </a:solidFill>
              <a:latin typeface="Verdana" panose="020B0604030504040204" pitchFamily="34" charset="0"/>
              <a:ea typeface="Verdana" panose="020B0604030504040204" pitchFamily="34" charset="0"/>
              <a:cs typeface="Arial Narrow"/>
              <a:sym typeface="Arial Narrow"/>
            </a:endParaRPr>
          </a:p>
          <a:p>
            <a:pPr algn="just">
              <a:defRPr/>
            </a:pPr>
            <a:r>
              <a:rPr lang="es-MX" b="1" dirty="0">
                <a:solidFill>
                  <a:srgbClr val="FFFF00"/>
                </a:solidFill>
                <a:effectLst>
                  <a:outerShdw blurRad="38100" dist="38100" dir="2700000" algn="tl">
                    <a:srgbClr val="000000">
                      <a:alpha val="43137"/>
                    </a:srgbClr>
                  </a:outerShdw>
                </a:effectLst>
                <a:latin typeface="Verdana"/>
                <a:ea typeface="Verdana"/>
                <a:sym typeface="Verdana"/>
              </a:rPr>
              <a:t>Alerta Baja:</a:t>
            </a:r>
            <a:endParaRPr lang="es-CO" dirty="0"/>
          </a:p>
        </p:txBody>
      </p:sp>
    </p:spTree>
    <p:extLst>
      <p:ext uri="{BB962C8B-B14F-4D97-AF65-F5344CB8AC3E}">
        <p14:creationId xmlns:p14="http://schemas.microsoft.com/office/powerpoint/2010/main" val="108158402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7;p16">
            <a:extLst>
              <a:ext uri="{FF2B5EF4-FFF2-40B4-BE49-F238E27FC236}">
                <a16:creationId xmlns:a16="http://schemas.microsoft.com/office/drawing/2014/main" id="{DB5DB074-381E-9E66-D342-31EB27C056DF}"/>
              </a:ext>
            </a:extLst>
          </p:cNvPr>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 name="Google Shape;118;p16">
            <a:extLst>
              <a:ext uri="{FF2B5EF4-FFF2-40B4-BE49-F238E27FC236}">
                <a16:creationId xmlns:a16="http://schemas.microsoft.com/office/drawing/2014/main" id="{7A63C6DF-72DC-4DD7-5338-DB313DD35171}"/>
              </a:ext>
            </a:extLst>
          </p:cNvPr>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400" b="1" i="0" u="none" strike="noStrike" cap="none" dirty="0">
                <a:solidFill>
                  <a:srgbClr val="C00000"/>
                </a:solidFill>
                <a:latin typeface="Verdana" panose="020B0604030504040204" pitchFamily="34" charset="0"/>
                <a:ea typeface="Verdana" panose="020B0604030504040204" pitchFamily="34" charset="0"/>
                <a:cs typeface="Verdana"/>
                <a:sym typeface="Verdana"/>
              </a:rPr>
              <a:t>Gráfica de seguimiento de alertas por pronóstico de la amenaza de </a:t>
            </a:r>
            <a:r>
              <a:rPr lang="es-MX" sz="1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incendios de la cobertura vegetal para Colombia durante los ú</a:t>
            </a:r>
            <a:r>
              <a:rPr lang="es-MX" sz="1400" b="1" dirty="0">
                <a:solidFill>
                  <a:srgbClr val="C00000"/>
                </a:solidFill>
                <a:latin typeface="Verdana" panose="020B0604030504040204" pitchFamily="34" charset="0"/>
                <a:ea typeface="Verdana" panose="020B0604030504040204" pitchFamily="34" charset="0"/>
                <a:cs typeface="Arial Black"/>
                <a:sym typeface="Arial Black"/>
              </a:rPr>
              <a:t>ltimos 30 días</a:t>
            </a:r>
            <a:endParaRPr sz="1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pic>
        <p:nvPicPr>
          <p:cNvPr id="10" name="Imagen 9">
            <a:extLst>
              <a:ext uri="{FF2B5EF4-FFF2-40B4-BE49-F238E27FC236}">
                <a16:creationId xmlns:a16="http://schemas.microsoft.com/office/drawing/2014/main" id="{120EF119-7C37-223C-7124-50684C9E07CF}"/>
              </a:ext>
            </a:extLst>
          </p:cNvPr>
          <p:cNvPicPr>
            <a:picLocks noChangeAspect="1"/>
          </p:cNvPicPr>
          <p:nvPr/>
        </p:nvPicPr>
        <p:blipFill>
          <a:blip r:embed="rId2" r:link="rId3" cstate="print">
            <a:extLst>
              <a:ext uri="{28A0092B-C50C-407E-A947-70E740481C1C}">
                <a14:useLocalDpi xmlns:a14="http://schemas.microsoft.com/office/drawing/2010/main" val="0"/>
              </a:ext>
            </a:extLst>
          </a:blip>
          <a:srcRect/>
          <a:stretch>
            <a:fillRect/>
          </a:stretch>
        </p:blipFill>
        <p:spPr>
          <a:xfrm>
            <a:off x="1487776" y="1507401"/>
            <a:ext cx="9368441" cy="4511959"/>
          </a:xfrm>
          <a:prstGeom prst="rect">
            <a:avLst/>
          </a:prstGeom>
        </p:spPr>
      </p:pic>
      <p:sp>
        <p:nvSpPr>
          <p:cNvPr id="11" name="CuadroTexto 10">
            <a:extLst>
              <a:ext uri="{FF2B5EF4-FFF2-40B4-BE49-F238E27FC236}">
                <a16:creationId xmlns:a16="http://schemas.microsoft.com/office/drawing/2014/main" id="{486A67DA-FA58-DE92-45E3-5ED4D7D4A4A5}"/>
              </a:ext>
            </a:extLst>
          </p:cNvPr>
          <p:cNvSpPr txBox="1"/>
          <p:nvPr/>
        </p:nvSpPr>
        <p:spPr>
          <a:xfrm>
            <a:off x="996119" y="618514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a:t>
            </a:r>
            <a:r>
              <a:rPr lang="es-ES" sz="900"/>
              <a:t>porcentaje de </a:t>
            </a:r>
            <a:r>
              <a:rPr lang="es-ES" sz="900" dirty="0"/>
              <a:t>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spTree>
    <p:extLst>
      <p:ext uri="{BB962C8B-B14F-4D97-AF65-F5344CB8AC3E}">
        <p14:creationId xmlns:p14="http://schemas.microsoft.com/office/powerpoint/2010/main" val="30515918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385;p3"/>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4065956" y="1787240"/>
            <a:ext cx="2885063" cy="3140448"/>
          </a:xfrm>
          <a:prstGeom prst="rect">
            <a:avLst/>
          </a:prstGeom>
          <a:noFill/>
          <a:ln>
            <a:noFill/>
          </a:ln>
        </p:spPr>
      </p:pic>
      <p:sp>
        <p:nvSpPr>
          <p:cNvPr id="4" name="Marcador de texto 3"/>
          <p:cNvSpPr>
            <a:spLocks noGrp="1"/>
          </p:cNvSpPr>
          <p:nvPr>
            <p:ph type="body" sz="quarter" idx="4294967295"/>
          </p:nvPr>
        </p:nvSpPr>
        <p:spPr>
          <a:xfrm>
            <a:off x="886395" y="769938"/>
            <a:ext cx="4708525" cy="376237"/>
          </a:xfrm>
        </p:spPr>
        <p:txBody>
          <a:bodyPr>
            <a:normAutofit/>
          </a:bodyPr>
          <a:lstStyle/>
          <a:p>
            <a:pPr marL="0" indent="0">
              <a:buNone/>
            </a:pPr>
            <a:r>
              <a:rPr lang="es-CO" sz="1200" b="1" dirty="0">
                <a:solidFill>
                  <a:srgbClr val="C00000"/>
                </a:solidFill>
                <a:latin typeface="Verdana" panose="020B0604030504040204" pitchFamily="34" charset="0"/>
                <a:ea typeface="Verdana" panose="020B0604030504040204" pitchFamily="34" charset="0"/>
              </a:rPr>
              <a:t>Actualización: 12 </a:t>
            </a:r>
            <a:r>
              <a:rPr lang="es-ES" sz="1200" b="1" dirty="0">
                <a:solidFill>
                  <a:srgbClr val="C00000"/>
                </a:solidFill>
                <a:latin typeface="Verdana" panose="020B0604030504040204" pitchFamily="34" charset="0"/>
                <a:ea typeface="Verdana" panose="020B0604030504040204" pitchFamily="34" charset="0"/>
              </a:rPr>
              <a:t>de noviembre de 2025</a:t>
            </a:r>
            <a:r>
              <a:rPr lang="es-CO" sz="1200" b="1" dirty="0">
                <a:solidFill>
                  <a:srgbClr val="C00000"/>
                </a:solidFill>
                <a:latin typeface="Verdana" panose="020B0604030504040204" pitchFamily="34" charset="0"/>
                <a:ea typeface="Verdana" panose="020B0604030504040204" pitchFamily="34" charset="0"/>
              </a:rPr>
              <a:t> | 12:00 HLC</a:t>
            </a:r>
            <a:endParaRPr lang="es-MX" sz="1200" b="1" dirty="0">
              <a:solidFill>
                <a:srgbClr val="C00000"/>
              </a:solidFill>
              <a:latin typeface="Verdana" panose="020B0604030504040204" pitchFamily="34" charset="0"/>
              <a:ea typeface="Verdana" panose="020B0604030504040204" pitchFamily="34" charset="0"/>
            </a:endParaRPr>
          </a:p>
        </p:txBody>
      </p:sp>
      <p:pic>
        <p:nvPicPr>
          <p:cNvPr id="6" name="Google Shape;387;p3"/>
          <p:cNvPicPr preferRelativeResize="0"/>
          <p:nvPr/>
        </p:nvPicPr>
        <p:blipFill>
          <a:blip r:embed="rId5" r:link="rId6" cstate="print">
            <a:extLst>
              <a:ext uri="{28A0092B-C50C-407E-A947-70E740481C1C}">
                <a14:useLocalDpi xmlns:a14="http://schemas.microsoft.com/office/drawing/2010/main" val="0"/>
              </a:ext>
            </a:extLst>
          </a:blip>
          <a:srcRect/>
          <a:stretch>
            <a:fillRect/>
          </a:stretch>
        </p:blipFill>
        <p:spPr>
          <a:xfrm>
            <a:off x="357473" y="1146175"/>
            <a:ext cx="3834661" cy="5422776"/>
          </a:xfrm>
          <a:prstGeom prst="rect">
            <a:avLst/>
          </a:prstGeom>
          <a:noFill/>
          <a:ln>
            <a:noFill/>
          </a:ln>
        </p:spPr>
      </p:pic>
      <p:pic>
        <p:nvPicPr>
          <p:cNvPr id="10" name="Google Shape;390;p3">
            <a:extLst>
              <a:ext uri="{FF2B5EF4-FFF2-40B4-BE49-F238E27FC236}">
                <a16:creationId xmlns:a16="http://schemas.microsoft.com/office/drawing/2014/main" id="{A83E930C-E9CF-93E6-B058-20C3892991AF}"/>
              </a:ext>
            </a:extLst>
          </p:cNvPr>
          <p:cNvPicPr preferRelativeResize="0">
            <a:picLocks/>
          </p:cNvPicPr>
          <p:nvPr/>
        </p:nvPicPr>
        <p:blipFill>
          <a:blip r:embed="rId7" r:link="rId8" cstate="print">
            <a:extLst>
              <a:ext uri="{28A0092B-C50C-407E-A947-70E740481C1C}">
                <a14:useLocalDpi xmlns:a14="http://schemas.microsoft.com/office/drawing/2010/main" val="0"/>
              </a:ext>
            </a:extLst>
          </a:blip>
          <a:srcRect/>
          <a:stretch>
            <a:fillRect/>
          </a:stretch>
        </p:blipFill>
        <p:spPr>
          <a:xfrm>
            <a:off x="10251979" y="1757662"/>
            <a:ext cx="1725346" cy="2021236"/>
          </a:xfrm>
          <a:prstGeom prst="rect">
            <a:avLst/>
          </a:prstGeom>
          <a:noFill/>
          <a:ln>
            <a:noFill/>
          </a:ln>
        </p:spPr>
      </p:pic>
      <p:pic>
        <p:nvPicPr>
          <p:cNvPr id="11" name="Google Shape;388;p3">
            <a:extLst>
              <a:ext uri="{FF2B5EF4-FFF2-40B4-BE49-F238E27FC236}">
                <a16:creationId xmlns:a16="http://schemas.microsoft.com/office/drawing/2014/main" id="{27138F00-C85A-E9A8-4C91-5F034DFE3BD7}"/>
              </a:ext>
            </a:extLst>
          </p:cNvPr>
          <p:cNvPicPr preferRelativeResize="0">
            <a:picLocks/>
          </p:cNvPicPr>
          <p:nvPr/>
        </p:nvPicPr>
        <p:blipFill>
          <a:blip r:embed="rId9" r:link="rId10" cstate="print">
            <a:extLst>
              <a:ext uri="{28A0092B-C50C-407E-A947-70E740481C1C}">
                <a14:useLocalDpi xmlns:a14="http://schemas.microsoft.com/office/drawing/2010/main" val="0"/>
              </a:ext>
            </a:extLst>
          </a:blip>
          <a:srcRect/>
          <a:stretch>
            <a:fillRect/>
          </a:stretch>
        </p:blipFill>
        <p:spPr>
          <a:xfrm>
            <a:off x="8559627" y="1757662"/>
            <a:ext cx="1724400" cy="1386754"/>
          </a:xfrm>
          <a:prstGeom prst="rect">
            <a:avLst/>
          </a:prstGeom>
          <a:noFill/>
          <a:ln>
            <a:noFill/>
          </a:ln>
        </p:spPr>
      </p:pic>
      <p:pic>
        <p:nvPicPr>
          <p:cNvPr id="12" name="Google Shape;389;p3">
            <a:extLst>
              <a:ext uri="{FF2B5EF4-FFF2-40B4-BE49-F238E27FC236}">
                <a16:creationId xmlns:a16="http://schemas.microsoft.com/office/drawing/2014/main" id="{9AC16C74-B491-B410-712B-F991C6D3F452}"/>
              </a:ext>
            </a:extLst>
          </p:cNvPr>
          <p:cNvPicPr preferRelativeResize="0">
            <a:picLocks/>
          </p:cNvPicPr>
          <p:nvPr/>
        </p:nvPicPr>
        <p:blipFill>
          <a:blip r:embed="rId11" r:link="rId12" cstate="print">
            <a:extLst>
              <a:ext uri="{28A0092B-C50C-407E-A947-70E740481C1C}">
                <a14:useLocalDpi xmlns:a14="http://schemas.microsoft.com/office/drawing/2010/main" val="0"/>
              </a:ext>
            </a:extLst>
          </a:blip>
          <a:srcRect/>
          <a:stretch>
            <a:fillRect/>
          </a:stretch>
        </p:blipFill>
        <p:spPr>
          <a:xfrm>
            <a:off x="6867274" y="1757662"/>
            <a:ext cx="1724400" cy="668297"/>
          </a:xfrm>
          <a:prstGeom prst="rect">
            <a:avLst/>
          </a:prstGeom>
          <a:noFill/>
          <a:ln>
            <a:noFill/>
          </a:ln>
        </p:spPr>
      </p:pic>
    </p:spTree>
    <p:extLst>
      <p:ext uri="{BB962C8B-B14F-4D97-AF65-F5344CB8AC3E}">
        <p14:creationId xmlns:p14="http://schemas.microsoft.com/office/powerpoint/2010/main" val="319169431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oogle Shape;397;p4">
            <a:extLst>
              <a:ext uri="{FF2B5EF4-FFF2-40B4-BE49-F238E27FC236}">
                <a16:creationId xmlns:a16="http://schemas.microsoft.com/office/drawing/2014/main" id="{A98EF09B-6752-352F-4EC5-4968BB020298}"/>
              </a:ext>
            </a:extLst>
          </p:cNvPr>
          <p:cNvGraphicFramePr/>
          <p:nvPr/>
        </p:nvGraphicFramePr>
        <p:xfrm>
          <a:off x="5241570" y="2518472"/>
          <a:ext cx="6361363" cy="1816205"/>
        </p:xfrm>
        <a:graphic>
          <a:graphicData uri="http://schemas.openxmlformats.org/drawingml/2006/table">
            <a:tbl>
              <a:tblPr>
                <a:noFill/>
              </a:tblPr>
              <a:tblGrid>
                <a:gridCol w="870563">
                  <a:extLst>
                    <a:ext uri="{9D8B030D-6E8A-4147-A177-3AD203B41FA5}">
                      <a16:colId xmlns:a16="http://schemas.microsoft.com/office/drawing/2014/main" val="20000"/>
                    </a:ext>
                  </a:extLst>
                </a:gridCol>
                <a:gridCol w="5490800">
                  <a:extLst>
                    <a:ext uri="{9D8B030D-6E8A-4147-A177-3AD203B41FA5}">
                      <a16:colId xmlns:a16="http://schemas.microsoft.com/office/drawing/2014/main" val="20001"/>
                    </a:ext>
                  </a:extLst>
                </a:gridCol>
              </a:tblGrid>
              <a:tr h="33222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kern="1200"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kern="1200"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8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84000">
                <a:tc>
                  <a:txBody>
                    <a:bodyPr/>
                    <a:lstStyle/>
                    <a:p>
                      <a:pPr marL="0" marR="0" lvl="0" indent="0" algn="ctr" defTabSz="914400" rtl="0" eaLnBrk="1" latinLnBrk="0" hangingPunct="1">
                        <a:lnSpc>
                          <a:spcPct val="107000"/>
                        </a:lnSpc>
                        <a:spcBef>
                          <a:spcPts val="0"/>
                        </a:spcBef>
                        <a:spcAft>
                          <a:spcPts val="0"/>
                        </a:spcAft>
                        <a:buClr>
                          <a:srgbClr val="000000"/>
                        </a:buClr>
                        <a:buSzPts val="1100"/>
                        <a:buFont typeface="Arial"/>
                        <a:buNone/>
                      </a:pPr>
                      <a:endParaRPr sz="10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 latinLnBrk="0" hangingPunct="1">
                        <a:lnSpc>
                          <a:spcPct val="107000"/>
                        </a:lnSpc>
                        <a:spcBef>
                          <a:spcPts val="0"/>
                        </a:spcBef>
                        <a:spcAft>
                          <a:spcPts val="0"/>
                        </a:spcAft>
                        <a:buClr>
                          <a:srgbClr val="000000"/>
                        </a:buClr>
                        <a:buSzPts val="1100"/>
                        <a:buFont typeface="Arial"/>
                        <a:buNone/>
                      </a:pPr>
                      <a:r>
                        <a:rPr lang="es-ES" sz="1000" b="0" u="none" strike="noStrike" kern="1200" cap="none" baseline="0" dirty="0">
                          <a:solidFill>
                            <a:schemeClr val="tx1"/>
                          </a:solidFill>
                          <a:latin typeface="Verdana" panose="020B0604030504040204" pitchFamily="34" charset="0"/>
                          <a:ea typeface="Verdana" panose="020B0604030504040204" pitchFamily="34" charset="0"/>
                        </a:rPr>
                        <a:t>CESAR : Valledupar.</a:t>
                      </a:r>
                    </a:p>
                    <a:p>
                      <a:pPr marL="0" marR="0" lvl="0" indent="0" algn="l" defTabSz="914400" rtl="0" eaLnBrk="1" fontAlgn="b" latinLnBrk="0" hangingPunct="1">
                        <a:lnSpc>
                          <a:spcPct val="107000"/>
                        </a:lnSpc>
                        <a:spcBef>
                          <a:spcPts val="0"/>
                        </a:spcBef>
                        <a:spcAft>
                          <a:spcPts val="0"/>
                        </a:spcAft>
                        <a:buClr>
                          <a:srgbClr val="000000"/>
                        </a:buClr>
                        <a:buSzPts val="1100"/>
                        <a:buFont typeface="Arial"/>
                        <a:buNone/>
                      </a:pPr>
                      <a:r>
                        <a:rPr lang="es-ES" sz="1000" b="0" u="none" strike="noStrike" kern="1200" cap="none" baseline="0" dirty="0">
                          <a:solidFill>
                            <a:schemeClr val="tx1"/>
                          </a:solidFill>
                          <a:latin typeface="Verdana" panose="020B0604030504040204" pitchFamily="34" charset="0"/>
                          <a:ea typeface="Verdana" panose="020B0604030504040204" pitchFamily="34" charset="0"/>
                        </a:rPr>
                        <a:t>LA GUAJIRA : Barrancas, Hatonuevo, Riohacha, San Juan Del Cesar, Uribia.</a:t>
                      </a:r>
                      <a:endParaRPr lang="it-IT" sz="1000" b="0" u="none" strike="noStrike" kern="1200" cap="none" baseline="0" dirty="0">
                        <a:solidFill>
                          <a:schemeClr val="tx1"/>
                        </a:solidFill>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4452281"/>
                  </a:ext>
                </a:extLst>
              </a:tr>
              <a:tr h="684000">
                <a:tc>
                  <a:txBody>
                    <a:bodyPr/>
                    <a:lstStyle/>
                    <a:p>
                      <a:pPr marL="0" marR="0" lvl="0" indent="0" algn="ctr" defTabSz="914400" rtl="0" eaLnBrk="1" latinLnBrk="0" hangingPunct="1">
                        <a:lnSpc>
                          <a:spcPct val="107000"/>
                        </a:lnSpc>
                        <a:spcBef>
                          <a:spcPts val="0"/>
                        </a:spcBef>
                        <a:spcAft>
                          <a:spcPts val="0"/>
                        </a:spcAft>
                        <a:buClr>
                          <a:srgbClr val="000000"/>
                        </a:buClr>
                        <a:buSzPts val="1100"/>
                        <a:buFont typeface="Arial"/>
                        <a:buNone/>
                      </a:pPr>
                      <a:endParaRPr sz="10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 latinLnBrk="0" hangingPunct="1">
                        <a:lnSpc>
                          <a:spcPct val="107000"/>
                        </a:lnSpc>
                        <a:spcBef>
                          <a:spcPts val="0"/>
                        </a:spcBef>
                        <a:spcAft>
                          <a:spcPts val="0"/>
                        </a:spcAft>
                        <a:buClr>
                          <a:srgbClr val="000000"/>
                        </a:buClr>
                        <a:buSzPts val="1100"/>
                        <a:buFont typeface="Arial"/>
                        <a:buNone/>
                      </a:pPr>
                      <a:r>
                        <a:rPr lang="it-IT" sz="1000" b="0" u="none" strike="noStrike" kern="1200" cap="none" baseline="0" dirty="0">
                          <a:solidFill>
                            <a:schemeClr val="tx1"/>
                          </a:solidFill>
                          <a:latin typeface="Verdana" panose="020B0604030504040204" pitchFamily="34" charset="0"/>
                          <a:ea typeface="Verdana" panose="020B0604030504040204" pitchFamily="34" charset="0"/>
                        </a:rPr>
                        <a:t>ATLÁNTICO : Manatí.</a:t>
                      </a:r>
                    </a:p>
                    <a:p>
                      <a:pPr marL="0" marR="0" lvl="0" indent="0" algn="l" defTabSz="914400" rtl="0" eaLnBrk="1" fontAlgn="b" latinLnBrk="0" hangingPunct="1">
                        <a:lnSpc>
                          <a:spcPct val="107000"/>
                        </a:lnSpc>
                        <a:spcBef>
                          <a:spcPts val="0"/>
                        </a:spcBef>
                        <a:spcAft>
                          <a:spcPts val="0"/>
                        </a:spcAft>
                        <a:buClr>
                          <a:srgbClr val="000000"/>
                        </a:buClr>
                        <a:buSzPts val="1100"/>
                        <a:buFont typeface="Arial"/>
                        <a:buNone/>
                      </a:pPr>
                      <a:r>
                        <a:rPr lang="it-IT" sz="1000" b="0" u="none" strike="noStrike" kern="1200" cap="none" baseline="0" dirty="0">
                          <a:solidFill>
                            <a:schemeClr val="tx1"/>
                          </a:solidFill>
                          <a:latin typeface="Verdana" panose="020B0604030504040204" pitchFamily="34" charset="0"/>
                          <a:ea typeface="Verdana" panose="020B0604030504040204" pitchFamily="34" charset="0"/>
                        </a:rPr>
                        <a:t>BOLÍVAR : Arjona.</a:t>
                      </a:r>
                    </a:p>
                    <a:p>
                      <a:pPr marL="0" marR="0" lvl="0" indent="0" algn="l" defTabSz="914400" rtl="0" eaLnBrk="1" fontAlgn="b" latinLnBrk="0" hangingPunct="1">
                        <a:lnSpc>
                          <a:spcPct val="107000"/>
                        </a:lnSpc>
                        <a:spcBef>
                          <a:spcPts val="0"/>
                        </a:spcBef>
                        <a:spcAft>
                          <a:spcPts val="0"/>
                        </a:spcAft>
                        <a:buClr>
                          <a:srgbClr val="000000"/>
                        </a:buClr>
                        <a:buSzPts val="1100"/>
                        <a:buFont typeface="Arial"/>
                        <a:buNone/>
                      </a:pPr>
                      <a:r>
                        <a:rPr lang="it-IT" sz="1000" b="0" u="none" strike="noStrike" kern="1200" cap="none" baseline="0" dirty="0">
                          <a:solidFill>
                            <a:schemeClr val="tx1"/>
                          </a:solidFill>
                          <a:latin typeface="Verdana" panose="020B0604030504040204" pitchFamily="34" charset="0"/>
                          <a:ea typeface="Verdana" panose="020B0604030504040204" pitchFamily="34" charset="0"/>
                        </a:rPr>
                        <a:t>LA GUAJIRA : Albania, Distracción, El Molino, Fonseca, Maicao.</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8351363"/>
                  </a:ext>
                </a:extLst>
              </a:tr>
            </a:tbl>
          </a:graphicData>
        </a:graphic>
      </p:graphicFrame>
      <p:sp>
        <p:nvSpPr>
          <p:cNvPr id="4" name="Marcador de texto 3"/>
          <p:cNvSpPr>
            <a:spLocks noGrp="1"/>
          </p:cNvSpPr>
          <p:nvPr>
            <p:ph type="body" sz="quarter" idx="4294967295"/>
          </p:nvPr>
        </p:nvSpPr>
        <p:spPr>
          <a:xfrm>
            <a:off x="5754564" y="321364"/>
            <a:ext cx="2667688" cy="376237"/>
          </a:xfrm>
        </p:spPr>
        <p:txBody>
          <a:bodyPr>
            <a:normAutofit/>
          </a:bodyPr>
          <a:lstStyle/>
          <a:p>
            <a:pPr marL="0" indent="0">
              <a:buNone/>
            </a:pPr>
            <a:r>
              <a:rPr lang="es-CO" sz="2000" b="1" dirty="0">
                <a:solidFill>
                  <a:srgbClr val="C00000"/>
                </a:solidFill>
                <a:latin typeface="Verdana" panose="020B0604030504040204" pitchFamily="34" charset="0"/>
                <a:ea typeface="Verdana" panose="020B0604030504040204" pitchFamily="34" charset="0"/>
              </a:rPr>
              <a:t>REGIÓN CARIBE</a:t>
            </a:r>
            <a:endParaRPr lang="es-MX" sz="2000" b="1" dirty="0">
              <a:solidFill>
                <a:srgbClr val="C00000"/>
              </a:solidFill>
              <a:latin typeface="Verdana" panose="020B0604030504040204" pitchFamily="34" charset="0"/>
              <a:ea typeface="Verdana" panose="020B0604030504040204" pitchFamily="34" charset="0"/>
            </a:endParaRPr>
          </a:p>
        </p:txBody>
      </p:sp>
      <p:pic>
        <p:nvPicPr>
          <p:cNvPr id="14" name="Google Shape;399;p4"/>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307872" y="898592"/>
            <a:ext cx="4629888" cy="5686256"/>
          </a:xfrm>
          <a:prstGeom prst="rect">
            <a:avLst/>
          </a:prstGeom>
          <a:noFill/>
          <a:ln>
            <a:noFill/>
          </a:ln>
        </p:spPr>
      </p:pic>
      <p:pic>
        <p:nvPicPr>
          <p:cNvPr id="2" name="Google Shape;204;p4">
            <a:extLst>
              <a:ext uri="{FF2B5EF4-FFF2-40B4-BE49-F238E27FC236}">
                <a16:creationId xmlns:a16="http://schemas.microsoft.com/office/drawing/2014/main" id="{1FB0382C-63F7-1018-6294-B7F54E8A7F5B}"/>
              </a:ext>
            </a:extLst>
          </p:cNvPr>
          <p:cNvPicPr preferRelativeResize="0"/>
          <p:nvPr/>
        </p:nvPicPr>
        <p:blipFill rotWithShape="1">
          <a:blip r:embed="rId5">
            <a:alphaModFix/>
          </a:blip>
          <a:srcRect/>
          <a:stretch/>
        </p:blipFill>
        <p:spPr>
          <a:xfrm>
            <a:off x="17500600" y="5211101"/>
            <a:ext cx="4343194" cy="1184948"/>
          </a:xfrm>
          <a:prstGeom prst="rect">
            <a:avLst/>
          </a:prstGeom>
          <a:noFill/>
          <a:ln>
            <a:noFill/>
          </a:ln>
        </p:spPr>
      </p:pic>
      <p:pic>
        <p:nvPicPr>
          <p:cNvPr id="5" name="Google Shape;204;p4">
            <a:extLst>
              <a:ext uri="{FF2B5EF4-FFF2-40B4-BE49-F238E27FC236}">
                <a16:creationId xmlns:a16="http://schemas.microsoft.com/office/drawing/2014/main" id="{1ECE3981-8A74-3F42-8A05-439559878514}"/>
              </a:ext>
            </a:extLst>
          </p:cNvPr>
          <p:cNvPicPr preferRelativeResize="0"/>
          <p:nvPr/>
        </p:nvPicPr>
        <p:blipFill rotWithShape="1">
          <a:blip r:embed="rId5">
            <a:alphaModFix/>
          </a:blip>
          <a:srcRect/>
          <a:stretch/>
        </p:blipFill>
        <p:spPr>
          <a:xfrm>
            <a:off x="12192000" y="7613943"/>
            <a:ext cx="4343194" cy="1266590"/>
          </a:xfrm>
          <a:prstGeom prst="rect">
            <a:avLst/>
          </a:prstGeom>
          <a:noFill/>
          <a:ln>
            <a:noFill/>
          </a:ln>
        </p:spPr>
      </p:pic>
      <p:pic>
        <p:nvPicPr>
          <p:cNvPr id="9" name="Google Shape;204;p4">
            <a:extLst>
              <a:ext uri="{FF2B5EF4-FFF2-40B4-BE49-F238E27FC236}">
                <a16:creationId xmlns:a16="http://schemas.microsoft.com/office/drawing/2014/main" id="{DE7E26D0-94E2-1A99-EE43-35D5F1B49CD7}"/>
              </a:ext>
            </a:extLst>
          </p:cNvPr>
          <p:cNvPicPr preferRelativeResize="0"/>
          <p:nvPr/>
        </p:nvPicPr>
        <p:blipFill rotWithShape="1">
          <a:blip r:embed="rId5">
            <a:alphaModFix/>
          </a:blip>
          <a:srcRect/>
          <a:stretch/>
        </p:blipFill>
        <p:spPr>
          <a:xfrm>
            <a:off x="18883258" y="1863436"/>
            <a:ext cx="4343194" cy="1266590"/>
          </a:xfrm>
          <a:prstGeom prst="rect">
            <a:avLst/>
          </a:prstGeom>
          <a:noFill/>
          <a:ln>
            <a:noFill/>
          </a:ln>
        </p:spPr>
      </p:pic>
      <p:pic>
        <p:nvPicPr>
          <p:cNvPr id="6" name="Google Shape;406;p4" descr="Recurso 25.png">
            <a:extLst>
              <a:ext uri="{FF2B5EF4-FFF2-40B4-BE49-F238E27FC236}">
                <a16:creationId xmlns:a16="http://schemas.microsoft.com/office/drawing/2014/main" id="{A4347E29-DA5B-0E24-5A94-A5AED319FCEA}"/>
              </a:ext>
            </a:extLst>
          </p:cNvPr>
          <p:cNvPicPr preferRelativeResize="0"/>
          <p:nvPr/>
        </p:nvPicPr>
        <p:blipFill rotWithShape="1">
          <a:blip r:embed="rId6">
            <a:alphaModFix/>
          </a:blip>
          <a:srcRect/>
          <a:stretch/>
        </p:blipFill>
        <p:spPr>
          <a:xfrm>
            <a:off x="12950904" y="2878231"/>
            <a:ext cx="457200" cy="446694"/>
          </a:xfrm>
          <a:prstGeom prst="rect">
            <a:avLst/>
          </a:prstGeom>
          <a:noFill/>
          <a:ln>
            <a:noFill/>
          </a:ln>
        </p:spPr>
      </p:pic>
      <p:pic>
        <p:nvPicPr>
          <p:cNvPr id="10" name="Google Shape;407;p4">
            <a:extLst>
              <a:ext uri="{FF2B5EF4-FFF2-40B4-BE49-F238E27FC236}">
                <a16:creationId xmlns:a16="http://schemas.microsoft.com/office/drawing/2014/main" id="{54C3FDEA-F57F-BBFF-B1F0-38544D02CA14}"/>
              </a:ext>
            </a:extLst>
          </p:cNvPr>
          <p:cNvPicPr preferRelativeResize="0"/>
          <p:nvPr/>
        </p:nvPicPr>
        <p:blipFill rotWithShape="1">
          <a:blip r:embed="rId7">
            <a:alphaModFix/>
          </a:blip>
          <a:srcRect/>
          <a:stretch/>
        </p:blipFill>
        <p:spPr>
          <a:xfrm>
            <a:off x="5444849" y="3034903"/>
            <a:ext cx="454172" cy="445047"/>
          </a:xfrm>
          <a:prstGeom prst="rect">
            <a:avLst/>
          </a:prstGeom>
          <a:noFill/>
          <a:ln>
            <a:noFill/>
          </a:ln>
        </p:spPr>
      </p:pic>
      <p:pic>
        <p:nvPicPr>
          <p:cNvPr id="3" name="Imagen 2">
            <a:extLst>
              <a:ext uri="{FF2B5EF4-FFF2-40B4-BE49-F238E27FC236}">
                <a16:creationId xmlns:a16="http://schemas.microsoft.com/office/drawing/2014/main" id="{8BF2CDA4-0D60-A450-74B0-79E39720B746}"/>
              </a:ext>
            </a:extLst>
          </p:cNvPr>
          <p:cNvPicPr>
            <a:picLocks noChangeAspect="1"/>
          </p:cNvPicPr>
          <p:nvPr/>
        </p:nvPicPr>
        <p:blipFill>
          <a:blip r:embed="rId8"/>
          <a:stretch>
            <a:fillRect/>
          </a:stretch>
        </p:blipFill>
        <p:spPr>
          <a:xfrm>
            <a:off x="5443315" y="3761284"/>
            <a:ext cx="457240" cy="451143"/>
          </a:xfrm>
          <a:prstGeom prst="rect">
            <a:avLst/>
          </a:prstGeom>
        </p:spPr>
      </p:pic>
    </p:spTree>
    <p:extLst>
      <p:ext uri="{BB962C8B-B14F-4D97-AF65-F5344CB8AC3E}">
        <p14:creationId xmlns:p14="http://schemas.microsoft.com/office/powerpoint/2010/main" val="22838243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9E701-7420-721B-9769-B87779358241}"/>
            </a:ext>
          </a:extLst>
        </p:cNvPr>
        <p:cNvGrpSpPr/>
        <p:nvPr/>
      </p:nvGrpSpPr>
      <p:grpSpPr>
        <a:xfrm>
          <a:off x="0" y="0"/>
          <a:ext cx="0" cy="0"/>
          <a:chOff x="0" y="0"/>
          <a:chExt cx="0" cy="0"/>
        </a:xfrm>
      </p:grpSpPr>
      <p:graphicFrame>
        <p:nvGraphicFramePr>
          <p:cNvPr id="3" name="Google Shape;397;p4">
            <a:extLst>
              <a:ext uri="{FF2B5EF4-FFF2-40B4-BE49-F238E27FC236}">
                <a16:creationId xmlns:a16="http://schemas.microsoft.com/office/drawing/2014/main" id="{ADCC14DB-BD15-5829-0D20-F675BB7EC32F}"/>
              </a:ext>
            </a:extLst>
          </p:cNvPr>
          <p:cNvGraphicFramePr/>
          <p:nvPr/>
        </p:nvGraphicFramePr>
        <p:xfrm>
          <a:off x="5323536" y="2519731"/>
          <a:ext cx="6361363" cy="1816205"/>
        </p:xfrm>
        <a:graphic>
          <a:graphicData uri="http://schemas.openxmlformats.org/drawingml/2006/table">
            <a:tbl>
              <a:tblPr>
                <a:noFill/>
              </a:tblPr>
              <a:tblGrid>
                <a:gridCol w="870563">
                  <a:extLst>
                    <a:ext uri="{9D8B030D-6E8A-4147-A177-3AD203B41FA5}">
                      <a16:colId xmlns:a16="http://schemas.microsoft.com/office/drawing/2014/main" val="20000"/>
                    </a:ext>
                  </a:extLst>
                </a:gridCol>
                <a:gridCol w="5490800">
                  <a:extLst>
                    <a:ext uri="{9D8B030D-6E8A-4147-A177-3AD203B41FA5}">
                      <a16:colId xmlns:a16="http://schemas.microsoft.com/office/drawing/2014/main" val="20001"/>
                    </a:ext>
                  </a:extLst>
                </a:gridCol>
              </a:tblGrid>
              <a:tr h="33222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kern="1200"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kern="1200"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8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84000">
                <a:tc>
                  <a:txBody>
                    <a:bodyPr/>
                    <a:lstStyle/>
                    <a:p>
                      <a:pPr marL="0" marR="0" lvl="0" indent="0" algn="ctr" defTabSz="914400" rtl="0" eaLnBrk="1" latinLnBrk="0" hangingPunct="1">
                        <a:lnSpc>
                          <a:spcPct val="107000"/>
                        </a:lnSpc>
                        <a:spcBef>
                          <a:spcPts val="0"/>
                        </a:spcBef>
                        <a:spcAft>
                          <a:spcPts val="0"/>
                        </a:spcAft>
                        <a:buClr>
                          <a:srgbClr val="000000"/>
                        </a:buClr>
                        <a:buSzPts val="1100"/>
                        <a:buFont typeface="Arial"/>
                        <a:buNone/>
                      </a:pPr>
                      <a:endParaRPr sz="10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 latinLnBrk="0" hangingPunct="1">
                        <a:lnSpc>
                          <a:spcPct val="107000"/>
                        </a:lnSpc>
                        <a:spcBef>
                          <a:spcPts val="0"/>
                        </a:spcBef>
                        <a:spcAft>
                          <a:spcPts val="0"/>
                        </a:spcAft>
                        <a:buClr>
                          <a:srgbClr val="000000"/>
                        </a:buClr>
                        <a:buSzPts val="1100"/>
                        <a:buFont typeface="Arial"/>
                        <a:buNone/>
                      </a:pPr>
                      <a:r>
                        <a:rPr lang="it-IT" sz="1000" b="0" u="none" strike="noStrike" kern="1200" cap="none" baseline="0" dirty="0">
                          <a:solidFill>
                            <a:schemeClr val="tx1"/>
                          </a:solidFill>
                          <a:latin typeface="Verdana" panose="020B0604030504040204" pitchFamily="34" charset="0"/>
                          <a:ea typeface="Verdana" panose="020B0604030504040204" pitchFamily="34" charset="0"/>
                        </a:rPr>
                        <a:t>TOLIMA : Natagaima.</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7546693"/>
                  </a:ext>
                </a:extLst>
              </a:tr>
              <a:tr h="684000">
                <a:tc>
                  <a:txBody>
                    <a:bodyPr/>
                    <a:lstStyle/>
                    <a:p>
                      <a:pPr marL="0" marR="0" lvl="0" indent="0" algn="ctr" defTabSz="914400" rtl="0" eaLnBrk="1" latinLnBrk="0" hangingPunct="1">
                        <a:lnSpc>
                          <a:spcPct val="107000"/>
                        </a:lnSpc>
                        <a:spcBef>
                          <a:spcPts val="0"/>
                        </a:spcBef>
                        <a:spcAft>
                          <a:spcPts val="0"/>
                        </a:spcAft>
                        <a:buClr>
                          <a:srgbClr val="000000"/>
                        </a:buClr>
                        <a:buSzPts val="1100"/>
                        <a:buFont typeface="Arial"/>
                        <a:buNone/>
                      </a:pPr>
                      <a:endParaRPr sz="10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 latinLnBrk="0" hangingPunct="1">
                        <a:lnSpc>
                          <a:spcPct val="107000"/>
                        </a:lnSpc>
                        <a:spcBef>
                          <a:spcPts val="0"/>
                        </a:spcBef>
                        <a:spcAft>
                          <a:spcPts val="0"/>
                        </a:spcAft>
                        <a:buClr>
                          <a:srgbClr val="000000"/>
                        </a:buClr>
                        <a:buSzPts val="1100"/>
                        <a:buFont typeface="Arial"/>
                        <a:buNone/>
                      </a:pPr>
                      <a:r>
                        <a:rPr lang="es-ES" sz="1000" b="0" u="none" strike="noStrike" kern="1200" cap="none" baseline="0" dirty="0">
                          <a:solidFill>
                            <a:schemeClr val="tx1"/>
                          </a:solidFill>
                          <a:latin typeface="Verdana" panose="020B0604030504040204" pitchFamily="34" charset="0"/>
                          <a:ea typeface="Verdana" panose="020B0604030504040204" pitchFamily="34" charset="0"/>
                        </a:rPr>
                        <a:t>BOYACÁ : Ráquira.</a:t>
                      </a:r>
                    </a:p>
                    <a:p>
                      <a:pPr marL="0" marR="0" lvl="0" indent="0" algn="l" defTabSz="914400" rtl="0" eaLnBrk="1" fontAlgn="b" latinLnBrk="0" hangingPunct="1">
                        <a:lnSpc>
                          <a:spcPct val="107000"/>
                        </a:lnSpc>
                        <a:spcBef>
                          <a:spcPts val="0"/>
                        </a:spcBef>
                        <a:spcAft>
                          <a:spcPts val="0"/>
                        </a:spcAft>
                        <a:buClr>
                          <a:srgbClr val="000000"/>
                        </a:buClr>
                        <a:buSzPts val="1100"/>
                        <a:buFont typeface="Arial"/>
                        <a:buNone/>
                      </a:pPr>
                      <a:r>
                        <a:rPr lang="es-ES" sz="1000" b="0" u="none" strike="noStrike" kern="1200" cap="none" baseline="0" dirty="0">
                          <a:solidFill>
                            <a:schemeClr val="tx1"/>
                          </a:solidFill>
                          <a:latin typeface="Verdana" panose="020B0604030504040204" pitchFamily="34" charset="0"/>
                          <a:ea typeface="Verdana" panose="020B0604030504040204" pitchFamily="34" charset="0"/>
                        </a:rPr>
                        <a:t>CUNDINAMARCA : Jerusalén.</a:t>
                      </a:r>
                    </a:p>
                    <a:p>
                      <a:pPr marL="0" marR="0" lvl="0" indent="0" algn="l" defTabSz="914400" rtl="0" eaLnBrk="1" fontAlgn="b" latinLnBrk="0" hangingPunct="1">
                        <a:lnSpc>
                          <a:spcPct val="107000"/>
                        </a:lnSpc>
                        <a:spcBef>
                          <a:spcPts val="0"/>
                        </a:spcBef>
                        <a:spcAft>
                          <a:spcPts val="0"/>
                        </a:spcAft>
                        <a:buClr>
                          <a:srgbClr val="000000"/>
                        </a:buClr>
                        <a:buSzPts val="1100"/>
                        <a:buFont typeface="Arial"/>
                        <a:buNone/>
                      </a:pPr>
                      <a:r>
                        <a:rPr lang="es-ES" sz="1000" b="0" u="none" strike="noStrike" kern="1200" cap="none" baseline="0" dirty="0">
                          <a:solidFill>
                            <a:schemeClr val="tx1"/>
                          </a:solidFill>
                          <a:latin typeface="Verdana" panose="020B0604030504040204" pitchFamily="34" charset="0"/>
                          <a:ea typeface="Verdana" panose="020B0604030504040204" pitchFamily="34" charset="0"/>
                        </a:rPr>
                        <a:t>TOLIMA : Ambalema, Saldaña.</a:t>
                      </a:r>
                      <a:endParaRPr lang="it-IT" sz="1000" b="0" u="none" strike="noStrike" kern="1200" cap="none" baseline="0" dirty="0">
                        <a:solidFill>
                          <a:schemeClr val="tx1"/>
                        </a:solidFill>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4452281"/>
                  </a:ext>
                </a:extLst>
              </a:tr>
            </a:tbl>
          </a:graphicData>
        </a:graphic>
      </p:graphicFrame>
      <p:pic>
        <p:nvPicPr>
          <p:cNvPr id="8" name="Google Shape;417;p5">
            <a:extLst>
              <a:ext uri="{FF2B5EF4-FFF2-40B4-BE49-F238E27FC236}">
                <a16:creationId xmlns:a16="http://schemas.microsoft.com/office/drawing/2014/main" id="{A18EAFF5-D701-4064-5072-6CEF731D10B6}"/>
              </a:ext>
            </a:extLst>
          </p:cNvPr>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408456" y="929249"/>
            <a:ext cx="4465296" cy="5686256"/>
          </a:xfrm>
          <a:prstGeom prst="rect">
            <a:avLst/>
          </a:prstGeom>
          <a:noFill/>
          <a:ln>
            <a:noFill/>
          </a:ln>
        </p:spPr>
      </p:pic>
      <p:sp>
        <p:nvSpPr>
          <p:cNvPr id="2" name="Marcador de texto 3">
            <a:extLst>
              <a:ext uri="{FF2B5EF4-FFF2-40B4-BE49-F238E27FC236}">
                <a16:creationId xmlns:a16="http://schemas.microsoft.com/office/drawing/2014/main" id="{13A90B85-012E-6296-075B-C1AE9099AAAC}"/>
              </a:ext>
            </a:extLst>
          </p:cNvPr>
          <p:cNvSpPr txBox="1">
            <a:spLocks/>
          </p:cNvSpPr>
          <p:nvPr/>
        </p:nvSpPr>
        <p:spPr>
          <a:xfrm>
            <a:off x="5754564" y="321364"/>
            <a:ext cx="2667688"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ANDINA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16" name="Google Shape;204;p4">
            <a:extLst>
              <a:ext uri="{FF2B5EF4-FFF2-40B4-BE49-F238E27FC236}">
                <a16:creationId xmlns:a16="http://schemas.microsoft.com/office/drawing/2014/main" id="{875E1F58-D156-C955-EF5B-84D9472122B4}"/>
              </a:ext>
            </a:extLst>
          </p:cNvPr>
          <p:cNvPicPr preferRelativeResize="0"/>
          <p:nvPr/>
        </p:nvPicPr>
        <p:blipFill rotWithShape="1">
          <a:blip r:embed="rId4">
            <a:alphaModFix/>
          </a:blip>
          <a:srcRect/>
          <a:stretch/>
        </p:blipFill>
        <p:spPr>
          <a:xfrm>
            <a:off x="13761040" y="697601"/>
            <a:ext cx="4343194" cy="1266590"/>
          </a:xfrm>
          <a:prstGeom prst="rect">
            <a:avLst/>
          </a:prstGeom>
          <a:noFill/>
          <a:ln>
            <a:noFill/>
          </a:ln>
        </p:spPr>
      </p:pic>
      <p:pic>
        <p:nvPicPr>
          <p:cNvPr id="11" name="Google Shape;406;p4" descr="Recurso 25.png">
            <a:extLst>
              <a:ext uri="{FF2B5EF4-FFF2-40B4-BE49-F238E27FC236}">
                <a16:creationId xmlns:a16="http://schemas.microsoft.com/office/drawing/2014/main" id="{27480E6A-0DE8-8296-F689-96863AEA8324}"/>
              </a:ext>
            </a:extLst>
          </p:cNvPr>
          <p:cNvPicPr preferRelativeResize="0"/>
          <p:nvPr/>
        </p:nvPicPr>
        <p:blipFill rotWithShape="1">
          <a:blip r:embed="rId5">
            <a:alphaModFix/>
          </a:blip>
          <a:srcRect/>
          <a:stretch/>
        </p:blipFill>
        <p:spPr>
          <a:xfrm>
            <a:off x="12836704" y="2462508"/>
            <a:ext cx="457200" cy="446400"/>
          </a:xfrm>
          <a:prstGeom prst="rect">
            <a:avLst/>
          </a:prstGeom>
          <a:noFill/>
          <a:ln>
            <a:noFill/>
          </a:ln>
        </p:spPr>
      </p:pic>
      <p:pic>
        <p:nvPicPr>
          <p:cNvPr id="17" name="Google Shape;204;p4">
            <a:extLst>
              <a:ext uri="{FF2B5EF4-FFF2-40B4-BE49-F238E27FC236}">
                <a16:creationId xmlns:a16="http://schemas.microsoft.com/office/drawing/2014/main" id="{EEF244AB-A38A-2A46-BD64-FB75C08D92CA}"/>
              </a:ext>
            </a:extLst>
          </p:cNvPr>
          <p:cNvPicPr preferRelativeResize="0"/>
          <p:nvPr/>
        </p:nvPicPr>
        <p:blipFill rotWithShape="1">
          <a:blip r:embed="rId4">
            <a:alphaModFix/>
          </a:blip>
          <a:srcRect/>
          <a:stretch/>
        </p:blipFill>
        <p:spPr>
          <a:xfrm>
            <a:off x="16329034" y="2031883"/>
            <a:ext cx="4343194" cy="1266590"/>
          </a:xfrm>
          <a:prstGeom prst="rect">
            <a:avLst/>
          </a:prstGeom>
          <a:noFill/>
          <a:ln>
            <a:noFill/>
          </a:ln>
        </p:spPr>
      </p:pic>
      <p:pic>
        <p:nvPicPr>
          <p:cNvPr id="15" name="Google Shape;400;p4">
            <a:extLst>
              <a:ext uri="{FF2B5EF4-FFF2-40B4-BE49-F238E27FC236}">
                <a16:creationId xmlns:a16="http://schemas.microsoft.com/office/drawing/2014/main" id="{3AFDFCA0-CE13-8D2E-B62C-231ADC97A8F1}"/>
              </a:ext>
            </a:extLst>
          </p:cNvPr>
          <p:cNvPicPr preferRelativeResize="0"/>
          <p:nvPr/>
        </p:nvPicPr>
        <p:blipFill rotWithShape="1">
          <a:blip r:embed="rId6">
            <a:alphaModFix/>
          </a:blip>
          <a:srcRect/>
          <a:stretch/>
        </p:blipFill>
        <p:spPr>
          <a:xfrm>
            <a:off x="16278901" y="3560434"/>
            <a:ext cx="457200" cy="446694"/>
          </a:xfrm>
          <a:prstGeom prst="rect">
            <a:avLst/>
          </a:prstGeom>
          <a:noFill/>
          <a:ln>
            <a:noFill/>
          </a:ln>
        </p:spPr>
      </p:pic>
      <p:pic>
        <p:nvPicPr>
          <p:cNvPr id="13" name="Google Shape;407;p4">
            <a:extLst>
              <a:ext uri="{FF2B5EF4-FFF2-40B4-BE49-F238E27FC236}">
                <a16:creationId xmlns:a16="http://schemas.microsoft.com/office/drawing/2014/main" id="{5CAEAAAC-EEA2-15F2-D65F-04D2EF369669}"/>
              </a:ext>
            </a:extLst>
          </p:cNvPr>
          <p:cNvPicPr preferRelativeResize="0"/>
          <p:nvPr/>
        </p:nvPicPr>
        <p:blipFill rotWithShape="1">
          <a:blip r:embed="rId7">
            <a:alphaModFix/>
          </a:blip>
          <a:srcRect/>
          <a:stretch/>
        </p:blipFill>
        <p:spPr>
          <a:xfrm>
            <a:off x="5520721" y="3040463"/>
            <a:ext cx="454172" cy="445047"/>
          </a:xfrm>
          <a:prstGeom prst="rect">
            <a:avLst/>
          </a:prstGeom>
          <a:noFill/>
          <a:ln>
            <a:noFill/>
          </a:ln>
        </p:spPr>
      </p:pic>
      <p:pic>
        <p:nvPicPr>
          <p:cNvPr id="18" name="Imagen 17">
            <a:extLst>
              <a:ext uri="{FF2B5EF4-FFF2-40B4-BE49-F238E27FC236}">
                <a16:creationId xmlns:a16="http://schemas.microsoft.com/office/drawing/2014/main" id="{2A89D480-B7FE-9B7D-E255-6AE805D7B612}"/>
              </a:ext>
            </a:extLst>
          </p:cNvPr>
          <p:cNvPicPr>
            <a:picLocks noChangeAspect="1"/>
          </p:cNvPicPr>
          <p:nvPr/>
        </p:nvPicPr>
        <p:blipFill>
          <a:blip r:embed="rId8"/>
          <a:stretch>
            <a:fillRect/>
          </a:stretch>
        </p:blipFill>
        <p:spPr>
          <a:xfrm>
            <a:off x="13063820" y="3285565"/>
            <a:ext cx="457240" cy="451143"/>
          </a:xfrm>
          <a:prstGeom prst="rect">
            <a:avLst/>
          </a:prstGeom>
        </p:spPr>
      </p:pic>
      <p:graphicFrame>
        <p:nvGraphicFramePr>
          <p:cNvPr id="4" name="Google Shape;397;p4">
            <a:extLst>
              <a:ext uri="{FF2B5EF4-FFF2-40B4-BE49-F238E27FC236}">
                <a16:creationId xmlns:a16="http://schemas.microsoft.com/office/drawing/2014/main" id="{99E5F48F-6DE0-364B-62D0-C5F905CD7B38}"/>
              </a:ext>
            </a:extLst>
          </p:cNvPr>
          <p:cNvGraphicFramePr/>
          <p:nvPr/>
        </p:nvGraphicFramePr>
        <p:xfrm>
          <a:off x="12671494" y="4760442"/>
          <a:ext cx="5731866" cy="1096178"/>
        </p:xfrm>
        <a:graphic>
          <a:graphicData uri="http://schemas.openxmlformats.org/drawingml/2006/table">
            <a:tbl>
              <a:tblPr>
                <a:noFill/>
              </a:tblPr>
              <a:tblGrid>
                <a:gridCol w="757008">
                  <a:extLst>
                    <a:ext uri="{9D8B030D-6E8A-4147-A177-3AD203B41FA5}">
                      <a16:colId xmlns:a16="http://schemas.microsoft.com/office/drawing/2014/main" val="20000"/>
                    </a:ext>
                  </a:extLst>
                </a:gridCol>
                <a:gridCol w="4974858">
                  <a:extLst>
                    <a:ext uri="{9D8B030D-6E8A-4147-A177-3AD203B41FA5}">
                      <a16:colId xmlns:a16="http://schemas.microsoft.com/office/drawing/2014/main" val="20001"/>
                    </a:ext>
                  </a:extLst>
                </a:gridCol>
              </a:tblGrid>
              <a:tr h="398824">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97354">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CUNDINAMARCA : Jerusalén.</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TOLIMA : Natagaima.</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97123519"/>
                  </a:ext>
                </a:extLst>
              </a:tr>
            </a:tbl>
          </a:graphicData>
        </a:graphic>
      </p:graphicFrame>
      <p:pic>
        <p:nvPicPr>
          <p:cNvPr id="5" name="Imagen 4">
            <a:extLst>
              <a:ext uri="{FF2B5EF4-FFF2-40B4-BE49-F238E27FC236}">
                <a16:creationId xmlns:a16="http://schemas.microsoft.com/office/drawing/2014/main" id="{9DA655A5-5A35-F674-5807-589BFE5AEE89}"/>
              </a:ext>
            </a:extLst>
          </p:cNvPr>
          <p:cNvPicPr>
            <a:picLocks noChangeAspect="1"/>
          </p:cNvPicPr>
          <p:nvPr/>
        </p:nvPicPr>
        <p:blipFill>
          <a:blip r:embed="rId8"/>
          <a:stretch>
            <a:fillRect/>
          </a:stretch>
        </p:blipFill>
        <p:spPr>
          <a:xfrm>
            <a:off x="5517653" y="3752309"/>
            <a:ext cx="457240" cy="451143"/>
          </a:xfrm>
          <a:prstGeom prst="rect">
            <a:avLst/>
          </a:prstGeom>
        </p:spPr>
      </p:pic>
    </p:spTree>
    <p:extLst>
      <p:ext uri="{BB962C8B-B14F-4D97-AF65-F5344CB8AC3E}">
        <p14:creationId xmlns:p14="http://schemas.microsoft.com/office/powerpoint/2010/main" val="23181808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Google Shape;397;p4">
            <a:extLst>
              <a:ext uri="{FF2B5EF4-FFF2-40B4-BE49-F238E27FC236}">
                <a16:creationId xmlns:a16="http://schemas.microsoft.com/office/drawing/2014/main" id="{AB6FF788-3233-4A72-E8CD-5410CE4263C3}"/>
              </a:ext>
            </a:extLst>
          </p:cNvPr>
          <p:cNvGraphicFramePr/>
          <p:nvPr/>
        </p:nvGraphicFramePr>
        <p:xfrm>
          <a:off x="13854345" y="2113171"/>
          <a:ext cx="6361363" cy="1164847"/>
        </p:xfrm>
        <a:graphic>
          <a:graphicData uri="http://schemas.openxmlformats.org/drawingml/2006/table">
            <a:tbl>
              <a:tblPr>
                <a:noFill/>
              </a:tblPr>
              <a:tblGrid>
                <a:gridCol w="870563">
                  <a:extLst>
                    <a:ext uri="{9D8B030D-6E8A-4147-A177-3AD203B41FA5}">
                      <a16:colId xmlns:a16="http://schemas.microsoft.com/office/drawing/2014/main" val="20000"/>
                    </a:ext>
                  </a:extLst>
                </a:gridCol>
                <a:gridCol w="5490800">
                  <a:extLst>
                    <a:ext uri="{9D8B030D-6E8A-4147-A177-3AD203B41FA5}">
                      <a16:colId xmlns:a16="http://schemas.microsoft.com/office/drawing/2014/main" val="20001"/>
                    </a:ext>
                  </a:extLst>
                </a:gridCol>
              </a:tblGrid>
              <a:tr h="441247">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2360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CAUCA : Toribío.</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7546693"/>
                  </a:ext>
                </a:extLst>
              </a:tr>
            </a:tbl>
          </a:graphicData>
        </a:graphic>
      </p:graphicFrame>
      <p:pic>
        <p:nvPicPr>
          <p:cNvPr id="9" name="Google Shape;434;p6"/>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782079" y="1017328"/>
            <a:ext cx="3758184" cy="5611936"/>
          </a:xfrm>
          <a:prstGeom prst="rect">
            <a:avLst/>
          </a:prstGeom>
          <a:noFill/>
          <a:ln>
            <a:noFill/>
          </a:ln>
        </p:spPr>
      </p:pic>
      <p:sp>
        <p:nvSpPr>
          <p:cNvPr id="2" name="Marcador de texto 3">
            <a:extLst>
              <a:ext uri="{FF2B5EF4-FFF2-40B4-BE49-F238E27FC236}">
                <a16:creationId xmlns:a16="http://schemas.microsoft.com/office/drawing/2014/main" id="{EFCAF995-3D40-5874-5F61-39811C2D8D70}"/>
              </a:ext>
            </a:extLst>
          </p:cNvPr>
          <p:cNvSpPr txBox="1">
            <a:spLocks/>
          </p:cNvSpPr>
          <p:nvPr/>
        </p:nvSpPr>
        <p:spPr>
          <a:xfrm>
            <a:off x="5754563" y="321364"/>
            <a:ext cx="3014533" cy="37623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PACÍFICO</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3" name="Google Shape;204;p4">
            <a:extLst>
              <a:ext uri="{FF2B5EF4-FFF2-40B4-BE49-F238E27FC236}">
                <a16:creationId xmlns:a16="http://schemas.microsoft.com/office/drawing/2014/main" id="{B02AEB38-7A8F-A15D-336A-63972BEF7CE7}"/>
              </a:ext>
            </a:extLst>
          </p:cNvPr>
          <p:cNvPicPr preferRelativeResize="0"/>
          <p:nvPr/>
        </p:nvPicPr>
        <p:blipFill rotWithShape="1">
          <a:blip r:embed="rId4">
            <a:alphaModFix/>
          </a:blip>
          <a:srcRect/>
          <a:stretch/>
        </p:blipFill>
        <p:spPr>
          <a:xfrm>
            <a:off x="14740467" y="-2012647"/>
            <a:ext cx="4343194" cy="1266590"/>
          </a:xfrm>
          <a:prstGeom prst="rect">
            <a:avLst/>
          </a:prstGeom>
          <a:noFill/>
          <a:ln>
            <a:noFill/>
          </a:ln>
        </p:spPr>
      </p:pic>
      <p:pic>
        <p:nvPicPr>
          <p:cNvPr id="5" name="Google Shape;204;p4">
            <a:extLst>
              <a:ext uri="{FF2B5EF4-FFF2-40B4-BE49-F238E27FC236}">
                <a16:creationId xmlns:a16="http://schemas.microsoft.com/office/drawing/2014/main" id="{6CEF0FC0-0BA6-61C5-725D-9397773A8360}"/>
              </a:ext>
            </a:extLst>
          </p:cNvPr>
          <p:cNvPicPr preferRelativeResize="0"/>
          <p:nvPr/>
        </p:nvPicPr>
        <p:blipFill rotWithShape="1">
          <a:blip r:embed="rId4">
            <a:alphaModFix/>
          </a:blip>
          <a:srcRect/>
          <a:stretch/>
        </p:blipFill>
        <p:spPr>
          <a:xfrm>
            <a:off x="5754563" y="3051028"/>
            <a:ext cx="4343194" cy="1266590"/>
          </a:xfrm>
          <a:prstGeom prst="rect">
            <a:avLst/>
          </a:prstGeom>
          <a:noFill/>
          <a:ln>
            <a:noFill/>
          </a:ln>
        </p:spPr>
      </p:pic>
      <p:pic>
        <p:nvPicPr>
          <p:cNvPr id="14" name="Google Shape;407;p4">
            <a:extLst>
              <a:ext uri="{FF2B5EF4-FFF2-40B4-BE49-F238E27FC236}">
                <a16:creationId xmlns:a16="http://schemas.microsoft.com/office/drawing/2014/main" id="{82184FFE-81ED-3690-BA53-84FAE2A6EF9D}"/>
              </a:ext>
            </a:extLst>
          </p:cNvPr>
          <p:cNvPicPr preferRelativeResize="0"/>
          <p:nvPr/>
        </p:nvPicPr>
        <p:blipFill rotWithShape="1">
          <a:blip r:embed="rId5">
            <a:alphaModFix/>
          </a:blip>
          <a:srcRect/>
          <a:stretch/>
        </p:blipFill>
        <p:spPr>
          <a:xfrm>
            <a:off x="14083656" y="2682943"/>
            <a:ext cx="454172" cy="445047"/>
          </a:xfrm>
          <a:prstGeom prst="rect">
            <a:avLst/>
          </a:prstGeom>
          <a:noFill/>
          <a:ln>
            <a:noFill/>
          </a:ln>
        </p:spPr>
      </p:pic>
      <p:pic>
        <p:nvPicPr>
          <p:cNvPr id="17" name="Imagen 16">
            <a:extLst>
              <a:ext uri="{FF2B5EF4-FFF2-40B4-BE49-F238E27FC236}">
                <a16:creationId xmlns:a16="http://schemas.microsoft.com/office/drawing/2014/main" id="{1625EBEC-984A-6EAC-C8C0-314E7FCEFC00}"/>
              </a:ext>
            </a:extLst>
          </p:cNvPr>
          <p:cNvPicPr>
            <a:picLocks noChangeAspect="1"/>
          </p:cNvPicPr>
          <p:nvPr/>
        </p:nvPicPr>
        <p:blipFill>
          <a:blip r:embed="rId6"/>
          <a:stretch>
            <a:fillRect/>
          </a:stretch>
        </p:blipFill>
        <p:spPr>
          <a:xfrm>
            <a:off x="13443267" y="3684323"/>
            <a:ext cx="457240" cy="451143"/>
          </a:xfrm>
          <a:prstGeom prst="rect">
            <a:avLst/>
          </a:prstGeom>
        </p:spPr>
      </p:pic>
    </p:spTree>
    <p:extLst>
      <p:ext uri="{BB962C8B-B14F-4D97-AF65-F5344CB8AC3E}">
        <p14:creationId xmlns:p14="http://schemas.microsoft.com/office/powerpoint/2010/main" val="410286822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397;p4">
            <a:extLst>
              <a:ext uri="{FF2B5EF4-FFF2-40B4-BE49-F238E27FC236}">
                <a16:creationId xmlns:a16="http://schemas.microsoft.com/office/drawing/2014/main" id="{2997D347-BB01-131B-4ECA-565873FA2F19}"/>
              </a:ext>
            </a:extLst>
          </p:cNvPr>
          <p:cNvGraphicFramePr/>
          <p:nvPr/>
        </p:nvGraphicFramePr>
        <p:xfrm>
          <a:off x="12776897" y="5556307"/>
          <a:ext cx="6361363" cy="1132205"/>
        </p:xfrm>
        <a:graphic>
          <a:graphicData uri="http://schemas.openxmlformats.org/drawingml/2006/table">
            <a:tbl>
              <a:tblPr>
                <a:noFill/>
              </a:tblPr>
              <a:tblGrid>
                <a:gridCol w="870563">
                  <a:extLst>
                    <a:ext uri="{9D8B030D-6E8A-4147-A177-3AD203B41FA5}">
                      <a16:colId xmlns:a16="http://schemas.microsoft.com/office/drawing/2014/main" val="20000"/>
                    </a:ext>
                  </a:extLst>
                </a:gridCol>
                <a:gridCol w="5490800">
                  <a:extLst>
                    <a:ext uri="{9D8B030D-6E8A-4147-A177-3AD203B41FA5}">
                      <a16:colId xmlns:a16="http://schemas.microsoft.com/office/drawing/2014/main" val="20001"/>
                    </a:ext>
                  </a:extLst>
                </a:gridCol>
              </a:tblGrid>
              <a:tr h="33222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kern="1200"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kern="1200"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8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84000">
                <a:tc>
                  <a:txBody>
                    <a:bodyPr/>
                    <a:lstStyle/>
                    <a:p>
                      <a:pPr marL="0" marR="0" lvl="0" indent="0" algn="ctr" defTabSz="914400" rtl="0" eaLnBrk="1" latinLnBrk="0" hangingPunct="1">
                        <a:lnSpc>
                          <a:spcPct val="107000"/>
                        </a:lnSpc>
                        <a:spcBef>
                          <a:spcPts val="0"/>
                        </a:spcBef>
                        <a:spcAft>
                          <a:spcPts val="0"/>
                        </a:spcAft>
                        <a:buClr>
                          <a:srgbClr val="000000"/>
                        </a:buClr>
                        <a:buSzPts val="1100"/>
                        <a:buFont typeface="Arial"/>
                        <a:buNone/>
                      </a:pPr>
                      <a:endParaRPr sz="10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 latinLnBrk="0" hangingPunct="1">
                        <a:lnSpc>
                          <a:spcPct val="107000"/>
                        </a:lnSpc>
                        <a:spcBef>
                          <a:spcPts val="0"/>
                        </a:spcBef>
                        <a:spcAft>
                          <a:spcPts val="0"/>
                        </a:spcAft>
                        <a:buClr>
                          <a:srgbClr val="000000"/>
                        </a:buClr>
                        <a:buSzPts val="1100"/>
                        <a:buFont typeface="Arial"/>
                        <a:buNone/>
                      </a:pPr>
                      <a:r>
                        <a:rPr lang="it-IT" sz="1000" b="0" u="none" strike="noStrike" kern="1200" cap="none" baseline="0" dirty="0">
                          <a:solidFill>
                            <a:schemeClr val="tx1"/>
                          </a:solidFill>
                          <a:latin typeface="Verdana" panose="020B0604030504040204" pitchFamily="34" charset="0"/>
                          <a:ea typeface="Verdana" panose="020B0604030504040204" pitchFamily="34" charset="0"/>
                        </a:rPr>
                        <a:t>ARAUCA : Fortul, Tame.</a:t>
                      </a:r>
                    </a:p>
                    <a:p>
                      <a:pPr marL="0" marR="0" lvl="0" indent="0" algn="l" defTabSz="914400" rtl="0" eaLnBrk="1" fontAlgn="b" latinLnBrk="0" hangingPunct="1">
                        <a:lnSpc>
                          <a:spcPct val="107000"/>
                        </a:lnSpc>
                        <a:spcBef>
                          <a:spcPts val="0"/>
                        </a:spcBef>
                        <a:spcAft>
                          <a:spcPts val="0"/>
                        </a:spcAft>
                        <a:buClr>
                          <a:srgbClr val="000000"/>
                        </a:buClr>
                        <a:buSzPts val="1100"/>
                        <a:buFont typeface="Arial"/>
                        <a:buNone/>
                      </a:pPr>
                      <a:r>
                        <a:rPr lang="it-IT" sz="1000" b="0" u="none" strike="noStrike" kern="1200" cap="none" baseline="0" dirty="0">
                          <a:solidFill>
                            <a:schemeClr val="tx1"/>
                          </a:solidFill>
                          <a:latin typeface="Verdana" panose="020B0604030504040204" pitchFamily="34" charset="0"/>
                          <a:ea typeface="Verdana" panose="020B0604030504040204" pitchFamily="34" charset="0"/>
                        </a:rPr>
                        <a:t>CASANARE : Trinidad.</a:t>
                      </a:r>
                    </a:p>
                    <a:p>
                      <a:pPr marL="0" marR="0" lvl="0" indent="0" algn="l" defTabSz="914400" rtl="0" eaLnBrk="1" fontAlgn="b" latinLnBrk="0" hangingPunct="1">
                        <a:lnSpc>
                          <a:spcPct val="107000"/>
                        </a:lnSpc>
                        <a:spcBef>
                          <a:spcPts val="0"/>
                        </a:spcBef>
                        <a:spcAft>
                          <a:spcPts val="0"/>
                        </a:spcAft>
                        <a:buClr>
                          <a:srgbClr val="000000"/>
                        </a:buClr>
                        <a:buSzPts val="1100"/>
                        <a:buFont typeface="Arial"/>
                        <a:buNone/>
                      </a:pPr>
                      <a:r>
                        <a:rPr lang="it-IT" sz="1000" b="0" u="none" strike="noStrike" kern="1200" cap="none" baseline="0" dirty="0">
                          <a:solidFill>
                            <a:schemeClr val="tx1"/>
                          </a:solidFill>
                          <a:latin typeface="Verdana" panose="020B0604030504040204" pitchFamily="34" charset="0"/>
                          <a:ea typeface="Verdana" panose="020B0604030504040204" pitchFamily="34" charset="0"/>
                        </a:rPr>
                        <a:t>VICHADA : Puerto Carreño.</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4452281"/>
                  </a:ext>
                </a:extLst>
              </a:tr>
            </a:tbl>
          </a:graphicData>
        </a:graphic>
      </p:graphicFrame>
      <p:pic>
        <p:nvPicPr>
          <p:cNvPr id="8" name="Google Shape;450;p7"/>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320476" y="969264"/>
            <a:ext cx="4983043" cy="5548267"/>
          </a:xfrm>
          <a:prstGeom prst="rect">
            <a:avLst/>
          </a:prstGeom>
          <a:noFill/>
          <a:ln>
            <a:noFill/>
          </a:ln>
        </p:spPr>
      </p:pic>
      <p:sp>
        <p:nvSpPr>
          <p:cNvPr id="2" name="Marcador de texto 3">
            <a:extLst>
              <a:ext uri="{FF2B5EF4-FFF2-40B4-BE49-F238E27FC236}">
                <a16:creationId xmlns:a16="http://schemas.microsoft.com/office/drawing/2014/main" id="{A25F4589-4303-1530-7066-5F56062A4B90}"/>
              </a:ext>
            </a:extLst>
          </p:cNvPr>
          <p:cNvSpPr txBox="1">
            <a:spLocks/>
          </p:cNvSpPr>
          <p:nvPr/>
        </p:nvSpPr>
        <p:spPr>
          <a:xfrm>
            <a:off x="5754564" y="321364"/>
            <a:ext cx="3325428" cy="37623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ORINOQUÍA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5" name="Google Shape;407;p4">
            <a:extLst>
              <a:ext uri="{FF2B5EF4-FFF2-40B4-BE49-F238E27FC236}">
                <a16:creationId xmlns:a16="http://schemas.microsoft.com/office/drawing/2014/main" id="{03E47A79-22E4-E652-19ED-9D7A68BBBBC1}"/>
              </a:ext>
            </a:extLst>
          </p:cNvPr>
          <p:cNvPicPr preferRelativeResize="0"/>
          <p:nvPr/>
        </p:nvPicPr>
        <p:blipFill rotWithShape="1">
          <a:blip r:embed="rId4">
            <a:alphaModFix/>
          </a:blip>
          <a:srcRect/>
          <a:stretch/>
        </p:blipFill>
        <p:spPr>
          <a:xfrm>
            <a:off x="13684660" y="4828031"/>
            <a:ext cx="454172" cy="445047"/>
          </a:xfrm>
          <a:prstGeom prst="rect">
            <a:avLst/>
          </a:prstGeom>
          <a:noFill/>
          <a:ln>
            <a:noFill/>
          </a:ln>
        </p:spPr>
      </p:pic>
      <p:pic>
        <p:nvPicPr>
          <p:cNvPr id="7" name="Google Shape;204;p4">
            <a:extLst>
              <a:ext uri="{FF2B5EF4-FFF2-40B4-BE49-F238E27FC236}">
                <a16:creationId xmlns:a16="http://schemas.microsoft.com/office/drawing/2014/main" id="{E861927D-B0FF-AF14-D63D-208EE34EADA0}"/>
              </a:ext>
            </a:extLst>
          </p:cNvPr>
          <p:cNvPicPr preferRelativeResize="0"/>
          <p:nvPr/>
        </p:nvPicPr>
        <p:blipFill rotWithShape="1">
          <a:blip r:embed="rId5">
            <a:alphaModFix/>
          </a:blip>
          <a:srcRect/>
          <a:stretch/>
        </p:blipFill>
        <p:spPr>
          <a:xfrm>
            <a:off x="6148871" y="2795705"/>
            <a:ext cx="4343194" cy="1266590"/>
          </a:xfrm>
          <a:prstGeom prst="rect">
            <a:avLst/>
          </a:prstGeom>
          <a:noFill/>
          <a:ln>
            <a:noFill/>
          </a:ln>
        </p:spPr>
      </p:pic>
      <p:pic>
        <p:nvPicPr>
          <p:cNvPr id="6" name="Imagen 5">
            <a:extLst>
              <a:ext uri="{FF2B5EF4-FFF2-40B4-BE49-F238E27FC236}">
                <a16:creationId xmlns:a16="http://schemas.microsoft.com/office/drawing/2014/main" id="{F34CA7C2-9F70-3FAC-FB78-FFB1BFD04B8E}"/>
              </a:ext>
            </a:extLst>
          </p:cNvPr>
          <p:cNvPicPr>
            <a:picLocks noChangeAspect="1"/>
          </p:cNvPicPr>
          <p:nvPr/>
        </p:nvPicPr>
        <p:blipFill>
          <a:blip r:embed="rId6"/>
          <a:stretch>
            <a:fillRect/>
          </a:stretch>
        </p:blipFill>
        <p:spPr>
          <a:xfrm>
            <a:off x="14083166" y="4066851"/>
            <a:ext cx="457240" cy="451143"/>
          </a:xfrm>
          <a:prstGeom prst="rect">
            <a:avLst/>
          </a:prstGeom>
        </p:spPr>
      </p:pic>
      <p:pic>
        <p:nvPicPr>
          <p:cNvPr id="9" name="Google Shape;407;p4">
            <a:extLst>
              <a:ext uri="{FF2B5EF4-FFF2-40B4-BE49-F238E27FC236}">
                <a16:creationId xmlns:a16="http://schemas.microsoft.com/office/drawing/2014/main" id="{10DF2E7F-CDAF-978A-F88B-BB1941E053DB}"/>
              </a:ext>
            </a:extLst>
          </p:cNvPr>
          <p:cNvPicPr preferRelativeResize="0"/>
          <p:nvPr/>
        </p:nvPicPr>
        <p:blipFill rotWithShape="1">
          <a:blip r:embed="rId4">
            <a:alphaModFix/>
          </a:blip>
          <a:srcRect/>
          <a:stretch/>
        </p:blipFill>
        <p:spPr>
          <a:xfrm>
            <a:off x="13201913" y="3644033"/>
            <a:ext cx="454172" cy="445047"/>
          </a:xfrm>
          <a:prstGeom prst="rect">
            <a:avLst/>
          </a:prstGeom>
          <a:noFill/>
          <a:ln>
            <a:noFill/>
          </a:ln>
        </p:spPr>
      </p:pic>
    </p:spTree>
    <p:extLst>
      <p:ext uri="{BB962C8B-B14F-4D97-AF65-F5344CB8AC3E}">
        <p14:creationId xmlns:p14="http://schemas.microsoft.com/office/powerpoint/2010/main" val="32585072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463;p8"/>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347909" y="978408"/>
            <a:ext cx="4745299" cy="5440680"/>
          </a:xfrm>
          <a:prstGeom prst="rect">
            <a:avLst/>
          </a:prstGeom>
          <a:noFill/>
          <a:ln>
            <a:noFill/>
          </a:ln>
        </p:spPr>
      </p:pic>
      <p:sp>
        <p:nvSpPr>
          <p:cNvPr id="2" name="Marcador de texto 3">
            <a:extLst>
              <a:ext uri="{FF2B5EF4-FFF2-40B4-BE49-F238E27FC236}">
                <a16:creationId xmlns:a16="http://schemas.microsoft.com/office/drawing/2014/main" id="{2C8DCA78-3F02-9F55-074D-D9458EEBEFC8}"/>
              </a:ext>
            </a:extLst>
          </p:cNvPr>
          <p:cNvSpPr txBox="1">
            <a:spLocks/>
          </p:cNvSpPr>
          <p:nvPr/>
        </p:nvSpPr>
        <p:spPr>
          <a:xfrm>
            <a:off x="5754563" y="321364"/>
            <a:ext cx="3251413"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AMAZONIA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5" name="Google Shape;406;p4" descr="Recurso 25.png">
            <a:extLst>
              <a:ext uri="{FF2B5EF4-FFF2-40B4-BE49-F238E27FC236}">
                <a16:creationId xmlns:a16="http://schemas.microsoft.com/office/drawing/2014/main" id="{25872F5A-D4C1-5F22-C5F8-F1BEE3ACD787}"/>
              </a:ext>
            </a:extLst>
          </p:cNvPr>
          <p:cNvPicPr preferRelativeResize="0"/>
          <p:nvPr/>
        </p:nvPicPr>
        <p:blipFill rotWithShape="1">
          <a:blip r:embed="rId4">
            <a:alphaModFix/>
          </a:blip>
          <a:srcRect/>
          <a:stretch/>
        </p:blipFill>
        <p:spPr>
          <a:xfrm>
            <a:off x="13069654" y="3090736"/>
            <a:ext cx="457200" cy="446694"/>
          </a:xfrm>
          <a:prstGeom prst="rect">
            <a:avLst/>
          </a:prstGeom>
          <a:noFill/>
          <a:ln>
            <a:noFill/>
          </a:ln>
        </p:spPr>
      </p:pic>
      <p:pic>
        <p:nvPicPr>
          <p:cNvPr id="10" name="Google Shape;407;p4">
            <a:extLst>
              <a:ext uri="{FF2B5EF4-FFF2-40B4-BE49-F238E27FC236}">
                <a16:creationId xmlns:a16="http://schemas.microsoft.com/office/drawing/2014/main" id="{AA9A4FED-62DC-ABF2-B078-992649DDBEDB}"/>
              </a:ext>
            </a:extLst>
          </p:cNvPr>
          <p:cNvPicPr preferRelativeResize="0"/>
          <p:nvPr/>
        </p:nvPicPr>
        <p:blipFill rotWithShape="1">
          <a:blip r:embed="rId5">
            <a:alphaModFix/>
          </a:blip>
          <a:srcRect/>
          <a:stretch/>
        </p:blipFill>
        <p:spPr>
          <a:xfrm>
            <a:off x="13075711" y="3612657"/>
            <a:ext cx="451143" cy="445047"/>
          </a:xfrm>
          <a:prstGeom prst="rect">
            <a:avLst/>
          </a:prstGeom>
          <a:noFill/>
          <a:ln>
            <a:noFill/>
          </a:ln>
        </p:spPr>
      </p:pic>
      <p:pic>
        <p:nvPicPr>
          <p:cNvPr id="14" name="Google Shape;400;p4">
            <a:extLst>
              <a:ext uri="{FF2B5EF4-FFF2-40B4-BE49-F238E27FC236}">
                <a16:creationId xmlns:a16="http://schemas.microsoft.com/office/drawing/2014/main" id="{AB3594A1-0A8D-6801-6DB3-E7C0B3559069}"/>
              </a:ext>
            </a:extLst>
          </p:cNvPr>
          <p:cNvPicPr preferRelativeResize="0"/>
          <p:nvPr/>
        </p:nvPicPr>
        <p:blipFill rotWithShape="1">
          <a:blip r:embed="rId6">
            <a:alphaModFix/>
          </a:blip>
          <a:srcRect/>
          <a:stretch/>
        </p:blipFill>
        <p:spPr>
          <a:xfrm>
            <a:off x="17973055" y="3611010"/>
            <a:ext cx="457200" cy="446694"/>
          </a:xfrm>
          <a:prstGeom prst="rect">
            <a:avLst/>
          </a:prstGeom>
          <a:noFill/>
          <a:ln>
            <a:noFill/>
          </a:ln>
        </p:spPr>
      </p:pic>
      <p:pic>
        <p:nvPicPr>
          <p:cNvPr id="3" name="Google Shape;204;p4">
            <a:extLst>
              <a:ext uri="{FF2B5EF4-FFF2-40B4-BE49-F238E27FC236}">
                <a16:creationId xmlns:a16="http://schemas.microsoft.com/office/drawing/2014/main" id="{47714A84-B6AE-3B8E-A2EE-2D4BA22322E2}"/>
              </a:ext>
            </a:extLst>
          </p:cNvPr>
          <p:cNvPicPr preferRelativeResize="0"/>
          <p:nvPr/>
        </p:nvPicPr>
        <p:blipFill rotWithShape="1">
          <a:blip r:embed="rId7">
            <a:alphaModFix/>
          </a:blip>
          <a:srcRect/>
          <a:stretch/>
        </p:blipFill>
        <p:spPr>
          <a:xfrm>
            <a:off x="17022174" y="4976657"/>
            <a:ext cx="4343194" cy="1266590"/>
          </a:xfrm>
          <a:prstGeom prst="rect">
            <a:avLst/>
          </a:prstGeom>
          <a:noFill/>
          <a:ln>
            <a:noFill/>
          </a:ln>
        </p:spPr>
      </p:pic>
      <p:graphicFrame>
        <p:nvGraphicFramePr>
          <p:cNvPr id="13" name="Google Shape;397;p4">
            <a:extLst>
              <a:ext uri="{FF2B5EF4-FFF2-40B4-BE49-F238E27FC236}">
                <a16:creationId xmlns:a16="http://schemas.microsoft.com/office/drawing/2014/main" id="{6EEF60F1-CDCD-1ECA-52BD-66A3BB3DC5D8}"/>
              </a:ext>
            </a:extLst>
          </p:cNvPr>
          <p:cNvGraphicFramePr/>
          <p:nvPr/>
        </p:nvGraphicFramePr>
        <p:xfrm>
          <a:off x="13298254" y="4331481"/>
          <a:ext cx="6361363" cy="1080240"/>
        </p:xfrm>
        <a:graphic>
          <a:graphicData uri="http://schemas.openxmlformats.org/drawingml/2006/table">
            <a:tbl>
              <a:tblPr>
                <a:noFill/>
              </a:tblPr>
              <a:tblGrid>
                <a:gridCol w="870563">
                  <a:extLst>
                    <a:ext uri="{9D8B030D-6E8A-4147-A177-3AD203B41FA5}">
                      <a16:colId xmlns:a16="http://schemas.microsoft.com/office/drawing/2014/main" val="20000"/>
                    </a:ext>
                  </a:extLst>
                </a:gridCol>
                <a:gridCol w="5490800">
                  <a:extLst>
                    <a:ext uri="{9D8B030D-6E8A-4147-A177-3AD203B41FA5}">
                      <a16:colId xmlns:a16="http://schemas.microsoft.com/office/drawing/2014/main" val="20001"/>
                    </a:ext>
                  </a:extLst>
                </a:gridCol>
              </a:tblGrid>
              <a:tr h="33222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8400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CAQUETÁ : Valparaíso.</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7546693"/>
                  </a:ext>
                </a:extLst>
              </a:tr>
            </a:tbl>
          </a:graphicData>
        </a:graphic>
      </p:graphicFrame>
      <p:pic>
        <p:nvPicPr>
          <p:cNvPr id="6" name="Google Shape;400;p4">
            <a:extLst>
              <a:ext uri="{FF2B5EF4-FFF2-40B4-BE49-F238E27FC236}">
                <a16:creationId xmlns:a16="http://schemas.microsoft.com/office/drawing/2014/main" id="{4C9BD471-006B-08AA-93CB-45E0F09C4BFB}"/>
              </a:ext>
            </a:extLst>
          </p:cNvPr>
          <p:cNvPicPr preferRelativeResize="0"/>
          <p:nvPr/>
        </p:nvPicPr>
        <p:blipFill rotWithShape="1">
          <a:blip r:embed="rId6">
            <a:alphaModFix/>
          </a:blip>
          <a:srcRect/>
          <a:stretch/>
        </p:blipFill>
        <p:spPr>
          <a:xfrm>
            <a:off x="13298254" y="308163"/>
            <a:ext cx="457200" cy="446694"/>
          </a:xfrm>
          <a:prstGeom prst="rect">
            <a:avLst/>
          </a:prstGeom>
          <a:noFill/>
          <a:ln>
            <a:noFill/>
          </a:ln>
        </p:spPr>
      </p:pic>
      <p:pic>
        <p:nvPicPr>
          <p:cNvPr id="8" name="Google Shape;204;p4">
            <a:extLst>
              <a:ext uri="{FF2B5EF4-FFF2-40B4-BE49-F238E27FC236}">
                <a16:creationId xmlns:a16="http://schemas.microsoft.com/office/drawing/2014/main" id="{DA016E75-02C9-1339-B30D-F8626BD91015}"/>
              </a:ext>
            </a:extLst>
          </p:cNvPr>
          <p:cNvPicPr preferRelativeResize="0"/>
          <p:nvPr/>
        </p:nvPicPr>
        <p:blipFill rotWithShape="1">
          <a:blip r:embed="rId7">
            <a:alphaModFix/>
          </a:blip>
          <a:srcRect/>
          <a:stretch/>
        </p:blipFill>
        <p:spPr>
          <a:xfrm>
            <a:off x="5943186" y="2567767"/>
            <a:ext cx="4343194" cy="1266590"/>
          </a:xfrm>
          <a:prstGeom prst="rect">
            <a:avLst/>
          </a:prstGeom>
          <a:noFill/>
          <a:ln>
            <a:noFill/>
          </a:ln>
        </p:spPr>
      </p:pic>
      <p:graphicFrame>
        <p:nvGraphicFramePr>
          <p:cNvPr id="7" name="Google Shape;397;p4">
            <a:extLst>
              <a:ext uri="{FF2B5EF4-FFF2-40B4-BE49-F238E27FC236}">
                <a16:creationId xmlns:a16="http://schemas.microsoft.com/office/drawing/2014/main" id="{3879EB1F-4B09-7054-8A45-0AA1B7520D3A}"/>
              </a:ext>
            </a:extLst>
          </p:cNvPr>
          <p:cNvGraphicFramePr/>
          <p:nvPr/>
        </p:nvGraphicFramePr>
        <p:xfrm>
          <a:off x="12832408" y="5643537"/>
          <a:ext cx="6361363" cy="1080240"/>
        </p:xfrm>
        <a:graphic>
          <a:graphicData uri="http://schemas.openxmlformats.org/drawingml/2006/table">
            <a:tbl>
              <a:tblPr>
                <a:noFill/>
              </a:tblPr>
              <a:tblGrid>
                <a:gridCol w="870563">
                  <a:extLst>
                    <a:ext uri="{9D8B030D-6E8A-4147-A177-3AD203B41FA5}">
                      <a16:colId xmlns:a16="http://schemas.microsoft.com/office/drawing/2014/main" val="20000"/>
                    </a:ext>
                  </a:extLst>
                </a:gridCol>
                <a:gridCol w="549080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kern="1200"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kern="1200"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8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84000">
                <a:tc>
                  <a:txBody>
                    <a:bodyPr/>
                    <a:lstStyle/>
                    <a:p>
                      <a:pPr marL="0" marR="0" lvl="0" indent="0" algn="ctr" defTabSz="914400" rtl="0" eaLnBrk="1" latinLnBrk="0" hangingPunct="1">
                        <a:lnSpc>
                          <a:spcPct val="107000"/>
                        </a:lnSpc>
                        <a:spcBef>
                          <a:spcPts val="0"/>
                        </a:spcBef>
                        <a:spcAft>
                          <a:spcPts val="0"/>
                        </a:spcAft>
                        <a:buClr>
                          <a:srgbClr val="000000"/>
                        </a:buClr>
                        <a:buSzPts val="1100"/>
                        <a:buFont typeface="Arial"/>
                        <a:buNone/>
                      </a:pPr>
                      <a:endParaRPr sz="10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 latinLnBrk="0" hangingPunct="1">
                        <a:lnSpc>
                          <a:spcPct val="107000"/>
                        </a:lnSpc>
                        <a:spcBef>
                          <a:spcPts val="0"/>
                        </a:spcBef>
                        <a:spcAft>
                          <a:spcPts val="0"/>
                        </a:spcAft>
                        <a:buClr>
                          <a:srgbClr val="000000"/>
                        </a:buClr>
                        <a:buSzPts val="1100"/>
                        <a:buFont typeface="Arial"/>
                        <a:buNone/>
                      </a:pPr>
                      <a:r>
                        <a:rPr lang="it-IT" sz="1000" b="0" u="none" strike="noStrike" kern="1200" cap="none" baseline="0" dirty="0">
                          <a:solidFill>
                            <a:schemeClr val="tx1"/>
                          </a:solidFill>
                          <a:latin typeface="Verdana" panose="020B0604030504040204" pitchFamily="34" charset="0"/>
                          <a:ea typeface="Verdana" panose="020B0604030504040204" pitchFamily="34" charset="0"/>
                        </a:rPr>
                        <a:t>AMAZONAS : La Chorrera.</a:t>
                      </a:r>
                    </a:p>
                    <a:p>
                      <a:pPr marL="0" marR="0" lvl="0" indent="0" algn="l" defTabSz="914400" rtl="0" eaLnBrk="1" fontAlgn="b" latinLnBrk="0" hangingPunct="1">
                        <a:lnSpc>
                          <a:spcPct val="107000"/>
                        </a:lnSpc>
                        <a:spcBef>
                          <a:spcPts val="0"/>
                        </a:spcBef>
                        <a:spcAft>
                          <a:spcPts val="0"/>
                        </a:spcAft>
                        <a:buClr>
                          <a:srgbClr val="000000"/>
                        </a:buClr>
                        <a:buSzPts val="1100"/>
                        <a:buFont typeface="Arial"/>
                        <a:buNone/>
                      </a:pPr>
                      <a:r>
                        <a:rPr lang="it-IT" sz="1000" b="0" u="none" strike="noStrike" kern="1200" cap="none" baseline="0" dirty="0">
                          <a:solidFill>
                            <a:schemeClr val="tx1"/>
                          </a:solidFill>
                          <a:latin typeface="Verdana" panose="020B0604030504040204" pitchFamily="34" charset="0"/>
                          <a:ea typeface="Verdana" panose="020B0604030504040204" pitchFamily="34" charset="0"/>
                        </a:rPr>
                        <a:t>CAQUETÁ : Valparaíso.</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4452281"/>
                  </a:ext>
                </a:extLst>
              </a:tr>
            </a:tbl>
          </a:graphicData>
        </a:graphic>
      </p:graphicFrame>
      <p:pic>
        <p:nvPicPr>
          <p:cNvPr id="11" name="Imagen 10">
            <a:extLst>
              <a:ext uri="{FF2B5EF4-FFF2-40B4-BE49-F238E27FC236}">
                <a16:creationId xmlns:a16="http://schemas.microsoft.com/office/drawing/2014/main" id="{53037362-F6D6-BCCE-B84F-27C2F56F48B8}"/>
              </a:ext>
            </a:extLst>
          </p:cNvPr>
          <p:cNvPicPr>
            <a:picLocks noChangeAspect="1"/>
          </p:cNvPicPr>
          <p:nvPr/>
        </p:nvPicPr>
        <p:blipFill>
          <a:blip r:embed="rId8"/>
          <a:stretch>
            <a:fillRect/>
          </a:stretch>
        </p:blipFill>
        <p:spPr>
          <a:xfrm>
            <a:off x="13261577" y="2092025"/>
            <a:ext cx="457240" cy="451143"/>
          </a:xfrm>
          <a:prstGeom prst="rect">
            <a:avLst/>
          </a:prstGeom>
        </p:spPr>
      </p:pic>
    </p:spTree>
    <p:extLst>
      <p:ext uri="{BB962C8B-B14F-4D97-AF65-F5344CB8AC3E}">
        <p14:creationId xmlns:p14="http://schemas.microsoft.com/office/powerpoint/2010/main" val="207748223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oogle Shape;477;p9"/>
          <p:cNvGraphicFramePr/>
          <p:nvPr/>
        </p:nvGraphicFramePr>
        <p:xfrm>
          <a:off x="4758476" y="1497013"/>
          <a:ext cx="6465900" cy="4858445"/>
        </p:xfrm>
        <a:graphic>
          <a:graphicData uri="http://schemas.openxmlformats.org/drawingml/2006/table">
            <a:tbl>
              <a:tblPr firstRow="1" bandRow="1">
                <a:noFill/>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b="1" u="none" strike="noStrike" cap="none" dirty="0">
                          <a:solidFill>
                            <a:schemeClr val="bg1"/>
                          </a:solidFill>
                          <a:latin typeface="Verdana" panose="020B0604030504040204" pitchFamily="34" charset="0"/>
                          <a:ea typeface="Verdana" panose="020B0604030504040204" pitchFamily="34" charset="0"/>
                          <a:cs typeface="Arial Narrow"/>
                          <a:sym typeface="Arial Narrow"/>
                        </a:rPr>
                        <a:t>DEFINICIONES</a:t>
                      </a:r>
                      <a:endParaRPr sz="1400" b="1" u="none" strike="noStrike" cap="none" dirty="0">
                        <a:solidFill>
                          <a:schemeClr val="bg1"/>
                        </a:solidFill>
                        <a:latin typeface="Verdana" panose="020B0604030504040204" pitchFamily="34" charset="0"/>
                        <a:ea typeface="Verdana" panose="020B0604030504040204" pitchFamily="34" charset="0"/>
                      </a:endParaRPr>
                    </a:p>
                  </a:txBody>
                  <a:tcPr marL="91450" marR="91450" marT="45725" marB="45725"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b="1" u="none" strike="noStrike" cap="none" dirty="0">
                          <a:solidFill>
                            <a:schemeClr val="bg1"/>
                          </a:solidFill>
                          <a:latin typeface="Verdana" panose="020B0604030504040204" pitchFamily="34" charset="0"/>
                          <a:ea typeface="Verdana" panose="020B0604030504040204" pitchFamily="34" charset="0"/>
                          <a:cs typeface="Arial Narrow"/>
                          <a:sym typeface="Arial Narrow"/>
                        </a:rPr>
                        <a:t>RECOMENDACIONES</a:t>
                      </a:r>
                      <a:endParaRPr sz="1400" b="1" u="none" strike="noStrike" cap="none" dirty="0">
                        <a:solidFill>
                          <a:schemeClr val="bg1"/>
                        </a:solidFill>
                        <a:latin typeface="Verdana" panose="020B0604030504040204" pitchFamily="34" charset="0"/>
                        <a:ea typeface="Verdana" panose="020B0604030504040204" pitchFamily="34" charset="0"/>
                      </a:endParaRPr>
                    </a:p>
                  </a:txBody>
                  <a:tcPr marL="91450" marR="91450" marT="45725" marB="45725"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Conato (Incendio): Fuego de origen natural o antrópico que afecta o destruye una extensión inferior a 5.000 m2, de cualquier tipo de cobertura vegetal, ya sea en zona urbana o rural.</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panose="020B0604030504040204" pitchFamily="34" charset="0"/>
                          <a:ea typeface="Verdana" panose="020B0604030504040204" pitchFamily="34" charset="0"/>
                          <a:cs typeface="Arial Narrow"/>
                          <a:sym typeface="Arial Narrow"/>
                        </a:rPr>
                        <a:t>Conaf</a:t>
                      </a:r>
                      <a:r>
                        <a:rPr lang="es-MX" sz="900" u="none" strike="noStrike" cap="none" dirty="0">
                          <a:latin typeface="Verdana" panose="020B0604030504040204" pitchFamily="34" charset="0"/>
                          <a:ea typeface="Verdana" panose="020B0604030504040204" pitchFamily="34" charset="0"/>
                          <a:cs typeface="Arial Narrow"/>
                          <a:sym typeface="Arial Narrow"/>
                        </a:rPr>
                        <a:t>, 2019)</a:t>
                      </a:r>
                      <a:endParaRPr sz="900" u="none" strike="noStrike" cap="none" dirty="0">
                        <a:latin typeface="Verdana" panose="020B0604030504040204" pitchFamily="34" charset="0"/>
                        <a:ea typeface="Verdana" panose="020B0604030504040204" pitchFamily="34" charset="0"/>
                      </a:endParaRPr>
                    </a:p>
                  </a:txBody>
                  <a:tcPr marL="91450" marR="91450" marT="45725" marB="45725">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25" marB="45725">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10" name="Google Shape;478;p9" descr="fire-PG9XATW.jpg"/>
          <p:cNvPicPr preferRelativeResize="0"/>
          <p:nvPr/>
        </p:nvPicPr>
        <p:blipFill rotWithShape="1">
          <a:blip r:embed="rId3">
            <a:alphaModFix/>
          </a:blip>
          <a:srcRect/>
          <a:stretch/>
        </p:blipFill>
        <p:spPr>
          <a:xfrm>
            <a:off x="610151" y="1497013"/>
            <a:ext cx="3629340" cy="4858445"/>
          </a:xfrm>
          <a:prstGeom prst="rect">
            <a:avLst/>
          </a:prstGeom>
          <a:noFill/>
          <a:ln>
            <a:noFill/>
          </a:ln>
        </p:spPr>
      </p:pic>
      <p:sp>
        <p:nvSpPr>
          <p:cNvPr id="2" name="Marcador de texto 3">
            <a:extLst>
              <a:ext uri="{FF2B5EF4-FFF2-40B4-BE49-F238E27FC236}">
                <a16:creationId xmlns:a16="http://schemas.microsoft.com/office/drawing/2014/main" id="{902381D9-9594-B0FA-13BC-496313577139}"/>
              </a:ext>
            </a:extLst>
          </p:cNvPr>
          <p:cNvSpPr txBox="1">
            <a:spLocks/>
          </p:cNvSpPr>
          <p:nvPr/>
        </p:nvSpPr>
        <p:spPr>
          <a:xfrm>
            <a:off x="828879" y="884715"/>
            <a:ext cx="5804834" cy="3833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CO" sz="2000" b="1" dirty="0">
                <a:solidFill>
                  <a:srgbClr val="C00000"/>
                </a:solidFill>
                <a:latin typeface="Verdana" panose="020B0604030504040204" pitchFamily="34" charset="0"/>
                <a:ea typeface="Verdana" panose="020B0604030504040204" pitchFamily="34" charset="0"/>
              </a:rPr>
              <a:t>DEFINICIONES Y RECOMENDACIONES</a:t>
            </a:r>
            <a:endParaRPr lang="es-MX" sz="2000" b="1" dirty="0">
              <a:solidFill>
                <a:srgbClr val="C000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5254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4A8B917-BA09-A75D-E8ED-9402573F74B9}"/>
            </a:ext>
          </a:extLst>
        </p:cNvPr>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245DEF87-604B-FAAC-7B49-2CBE3317E0D5}"/>
              </a:ext>
            </a:extLst>
          </p:cNvPr>
          <p:cNvGraphicFramePr/>
          <p:nvPr>
            <p:extLst>
              <p:ext uri="{D42A27DB-BD31-4B8C-83A1-F6EECF244321}">
                <p14:modId xmlns:p14="http://schemas.microsoft.com/office/powerpoint/2010/main" val="1502825856"/>
              </p:ext>
            </p:extLst>
          </p:nvPr>
        </p:nvGraphicFramePr>
        <p:xfrm>
          <a:off x="730250" y="1746310"/>
          <a:ext cx="10731500" cy="2651513"/>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57770">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a:solidFill>
                            <a:schemeClr val="lt1"/>
                          </a:solidFill>
                          <a:latin typeface="Verdana"/>
                          <a:ea typeface="Verdana"/>
                          <a:cs typeface="Verdana"/>
                          <a:sym typeface="Verdana"/>
                        </a:rPr>
                        <a:t>REGIÓN de LA </a:t>
                      </a:r>
                      <a:r>
                        <a:rPr lang="es-CO" sz="1200" b="1" u="none" strike="noStrike" cap="none" dirty="0">
                          <a:solidFill>
                            <a:schemeClr val="lt1"/>
                          </a:solidFill>
                          <a:latin typeface="Verdana"/>
                          <a:ea typeface="Verdana"/>
                          <a:cs typeface="Verdana"/>
                          <a:sym typeface="Verdana"/>
                        </a:rPr>
                        <a:t>ALERTA</a:t>
                      </a:r>
                      <a:endParaRPr sz="1200" b="1" u="none" strike="noStrike" cap="none" dirty="0">
                        <a:solidFill>
                          <a:schemeClr val="lt1"/>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3488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a:solidFill>
                            <a:srgbClr val="16719A"/>
                          </a:solidFill>
                          <a:latin typeface="Verdana"/>
                          <a:ea typeface="Verdana"/>
                          <a:cs typeface="Verdana"/>
                          <a:sym typeface="Verdana"/>
                        </a:rPr>
                        <a:t>SITIOS PARA LOS CUALES SE GENERA LA ALERTA</a:t>
                      </a:r>
                      <a:endParaRPr sz="1000" b="1" u="none" strike="noStrike" cap="none">
                        <a:solidFill>
                          <a:srgbClr val="16719A"/>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1598890">
                <a:tc rowSpan="2">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a:latin typeface="Arial Narrow"/>
                        <a:ea typeface="Arial Narrow"/>
                        <a:cs typeface="Arial Narrow"/>
                        <a:sym typeface="Arial Narrow"/>
                      </a:endParaRPr>
                    </a:p>
                  </a:txBody>
                  <a:tcPr marL="74905" marR="74905" marT="37445" marB="37445">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1D1B10"/>
                        </a:buClr>
                        <a:buSzPts val="1400"/>
                        <a:buFont typeface="Arial Narrow"/>
                        <a:buNone/>
                      </a:pPr>
                      <a:endParaRPr lang="es-CO" sz="1000" b="1" u="none" strike="noStrike" cap="none" dirty="0">
                        <a:solidFill>
                          <a:schemeClr val="tx1"/>
                        </a:solidFill>
                        <a:latin typeface="Verdana"/>
                        <a:ea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chemeClr val="tx1"/>
                          </a:solidFill>
                          <a:latin typeface="Verdana"/>
                          <a:ea typeface="Verdana"/>
                          <a:sym typeface="Verdana"/>
                        </a:rPr>
                        <a:t>NARIÑO: </a:t>
                      </a:r>
                      <a:r>
                        <a:rPr lang="es-CO" sz="1000" b="0" u="none" strike="noStrike" cap="none" dirty="0">
                          <a:solidFill>
                            <a:schemeClr val="tx1"/>
                          </a:solidFill>
                          <a:latin typeface="Verdana"/>
                          <a:ea typeface="Verdana"/>
                          <a:sym typeface="Verdana"/>
                        </a:rPr>
                        <a:t>Pasto, Aldana, Buesaco, </a:t>
                      </a:r>
                      <a:r>
                        <a:rPr lang="es-CO" sz="1000" b="0" u="none" strike="noStrike" cap="none" dirty="0" err="1">
                          <a:solidFill>
                            <a:schemeClr val="tx1"/>
                          </a:solidFill>
                          <a:latin typeface="Verdana"/>
                          <a:ea typeface="Verdana"/>
                          <a:sym typeface="Verdana"/>
                        </a:rPr>
                        <a:t>Consacá</a:t>
                      </a:r>
                      <a:r>
                        <a:rPr lang="es-CO" sz="1000" b="0" u="none" strike="noStrike" cap="none" dirty="0">
                          <a:solidFill>
                            <a:schemeClr val="tx1"/>
                          </a:solidFill>
                          <a:latin typeface="Verdana"/>
                          <a:ea typeface="Verdana"/>
                          <a:sym typeface="Verdana"/>
                        </a:rPr>
                        <a:t>, Contadero, Córdoba, Cuaspud (Carlosama), Cumbal, </a:t>
                      </a:r>
                      <a:r>
                        <a:rPr lang="es-CO" sz="1000" b="0" u="none" strike="noStrike" cap="none" dirty="0" err="1">
                          <a:solidFill>
                            <a:schemeClr val="tx1"/>
                          </a:solidFill>
                          <a:latin typeface="Verdana"/>
                          <a:ea typeface="Verdana"/>
                          <a:sym typeface="Verdana"/>
                        </a:rPr>
                        <a:t>Chachaguí</a:t>
                      </a:r>
                      <a:r>
                        <a:rPr lang="es-CO" sz="1000" b="0" u="none" strike="noStrike" cap="none" dirty="0">
                          <a:solidFill>
                            <a:schemeClr val="tx1"/>
                          </a:solidFill>
                          <a:latin typeface="Verdana"/>
                          <a:ea typeface="Verdana"/>
                          <a:sym typeface="Verdana"/>
                        </a:rPr>
                        <a:t>, El Tablón, Funes, Guaitarilla, </a:t>
                      </a:r>
                      <a:r>
                        <a:rPr lang="es-CO" sz="1000" b="0" u="none" strike="noStrike" cap="none" dirty="0" err="1">
                          <a:solidFill>
                            <a:schemeClr val="tx1"/>
                          </a:solidFill>
                          <a:latin typeface="Verdana"/>
                          <a:ea typeface="Verdana"/>
                          <a:sym typeface="Verdana"/>
                        </a:rPr>
                        <a:t>Gualmatán</a:t>
                      </a:r>
                      <a:r>
                        <a:rPr lang="es-CO" sz="1000" b="0" u="none" strike="noStrike" cap="none" dirty="0">
                          <a:solidFill>
                            <a:schemeClr val="tx1"/>
                          </a:solidFill>
                          <a:latin typeface="Verdana"/>
                          <a:ea typeface="Verdana"/>
                          <a:sym typeface="Verdana"/>
                        </a:rPr>
                        <a:t>, Iles, </a:t>
                      </a:r>
                      <a:r>
                        <a:rPr lang="es-CO" sz="1000" b="0" u="none" strike="noStrike" cap="none" dirty="0" err="1">
                          <a:solidFill>
                            <a:schemeClr val="tx1"/>
                          </a:solidFill>
                          <a:latin typeface="Verdana"/>
                          <a:ea typeface="Verdana"/>
                          <a:sym typeface="Verdana"/>
                        </a:rPr>
                        <a:t>Imués</a:t>
                      </a:r>
                      <a:r>
                        <a:rPr lang="es-CO" sz="1000" b="0" u="none" strike="noStrike" cap="none" dirty="0">
                          <a:solidFill>
                            <a:schemeClr val="tx1"/>
                          </a:solidFill>
                          <a:latin typeface="Verdana"/>
                          <a:ea typeface="Verdana"/>
                          <a:sym typeface="Verdana"/>
                        </a:rPr>
                        <a:t>, Ipiales, La Cruz, La Florida, Mallama (</a:t>
                      </a:r>
                      <a:r>
                        <a:rPr lang="es-CO" sz="1000" b="0" u="none" strike="noStrike" cap="none" dirty="0" err="1">
                          <a:solidFill>
                            <a:schemeClr val="tx1"/>
                          </a:solidFill>
                          <a:latin typeface="Verdana"/>
                          <a:ea typeface="Verdana"/>
                          <a:sym typeface="Verdana"/>
                        </a:rPr>
                        <a:t>Piedrancha</a:t>
                      </a:r>
                      <a:r>
                        <a:rPr lang="es-CO" sz="1000" b="0" u="none" strike="noStrike" cap="none" dirty="0">
                          <a:solidFill>
                            <a:schemeClr val="tx1"/>
                          </a:solidFill>
                          <a:latin typeface="Verdana"/>
                          <a:ea typeface="Verdana"/>
                          <a:sym typeface="Verdana"/>
                        </a:rPr>
                        <a:t>), Nariño, Ospina, Potosí, Providencia, Puerres, Pupiales, Sandoná, San Bernardo, San Pablo, Santa Cruz (</a:t>
                      </a:r>
                      <a:r>
                        <a:rPr lang="es-CO" sz="1000" b="0" u="none" strike="noStrike" cap="none" dirty="0" err="1">
                          <a:solidFill>
                            <a:schemeClr val="tx1"/>
                          </a:solidFill>
                          <a:latin typeface="Verdana"/>
                          <a:ea typeface="Verdana"/>
                          <a:sym typeface="Verdana"/>
                        </a:rPr>
                        <a:t>Guachavés</a:t>
                      </a:r>
                      <a:r>
                        <a:rPr lang="es-CO" sz="1000" b="0" u="none" strike="noStrike" cap="none" dirty="0">
                          <a:solidFill>
                            <a:schemeClr val="tx1"/>
                          </a:solidFill>
                          <a:latin typeface="Verdana"/>
                          <a:ea typeface="Verdana"/>
                          <a:sym typeface="Verdana"/>
                        </a:rPr>
                        <a:t>), Sapuyes, Tangua, Túquerres y </a:t>
                      </a:r>
                      <a:r>
                        <a:rPr lang="es-CO" sz="1000" b="0" u="none" strike="noStrike" cap="none" dirty="0" err="1">
                          <a:solidFill>
                            <a:schemeClr val="tx1"/>
                          </a:solidFill>
                          <a:latin typeface="Verdana"/>
                          <a:ea typeface="Verdana"/>
                          <a:sym typeface="Verdana"/>
                        </a:rPr>
                        <a:t>Yacuanquer</a:t>
                      </a:r>
                      <a:r>
                        <a:rPr lang="es-CO" sz="1000" b="0" u="none" strike="noStrike" cap="none" dirty="0">
                          <a:solidFill>
                            <a:schemeClr val="tx1"/>
                          </a:solidFill>
                          <a:latin typeface="Verdana"/>
                          <a:ea typeface="Verdana"/>
                          <a:sym typeface="Verdana"/>
                        </a:rPr>
                        <a:t>.</a:t>
                      </a:r>
                    </a:p>
                    <a:p>
                      <a:pPr marL="0" marR="0" lvl="0" indent="0" algn="l" rtl="0">
                        <a:lnSpc>
                          <a:spcPct val="100000"/>
                        </a:lnSpc>
                        <a:spcBef>
                          <a:spcPts val="0"/>
                        </a:spcBef>
                        <a:spcAft>
                          <a:spcPts val="0"/>
                        </a:spcAft>
                        <a:buClr>
                          <a:srgbClr val="000000"/>
                        </a:buClr>
                        <a:buSzPts val="1400"/>
                        <a:buFont typeface="Arial"/>
                        <a:buNone/>
                      </a:pPr>
                      <a:endParaRPr sz="1000" b="0" u="none" strike="noStrike" cap="none" dirty="0">
                        <a:solidFill>
                          <a:srgbClr val="7F7F7F"/>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r h="559967">
                <a:tc vMerge="1">
                  <a:txBody>
                    <a:bodyPr/>
                    <a:lstStyle/>
                    <a:p>
                      <a:endParaRPr lang="es-CO"/>
                    </a:p>
                  </a:txBody>
                  <a:tcPr/>
                </a:tc>
                <a:tc>
                  <a:txBody>
                    <a:bodyPr/>
                    <a:lstStyle/>
                    <a:p>
                      <a:pPr marL="0" marR="0" lvl="0" indent="0" algn="l" rtl="0">
                        <a:lnSpc>
                          <a:spcPct val="100000"/>
                        </a:lnSpc>
                        <a:spcBef>
                          <a:spcPts val="0"/>
                        </a:spcBef>
                        <a:spcAft>
                          <a:spcPts val="0"/>
                        </a:spcAft>
                        <a:buClr>
                          <a:srgbClr val="04945F"/>
                        </a:buClr>
                        <a:buSzPts val="1400"/>
                        <a:buFont typeface="Arial Narrow"/>
                        <a:buNone/>
                      </a:pPr>
                      <a:endParaRPr sz="1000" u="none" strike="noStrike" cap="none" dirty="0">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pic>
        <p:nvPicPr>
          <p:cNvPr id="636948" name="Google Shape;681;p7" descr="Recurso 25.png">
            <a:extLst>
              <a:ext uri="{FF2B5EF4-FFF2-40B4-BE49-F238E27FC236}">
                <a16:creationId xmlns:a16="http://schemas.microsoft.com/office/drawing/2014/main" id="{CF31071A-1A9A-AAE0-9091-C3FD070A766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2182813"/>
            <a:ext cx="855662"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49" name="Google Shape;682;p7">
            <a:extLst>
              <a:ext uri="{FF2B5EF4-FFF2-40B4-BE49-F238E27FC236}">
                <a16:creationId xmlns:a16="http://schemas.microsoft.com/office/drawing/2014/main" id="{10D11B75-6237-B899-A06E-03EFC2234E4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5588" y="3176588"/>
            <a:ext cx="8937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50" name="Google Shape;683;p7">
            <a:extLst>
              <a:ext uri="{FF2B5EF4-FFF2-40B4-BE49-F238E27FC236}">
                <a16:creationId xmlns:a16="http://schemas.microsoft.com/office/drawing/2014/main" id="{B2B6E8F4-D9A4-C471-0104-CF722580E961}"/>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564" y="2855911"/>
            <a:ext cx="906463"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6951" name="Google Shape;684;p7">
            <a:extLst>
              <a:ext uri="{FF2B5EF4-FFF2-40B4-BE49-F238E27FC236}">
                <a16:creationId xmlns:a16="http://schemas.microsoft.com/office/drawing/2014/main" id="{4469F76B-5A93-0E73-CBCE-29202D885D92}"/>
              </a:ext>
            </a:extLst>
          </p:cNvPr>
          <p:cNvGrpSpPr>
            <a:grpSpLocks/>
          </p:cNvGrpSpPr>
          <p:nvPr/>
        </p:nvGrpSpPr>
        <p:grpSpPr bwMode="auto">
          <a:xfrm>
            <a:off x="2090738" y="955231"/>
            <a:ext cx="8699500" cy="581025"/>
            <a:chOff x="1743616" y="1035694"/>
            <a:chExt cx="8699679" cy="579550"/>
          </a:xfrm>
        </p:grpSpPr>
        <p:sp>
          <p:nvSpPr>
            <p:cNvPr id="636953" name="Google Shape;685;p7">
              <a:extLst>
                <a:ext uri="{FF2B5EF4-FFF2-40B4-BE49-F238E27FC236}">
                  <a16:creationId xmlns:a16="http://schemas.microsoft.com/office/drawing/2014/main" id="{36A03878-C244-B068-76EC-2E03F400361C}"/>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endParaRPr lang="es-CO" altLang="es-CO" sz="1800">
                <a:solidFill>
                  <a:srgbClr val="FFFFFF"/>
                </a:solidFill>
                <a:latin typeface="Calibri" panose="020F0502020204030204" pitchFamily="34" charset="0"/>
                <a:sym typeface="Calibri" panose="020F0502020204030204" pitchFamily="34" charset="0"/>
              </a:endParaRPr>
            </a:p>
          </p:txBody>
        </p:sp>
        <p:pic>
          <p:nvPicPr>
            <p:cNvPr id="636954" name="Google Shape;686;p7">
              <a:extLst>
                <a:ext uri="{FF2B5EF4-FFF2-40B4-BE49-F238E27FC236}">
                  <a16:creationId xmlns:a16="http://schemas.microsoft.com/office/drawing/2014/main" id="{2A5CEDDD-EC94-4CBD-D069-53A705F4E721}"/>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955" name="Google Shape;687;p7">
              <a:extLst>
                <a:ext uri="{FF2B5EF4-FFF2-40B4-BE49-F238E27FC236}">
                  <a16:creationId xmlns:a16="http://schemas.microsoft.com/office/drawing/2014/main" id="{7E2AB917-2763-3951-1DC8-6078B4BBDB38}"/>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1200" dirty="0">
                  <a:solidFill>
                    <a:srgbClr val="16719A"/>
                  </a:solidFill>
                  <a:latin typeface="Verdana" panose="020B0604030504040204" pitchFamily="34" charset="0"/>
                  <a:sym typeface="Verdana" panose="020B0604030504040204" pitchFamily="34" charset="0"/>
                </a:rPr>
                <a:t>Se emite esta alerta por </a:t>
              </a:r>
              <a:r>
                <a:rPr lang="es-CO" altLang="es-CO" sz="1200">
                  <a:solidFill>
                    <a:srgbClr val="16719A"/>
                  </a:solidFill>
                  <a:latin typeface="Verdana" panose="020B0604030504040204" pitchFamily="34" charset="0"/>
                  <a:sym typeface="Verdana" panose="020B0604030504040204" pitchFamily="34" charset="0"/>
                </a:rPr>
                <a:t>la probabilidad de descensos de la </a:t>
              </a:r>
              <a:r>
                <a:rPr lang="es-CO" altLang="es-CO" sz="1200" dirty="0">
                  <a:solidFill>
                    <a:srgbClr val="16719A"/>
                  </a:solidFill>
                  <a:latin typeface="Verdana" panose="020B0604030504040204" pitchFamily="34" charset="0"/>
                  <a:sym typeface="Verdana" panose="020B0604030504040204" pitchFamily="34" charset="0"/>
                </a:rPr>
                <a:t>temperatura del aire </a:t>
              </a:r>
              <a:r>
                <a:rPr lang="es-CO" altLang="es-CO" sz="1200">
                  <a:solidFill>
                    <a:srgbClr val="16719A"/>
                  </a:solidFill>
                  <a:latin typeface="Verdana" panose="020B0604030504040204" pitchFamily="34" charset="0"/>
                  <a:sym typeface="Verdana" panose="020B0604030504040204" pitchFamily="34" charset="0"/>
                </a:rPr>
                <a:t>en horas de la </a:t>
              </a:r>
              <a:r>
                <a:rPr lang="es-CO" altLang="es-CO" sz="1200" dirty="0">
                  <a:solidFill>
                    <a:srgbClr val="16719A"/>
                  </a:solidFill>
                  <a:latin typeface="Verdana" panose="020B0604030504040204" pitchFamily="34" charset="0"/>
                  <a:sym typeface="Verdana" panose="020B0604030504040204" pitchFamily="34" charset="0"/>
                </a:rPr>
                <a:t>madrugada </a:t>
              </a:r>
              <a:r>
                <a:rPr lang="es-CO" altLang="es-CO" sz="1200">
                  <a:solidFill>
                    <a:srgbClr val="16719A"/>
                  </a:solidFill>
                  <a:latin typeface="Verdana" panose="020B0604030504040204" pitchFamily="34" charset="0"/>
                  <a:sym typeface="Verdana" panose="020B0604030504040204" pitchFamily="34" charset="0"/>
                </a:rPr>
                <a:t>para zonas de altiplano </a:t>
              </a:r>
              <a:r>
                <a:rPr lang="es-CO" altLang="es-CO" sz="1200" dirty="0">
                  <a:solidFill>
                    <a:srgbClr val="16719A"/>
                  </a:solidFill>
                  <a:latin typeface="Verdana" panose="020B0604030504040204" pitchFamily="34" charset="0"/>
                  <a:sym typeface="Verdana" panose="020B0604030504040204" pitchFamily="34" charset="0"/>
                </a:rPr>
                <a:t>(entre los 2,500 y los 2,900 </a:t>
              </a:r>
              <a:r>
                <a:rPr lang="es-CO" altLang="es-CO" sz="1200">
                  <a:solidFill>
                    <a:srgbClr val="16719A"/>
                  </a:solidFill>
                  <a:latin typeface="Verdana" panose="020B0604030504040204" pitchFamily="34" charset="0"/>
                  <a:sym typeface="Verdana" panose="020B0604030504040204" pitchFamily="34" charset="0"/>
                </a:rPr>
                <a:t>msnm) de los </a:t>
              </a:r>
              <a:r>
                <a:rPr lang="es-CO" altLang="es-CO" sz="1200" dirty="0">
                  <a:solidFill>
                    <a:srgbClr val="16719A"/>
                  </a:solidFill>
                  <a:latin typeface="Verdana" panose="020B0604030504040204" pitchFamily="34" charset="0"/>
                  <a:sym typeface="Verdana" panose="020B0604030504040204" pitchFamily="34" charset="0"/>
                </a:rPr>
                <a:t>siguientes municipios:</a:t>
              </a:r>
            </a:p>
          </p:txBody>
        </p:sp>
      </p:grpSp>
      <p:sp>
        <p:nvSpPr>
          <p:cNvPr id="636952" name="Google Shape;688;p7">
            <a:extLst>
              <a:ext uri="{FF2B5EF4-FFF2-40B4-BE49-F238E27FC236}">
                <a16:creationId xmlns:a16="http://schemas.microsoft.com/office/drawing/2014/main" id="{48AE13B4-58AC-1E9C-39EA-06D177994ACF}"/>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900" dirty="0">
                <a:solidFill>
                  <a:srgbClr val="7F7F7F"/>
                </a:solidFill>
                <a:latin typeface="Verdana" panose="020B060403050404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a:t>
            </a:r>
            <a:r>
              <a:rPr lang="es-CO" altLang="es-CO" sz="900">
                <a:solidFill>
                  <a:srgbClr val="7F7F7F"/>
                </a:solidFill>
                <a:latin typeface="Verdana" panose="020B0604030504040204" pitchFamily="34" charset="0"/>
                <a:sym typeface="Verdana" panose="020B0604030504040204" pitchFamily="34" charset="0"/>
              </a:rPr>
              <a:t>en caso de ser </a:t>
            </a:r>
            <a:r>
              <a:rPr lang="es-CO" altLang="es-CO" sz="900" dirty="0">
                <a:solidFill>
                  <a:srgbClr val="7F7F7F"/>
                </a:solidFill>
                <a:latin typeface="Verdana" panose="020B0604030504040204" pitchFamily="34" charset="0"/>
                <a:sym typeface="Verdana" panose="020B0604030504040204" pitchFamily="34" charset="0"/>
              </a:rPr>
              <a:t>necesario emitirá nuevos comunicados. Por esto, se sugiere a los agricultores, ganaderos y floricultores estar atentos a los boletines y comunicados emitidos por la entidad.</a:t>
            </a:r>
          </a:p>
        </p:txBody>
      </p:sp>
      <p:sp>
        <p:nvSpPr>
          <p:cNvPr id="2" name="Rectángulo 1">
            <a:extLst>
              <a:ext uri="{FF2B5EF4-FFF2-40B4-BE49-F238E27FC236}">
                <a16:creationId xmlns:a16="http://schemas.microsoft.com/office/drawing/2014/main" id="{B9B5FFBF-63CD-BD34-ECAA-8A4CEE643E5A}"/>
              </a:ext>
            </a:extLst>
          </p:cNvPr>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99</a:t>
            </a:r>
          </a:p>
        </p:txBody>
      </p:sp>
      <p:sp>
        <p:nvSpPr>
          <p:cNvPr id="3" name="Rectángulo 2">
            <a:extLst>
              <a:ext uri="{FF2B5EF4-FFF2-40B4-BE49-F238E27FC236}">
                <a16:creationId xmlns:a16="http://schemas.microsoft.com/office/drawing/2014/main" id="{CC3297DB-896D-834F-6C97-7482146CC13D}"/>
              </a:ext>
            </a:extLst>
          </p:cNvPr>
          <p:cNvSpPr/>
          <p:nvPr/>
        </p:nvSpPr>
        <p:spPr>
          <a:xfrm>
            <a:off x="10135394" y="4103310"/>
            <a:ext cx="1309687" cy="27622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a:t>
            </a:r>
            <a:r>
              <a:rPr lang="es-CO" b="1" dirty="0">
                <a:solidFill>
                  <a:schemeClr val="tx1"/>
                </a:solidFill>
                <a:latin typeface="Arial Narrow" panose="020B0606020202030204" pitchFamily="34" charset="0"/>
              </a:rPr>
              <a:t>33</a:t>
            </a:r>
            <a:endParaRPr lang="es-CO" sz="1800" b="1" dirty="0">
              <a:solidFill>
                <a:schemeClr val="tx1"/>
              </a:solidFill>
              <a:latin typeface="Arial Narrow" panose="020B0606020202030204" pitchFamily="34" charset="0"/>
            </a:endParaRPr>
          </a:p>
        </p:txBody>
      </p:sp>
      <p:sp>
        <p:nvSpPr>
          <p:cNvPr id="4" name="Marcador de texto 1">
            <a:extLst>
              <a:ext uri="{FF2B5EF4-FFF2-40B4-BE49-F238E27FC236}">
                <a16:creationId xmlns:a16="http://schemas.microsoft.com/office/drawing/2014/main" id="{AB64B83C-A621-519B-FD64-4AC8A4B780D5}"/>
              </a:ext>
            </a:extLst>
          </p:cNvPr>
          <p:cNvSpPr txBox="1">
            <a:spLocks/>
          </p:cNvSpPr>
          <p:nvPr/>
        </p:nvSpPr>
        <p:spPr>
          <a:xfrm>
            <a:off x="3741738" y="712089"/>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eaLnBrk="1" fontAlgn="auto" hangingPunct="1">
              <a:spcAft>
                <a:spcPts val="0"/>
              </a:spcAft>
              <a:defRPr/>
            </a:pPr>
            <a:r>
              <a:rPr lang="es-MX" sz="1200" b="1" kern="0" dirty="0">
                <a:solidFill>
                  <a:srgbClr val="00B0F0"/>
                </a:solidFill>
                <a:latin typeface="Arial Narrow" panose="020B0606020202030204" pitchFamily="34" charset="0"/>
                <a:sym typeface="Arial"/>
              </a:rPr>
              <a:t>Actualización: 09 de septiembre de 2025 | 12:00 HLC</a:t>
            </a:r>
          </a:p>
        </p:txBody>
      </p:sp>
      <p:sp>
        <p:nvSpPr>
          <p:cNvPr id="5" name="Rectángulo 4">
            <a:extLst>
              <a:ext uri="{FF2B5EF4-FFF2-40B4-BE49-F238E27FC236}">
                <a16:creationId xmlns:a16="http://schemas.microsoft.com/office/drawing/2014/main" id="{E95EB793-8DAE-2D10-A297-8B3E28C29826}"/>
              </a:ext>
            </a:extLst>
          </p:cNvPr>
          <p:cNvSpPr/>
          <p:nvPr/>
        </p:nvSpPr>
        <p:spPr>
          <a:xfrm>
            <a:off x="-2111375" y="6429375"/>
            <a:ext cx="1309687"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49</a:t>
            </a:r>
          </a:p>
        </p:txBody>
      </p:sp>
      <p:pic>
        <p:nvPicPr>
          <p:cNvPr id="6" name="Imagen 1">
            <a:extLst>
              <a:ext uri="{FF2B5EF4-FFF2-40B4-BE49-F238E27FC236}">
                <a16:creationId xmlns:a16="http://schemas.microsoft.com/office/drawing/2014/main" id="{8D26AA7B-0692-7628-A134-810067854EB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226374" y="3762374"/>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3">
            <a:extLst>
              <a:ext uri="{FF2B5EF4-FFF2-40B4-BE49-F238E27FC236}">
                <a16:creationId xmlns:a16="http://schemas.microsoft.com/office/drawing/2014/main" id="{A219BAAB-3255-16EA-DD7D-E3F92E4EECA7}"/>
              </a:ext>
            </a:extLst>
          </p:cNvPr>
          <p:cNvSpPr>
            <a:spLocks noChangeArrowheads="1"/>
          </p:cNvSpPr>
          <p:nvPr/>
        </p:nvSpPr>
        <p:spPr bwMode="auto">
          <a:xfrm>
            <a:off x="-2817813" y="2808288"/>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pPr>
            <a:r>
              <a:rPr lang="es-CO" altLang="es-CO">
                <a:latin typeface="Calibri" panose="020F0502020204030204" pitchFamily="34" charset="0"/>
                <a:sym typeface="Calibri" panose="020F0502020204030204" pitchFamily="34" charset="0"/>
                <a:hlinkClick r:id="rId8" action="ppaction://hlinkfile"/>
              </a:rPr>
              <a:t>Contador de municipios</a:t>
            </a:r>
            <a:endParaRPr lang="es-CO" altLang="es-CO" dirty="0">
              <a:latin typeface="Calibri" panose="020F0502020204030204" pitchFamily="34" charset="0"/>
              <a:sym typeface="Calibri" panose="020F0502020204030204" pitchFamily="34" charset="0"/>
            </a:endParaRPr>
          </a:p>
          <a:p>
            <a:pPr eaLnBrk="1" hangingPunct="1">
              <a:buSzPts val="1400"/>
            </a:pPr>
            <a:endParaRPr lang="es-CO" altLang="es-CO" dirty="0">
              <a:latin typeface="Calibri" panose="020F0502020204030204" pitchFamily="34" charset="0"/>
              <a:sym typeface="Calibri" panose="020F0502020204030204" pitchFamily="34" charset="0"/>
            </a:endParaRPr>
          </a:p>
          <a:p>
            <a:pPr eaLnBrk="1" hangingPunct="1">
              <a:buSzPts val="1400"/>
            </a:pPr>
            <a:r>
              <a:rPr lang="es-CO" altLang="es-CO" dirty="0">
                <a:latin typeface="Calibri" panose="020F0502020204030204" pitchFamily="34" charset="0"/>
                <a:sym typeface="Calibri" panose="020F0502020204030204" pitchFamily="34" charset="0"/>
              </a:rPr>
              <a:t>de </a:t>
            </a:r>
            <a:r>
              <a:rPr lang="es-CO" altLang="es-CO" dirty="0" err="1">
                <a:latin typeface="Calibri" panose="020F0502020204030204" pitchFamily="34" charset="0"/>
                <a:sym typeface="Calibri" panose="020F0502020204030204" pitchFamily="34" charset="0"/>
              </a:rPr>
              <a:t>click</a:t>
            </a:r>
            <a:r>
              <a:rPr lang="es-CO" altLang="es-CO" dirty="0">
                <a:latin typeface="Calibri" panose="020F0502020204030204" pitchFamily="34" charset="0"/>
                <a:sym typeface="Calibri" panose="020F0502020204030204" pitchFamily="34" charset="0"/>
              </a:rPr>
              <a:t> derecho en el hipervínculo y consulte el archivo</a:t>
            </a:r>
          </a:p>
        </p:txBody>
      </p:sp>
    </p:spTree>
    <p:extLst>
      <p:ext uri="{BB962C8B-B14F-4D97-AF65-F5344CB8AC3E}">
        <p14:creationId xmlns:p14="http://schemas.microsoft.com/office/powerpoint/2010/main" val="1670248526"/>
      </p:ext>
    </p:extLst>
  </p:cSld>
  <p:clrMapOvr>
    <a:masterClrMapping/>
  </p:clrMapOvr>
  <p:transition spd="slow"/>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0979" name="Google Shape;3708;p49">
            <a:extLst>
              <a:ext uri="{FF2B5EF4-FFF2-40B4-BE49-F238E27FC236}">
                <a16:creationId xmlns:a16="http://schemas.microsoft.com/office/drawing/2014/main" id="{0ADD84DD-C3A4-EF4A-D501-987184A99FB2}"/>
              </a:ext>
            </a:extLst>
          </p:cNvPr>
          <p:cNvGrpSpPr>
            <a:grpSpLocks/>
          </p:cNvGrpSpPr>
          <p:nvPr/>
        </p:nvGrpSpPr>
        <p:grpSpPr bwMode="auto">
          <a:xfrm>
            <a:off x="-1889540" y="1693852"/>
            <a:ext cx="1352198" cy="455493"/>
            <a:chOff x="12854782" y="3843734"/>
            <a:chExt cx="1321700" cy="454747"/>
          </a:xfrm>
        </p:grpSpPr>
        <p:pic>
          <p:nvPicPr>
            <p:cNvPr id="511026" name="Google Shape;3709;p49" descr="Recurso 23.png">
              <a:extLst>
                <a:ext uri="{FF2B5EF4-FFF2-40B4-BE49-F238E27FC236}">
                  <a16:creationId xmlns:a16="http://schemas.microsoft.com/office/drawing/2014/main" id="{EF83C8A3-F79F-98D8-B89F-72594F8C484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384848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Google Shape;3710;p49">
              <a:extLst>
                <a:ext uri="{FF2B5EF4-FFF2-40B4-BE49-F238E27FC236}">
                  <a16:creationId xmlns:a16="http://schemas.microsoft.com/office/drawing/2014/main" id="{94B16F44-229B-E0E5-BCFB-4107AD150908}"/>
                </a:ext>
              </a:extLst>
            </p:cNvPr>
            <p:cNvSpPr/>
            <p:nvPr/>
          </p:nvSpPr>
          <p:spPr>
            <a:xfrm>
              <a:off x="12854782" y="3843734"/>
              <a:ext cx="451426" cy="451578"/>
            </a:xfrm>
            <a:prstGeom prst="rect">
              <a:avLst/>
            </a:prstGeom>
            <a:blipFill rotWithShape="1">
              <a:blip r:embed="rId4">
                <a:alphaModFix/>
              </a:blip>
              <a:stretch>
                <a:fillRect/>
              </a:stretch>
            </a:blipFill>
            <a:ln>
              <a:noFill/>
            </a:ln>
          </p:spPr>
          <p:txBody>
            <a:bodyPr spcFirstLastPara="1" lIns="0" tIns="0" rIns="0" bIns="0"/>
            <a:lstStyle/>
            <a:p>
              <a:pPr defTabSz="914126" eaLnBrk="1" fontAlgn="auto" hangingPunct="1">
                <a:spcBef>
                  <a:spcPts val="0"/>
                </a:spcBef>
                <a:spcAft>
                  <a:spcPts val="0"/>
                </a:spcAft>
                <a:buClr>
                  <a:srgbClr val="000000"/>
                </a:buClr>
                <a:buSzPts val="951"/>
                <a:defRPr/>
              </a:pPr>
              <a:endParaRPr sz="951" kern="0">
                <a:solidFill>
                  <a:prstClr val="black"/>
                </a:solidFill>
                <a:latin typeface="Calibri"/>
                <a:ea typeface="Calibri"/>
                <a:cs typeface="Calibri"/>
                <a:sym typeface="Calibri"/>
              </a:endParaRPr>
            </a:p>
          </p:txBody>
        </p:sp>
        <p:sp>
          <p:nvSpPr>
            <p:cNvPr id="38" name="Google Shape;3711;p49">
              <a:extLst>
                <a:ext uri="{FF2B5EF4-FFF2-40B4-BE49-F238E27FC236}">
                  <a16:creationId xmlns:a16="http://schemas.microsoft.com/office/drawing/2014/main" id="{CFF18C70-2FEF-8C7C-8F11-01BE9BBF6B24}"/>
                </a:ext>
              </a:extLst>
            </p:cNvPr>
            <p:cNvSpPr/>
            <p:nvPr/>
          </p:nvSpPr>
          <p:spPr>
            <a:xfrm>
              <a:off x="13326374" y="3987922"/>
              <a:ext cx="763235" cy="145773"/>
            </a:xfrm>
            <a:prstGeom prst="rect">
              <a:avLst/>
            </a:prstGeom>
            <a:noFill/>
            <a:ln>
              <a:noFill/>
            </a:ln>
          </p:spPr>
          <p:txBody>
            <a:bodyPr spcFirstLastPara="1" lIns="0" tIns="0" rIns="0" bIns="0">
              <a:spAutoFit/>
            </a:bodyPr>
            <a:lstStyle/>
            <a:p>
              <a:pPr defTabSz="914126" eaLnBrk="1" fontAlgn="auto" hangingPunct="1">
                <a:spcBef>
                  <a:spcPts val="0"/>
                </a:spcBef>
                <a:spcAft>
                  <a:spcPts val="0"/>
                </a:spcAft>
                <a:buClr>
                  <a:srgbClr val="000000"/>
                </a:buClr>
                <a:buSzPts val="951"/>
                <a:defRPr/>
              </a:pPr>
              <a:r>
                <a:rPr lang="es-CO" sz="951" b="1" kern="0" dirty="0">
                  <a:solidFill>
                    <a:prstClr val="black"/>
                  </a:solidFill>
                  <a:latin typeface="Arial Narrow"/>
                  <a:ea typeface="Arial Narrow"/>
                  <a:cs typeface="Arial Narrow"/>
                  <a:sym typeface="Arial Narrow"/>
                </a:rPr>
                <a:t>Tiempo lluvioso</a:t>
              </a:r>
              <a:endParaRPr sz="1799" kern="0" dirty="0">
                <a:solidFill>
                  <a:prstClr val="black"/>
                </a:solidFill>
                <a:latin typeface="Arial"/>
                <a:ea typeface="Arial"/>
                <a:cs typeface="Arial"/>
                <a:sym typeface="Arial"/>
              </a:endParaRPr>
            </a:p>
          </p:txBody>
        </p:sp>
      </p:grpSp>
      <p:grpSp>
        <p:nvGrpSpPr>
          <p:cNvPr id="510983" name="Google Shape;3727;p49">
            <a:extLst>
              <a:ext uri="{FF2B5EF4-FFF2-40B4-BE49-F238E27FC236}">
                <a16:creationId xmlns:a16="http://schemas.microsoft.com/office/drawing/2014/main" id="{42B43953-B281-B1F3-6920-8FB1651F2C8A}"/>
              </a:ext>
            </a:extLst>
          </p:cNvPr>
          <p:cNvGrpSpPr>
            <a:grpSpLocks/>
          </p:cNvGrpSpPr>
          <p:nvPr/>
        </p:nvGrpSpPr>
        <p:grpSpPr bwMode="auto">
          <a:xfrm>
            <a:off x="-1910050" y="4446527"/>
            <a:ext cx="1350611" cy="479300"/>
            <a:chOff x="12855734" y="4509956"/>
            <a:chExt cx="1419882" cy="468160"/>
          </a:xfrm>
        </p:grpSpPr>
        <p:pic>
          <p:nvPicPr>
            <p:cNvPr id="511014" name="Google Shape;3728;p49">
              <a:extLst>
                <a:ext uri="{FF2B5EF4-FFF2-40B4-BE49-F238E27FC236}">
                  <a16:creationId xmlns:a16="http://schemas.microsoft.com/office/drawing/2014/main" id="{72D3A3E4-3343-2C30-53A1-29FD69BE3E65}"/>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60910" y="4509956"/>
              <a:ext cx="1214706" cy="450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1015" name="Google Shape;3729;p49">
              <a:extLst>
                <a:ext uri="{FF2B5EF4-FFF2-40B4-BE49-F238E27FC236}">
                  <a16:creationId xmlns:a16="http://schemas.microsoft.com/office/drawing/2014/main" id="{51E49F10-C9B6-BC55-C26D-D0759A23CCA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b="487"/>
            <a:stretch>
              <a:fillRect/>
            </a:stretch>
          </p:blipFill>
          <p:spPr bwMode="auto">
            <a:xfrm>
              <a:off x="12855734" y="4510116"/>
              <a:ext cx="450000" cy="4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Google Shape;3730;p49">
              <a:extLst>
                <a:ext uri="{FF2B5EF4-FFF2-40B4-BE49-F238E27FC236}">
                  <a16:creationId xmlns:a16="http://schemas.microsoft.com/office/drawing/2014/main" id="{965E23EC-999F-B443-CAAB-10A5DB153D99}"/>
                </a:ext>
              </a:extLst>
            </p:cNvPr>
            <p:cNvSpPr/>
            <p:nvPr/>
          </p:nvSpPr>
          <p:spPr>
            <a:xfrm>
              <a:off x="13359617" y="4576614"/>
              <a:ext cx="832575" cy="285768"/>
            </a:xfrm>
            <a:prstGeom prst="rect">
              <a:avLst/>
            </a:prstGeom>
            <a:noFill/>
            <a:ln>
              <a:noFill/>
            </a:ln>
          </p:spPr>
          <p:txBody>
            <a:bodyPr spcFirstLastPara="1" lIns="0" tIns="0" rIns="0" bIns="0">
              <a:spAutoFit/>
            </a:bodyPr>
            <a:lstStyle/>
            <a:p>
              <a:pPr defTabSz="914126" eaLnBrk="1" fontAlgn="auto" hangingPunct="1">
                <a:spcBef>
                  <a:spcPts val="0"/>
                </a:spcBef>
                <a:spcAft>
                  <a:spcPts val="0"/>
                </a:spcAft>
                <a:buClr>
                  <a:srgbClr val="000000"/>
                </a:buClr>
                <a:defRPr/>
              </a:pPr>
              <a:r>
                <a:rPr lang="es-CO" sz="951" b="1" kern="0">
                  <a:solidFill>
                    <a:prstClr val="black"/>
                  </a:solidFill>
                  <a:latin typeface="Arial Narrow"/>
                  <a:ea typeface="Arial Narrow"/>
                  <a:cs typeface="Arial Narrow"/>
                  <a:sym typeface="Arial Narrow"/>
                </a:rPr>
                <a:t>Hasta el 13 de mayo</a:t>
              </a:r>
              <a:endParaRPr sz="951" b="1" kern="0">
                <a:solidFill>
                  <a:prstClr val="black"/>
                </a:solidFill>
                <a:latin typeface="Arial Narrow"/>
                <a:ea typeface="Arial Narrow"/>
                <a:cs typeface="Arial Narrow"/>
                <a:sym typeface="Arial Narrow"/>
              </a:endParaRPr>
            </a:p>
          </p:txBody>
        </p:sp>
      </p:grpSp>
      <p:grpSp>
        <p:nvGrpSpPr>
          <p:cNvPr id="39" name="Google Shape;3716;p49">
            <a:extLst>
              <a:ext uri="{FF2B5EF4-FFF2-40B4-BE49-F238E27FC236}">
                <a16:creationId xmlns:a16="http://schemas.microsoft.com/office/drawing/2014/main" id="{763C95DF-F9DD-856C-0988-8F90993EEC06}"/>
              </a:ext>
            </a:extLst>
          </p:cNvPr>
          <p:cNvGrpSpPr>
            <a:grpSpLocks/>
          </p:cNvGrpSpPr>
          <p:nvPr/>
        </p:nvGrpSpPr>
        <p:grpSpPr bwMode="auto">
          <a:xfrm>
            <a:off x="-1919754" y="3373731"/>
            <a:ext cx="1509450" cy="526913"/>
            <a:chOff x="12849266" y="7856751"/>
            <a:chExt cx="1482275" cy="452051"/>
          </a:xfrm>
        </p:grpSpPr>
        <p:pic>
          <p:nvPicPr>
            <p:cNvPr id="47" name="Google Shape;3717;p49" descr="Recurso 23.png">
              <a:extLst>
                <a:ext uri="{FF2B5EF4-FFF2-40B4-BE49-F238E27FC236}">
                  <a16:creationId xmlns:a16="http://schemas.microsoft.com/office/drawing/2014/main" id="{268E7995-2CF3-9B16-2E01-120E7914237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1120" y="785675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Google Shape;3718;p49">
              <a:extLst>
                <a:ext uri="{FF2B5EF4-FFF2-40B4-BE49-F238E27FC236}">
                  <a16:creationId xmlns:a16="http://schemas.microsoft.com/office/drawing/2014/main" id="{F85D282D-B8EF-001F-44E5-F72974CC6AAF}"/>
                </a:ext>
              </a:extLst>
            </p:cNvPr>
            <p:cNvSpPr/>
            <p:nvPr/>
          </p:nvSpPr>
          <p:spPr>
            <a:xfrm>
              <a:off x="12849266" y="7859474"/>
              <a:ext cx="450410" cy="449328"/>
            </a:xfrm>
            <a:prstGeom prst="rect">
              <a:avLst/>
            </a:prstGeom>
            <a:blipFill rotWithShape="1">
              <a:blip r:embed="rId7">
                <a:alphaModFix/>
              </a:blip>
              <a:stretch>
                <a:fillRect/>
              </a:stretch>
            </a:blipFill>
            <a:ln>
              <a:noFill/>
            </a:ln>
          </p:spPr>
          <p:txBody>
            <a:bodyPr spcFirstLastPara="1" lIns="0" tIns="0" rIns="0" bIns="0"/>
            <a:lstStyle/>
            <a:p>
              <a:pPr defTabSz="914126" eaLnBrk="1" fontAlgn="auto" hangingPunct="1">
                <a:spcBef>
                  <a:spcPts val="0"/>
                </a:spcBef>
                <a:spcAft>
                  <a:spcPts val="0"/>
                </a:spcAft>
                <a:buClr>
                  <a:srgbClr val="000000"/>
                </a:buClr>
                <a:buSzPts val="851"/>
                <a:defRPr/>
              </a:pPr>
              <a:endParaRPr sz="851" kern="0">
                <a:solidFill>
                  <a:prstClr val="black"/>
                </a:solidFill>
                <a:latin typeface="Calibri"/>
                <a:ea typeface="Calibri"/>
                <a:cs typeface="Calibri"/>
                <a:sym typeface="Calibri"/>
              </a:endParaRPr>
            </a:p>
          </p:txBody>
        </p:sp>
        <p:sp>
          <p:nvSpPr>
            <p:cNvPr id="49" name="Google Shape;3719;p49">
              <a:extLst>
                <a:ext uri="{FF2B5EF4-FFF2-40B4-BE49-F238E27FC236}">
                  <a16:creationId xmlns:a16="http://schemas.microsoft.com/office/drawing/2014/main" id="{68E97CDF-D557-0389-DE07-AD8B328FF5D2}"/>
                </a:ext>
              </a:extLst>
            </p:cNvPr>
            <p:cNvSpPr/>
            <p:nvPr/>
          </p:nvSpPr>
          <p:spPr>
            <a:xfrm>
              <a:off x="13307468" y="7881260"/>
              <a:ext cx="1024073" cy="336905"/>
            </a:xfrm>
            <a:prstGeom prst="rect">
              <a:avLst/>
            </a:prstGeom>
            <a:noFill/>
            <a:ln>
              <a:noFill/>
            </a:ln>
          </p:spPr>
          <p:txBody>
            <a:bodyPr spcFirstLastPara="1" wrap="square" lIns="0" tIns="0" rIns="0" bIns="0">
              <a:spAutoFit/>
            </a:bodyPr>
            <a:lstStyle/>
            <a:p>
              <a:pPr defTabSz="914126" eaLnBrk="1" fontAlgn="auto" hangingPunct="1">
                <a:spcBef>
                  <a:spcPts val="0"/>
                </a:spcBef>
                <a:spcAft>
                  <a:spcPts val="0"/>
                </a:spcAft>
                <a:buClr>
                  <a:srgbClr val="000000"/>
                </a:buClr>
                <a:buSzPts val="851"/>
                <a:defRPr/>
              </a:pPr>
              <a:r>
                <a:rPr lang="es-CO" sz="851" b="1" kern="0">
                  <a:solidFill>
                    <a:prstClr val="black"/>
                  </a:solidFill>
                  <a:latin typeface="Arial Narrow"/>
                  <a:ea typeface="Arial Narrow"/>
                  <a:cs typeface="Arial Narrow"/>
                  <a:sym typeface="Arial Narrow"/>
                </a:rPr>
                <a:t>VV: 22 – 28 nudos</a:t>
              </a:r>
              <a:endParaRPr sz="1799" kern="0">
                <a:solidFill>
                  <a:prstClr val="black"/>
                </a:solidFill>
                <a:latin typeface="Arial"/>
                <a:ea typeface="Arial"/>
                <a:cs typeface="Arial"/>
                <a:sym typeface="Arial"/>
              </a:endParaRPr>
            </a:p>
            <a:p>
              <a:pPr defTabSz="914126" eaLnBrk="1" fontAlgn="auto" hangingPunct="1">
                <a:spcBef>
                  <a:spcPts val="0"/>
                </a:spcBef>
                <a:spcAft>
                  <a:spcPts val="0"/>
                </a:spcAft>
                <a:buClr>
                  <a:srgbClr val="000000"/>
                </a:buClr>
                <a:buSzPts val="851"/>
                <a:defRPr/>
              </a:pPr>
              <a:r>
                <a:rPr lang="es-CO" sz="851" b="1" kern="0">
                  <a:solidFill>
                    <a:prstClr val="black"/>
                  </a:solidFill>
                  <a:latin typeface="Arial Narrow"/>
                  <a:ea typeface="Arial Narrow"/>
                  <a:cs typeface="Arial Narrow"/>
                  <a:sym typeface="Arial Narrow"/>
                </a:rPr>
                <a:t>DV: Este - Noreste</a:t>
              </a:r>
              <a:endParaRPr sz="1799" kern="0">
                <a:solidFill>
                  <a:prstClr val="black"/>
                </a:solidFill>
                <a:latin typeface="Arial"/>
                <a:ea typeface="Arial"/>
                <a:cs typeface="Arial"/>
                <a:sym typeface="Arial"/>
              </a:endParaRPr>
            </a:p>
            <a:p>
              <a:pPr defTabSz="914126" eaLnBrk="1" fontAlgn="auto" hangingPunct="1">
                <a:spcBef>
                  <a:spcPts val="0"/>
                </a:spcBef>
                <a:spcAft>
                  <a:spcPts val="0"/>
                </a:spcAft>
                <a:buClr>
                  <a:srgbClr val="000000"/>
                </a:buClr>
                <a:buSzPts val="851"/>
                <a:defRPr/>
              </a:pPr>
              <a:r>
                <a:rPr lang="es-CO" sz="851" b="1" kern="0">
                  <a:solidFill>
                    <a:prstClr val="black"/>
                  </a:solidFill>
                  <a:latin typeface="Arial Narrow"/>
                  <a:ea typeface="Arial Narrow"/>
                  <a:cs typeface="Arial Narrow"/>
                  <a:sym typeface="Arial Narrow"/>
                </a:rPr>
                <a:t>AO: 2,4 m – 3,0 m</a:t>
              </a:r>
              <a:endParaRPr sz="851" b="1" kern="0">
                <a:solidFill>
                  <a:prstClr val="black"/>
                </a:solidFill>
                <a:latin typeface="Arial Narrow"/>
                <a:ea typeface="Arial Narrow"/>
                <a:cs typeface="Arial Narrow"/>
                <a:sym typeface="Arial Narrow"/>
              </a:endParaRPr>
            </a:p>
          </p:txBody>
        </p:sp>
      </p:grpSp>
      <p:grpSp>
        <p:nvGrpSpPr>
          <p:cNvPr id="511004" name="Grupo 511003">
            <a:extLst>
              <a:ext uri="{FF2B5EF4-FFF2-40B4-BE49-F238E27FC236}">
                <a16:creationId xmlns:a16="http://schemas.microsoft.com/office/drawing/2014/main" id="{1CAEB477-25A2-20D9-C6F6-DA43FDA1CB42}"/>
              </a:ext>
            </a:extLst>
          </p:cNvPr>
          <p:cNvGrpSpPr/>
          <p:nvPr/>
        </p:nvGrpSpPr>
        <p:grpSpPr>
          <a:xfrm>
            <a:off x="-1867442" y="3959827"/>
            <a:ext cx="1308003" cy="471364"/>
            <a:chOff x="4466186" y="4500860"/>
            <a:chExt cx="1308344" cy="471487"/>
          </a:xfrm>
        </p:grpSpPr>
        <p:grpSp>
          <p:nvGrpSpPr>
            <p:cNvPr id="511005" name="Grupo 511004">
              <a:extLst>
                <a:ext uri="{FF2B5EF4-FFF2-40B4-BE49-F238E27FC236}">
                  <a16:creationId xmlns:a16="http://schemas.microsoft.com/office/drawing/2014/main" id="{2A0E956E-7EF6-9AF6-1FC2-45F928320C54}"/>
                </a:ext>
              </a:extLst>
            </p:cNvPr>
            <p:cNvGrpSpPr/>
            <p:nvPr/>
          </p:nvGrpSpPr>
          <p:grpSpPr>
            <a:xfrm>
              <a:off x="4673032" y="4500866"/>
              <a:ext cx="1068111" cy="447680"/>
              <a:chOff x="4917038" y="4995859"/>
              <a:chExt cx="931312" cy="307185"/>
            </a:xfrm>
          </p:grpSpPr>
          <p:sp>
            <p:nvSpPr>
              <p:cNvPr id="511009" name="Diagrama de flujo: retraso 511008">
                <a:extLst>
                  <a:ext uri="{FF2B5EF4-FFF2-40B4-BE49-F238E27FC236}">
                    <a16:creationId xmlns:a16="http://schemas.microsoft.com/office/drawing/2014/main" id="{9B13D68D-BCE0-45D4-FA69-E52EA87058AC}"/>
                  </a:ext>
                </a:extLst>
              </p:cNvPr>
              <p:cNvSpPr/>
              <p:nvPr/>
            </p:nvSpPr>
            <p:spPr>
              <a:xfrm>
                <a:off x="5510213" y="4995859"/>
                <a:ext cx="338137" cy="307181"/>
              </a:xfrm>
              <a:prstGeom prst="flowChartDelay">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26">
                  <a:defRPr/>
                </a:pPr>
                <a:endParaRPr lang="es-CO" sz="1799">
                  <a:solidFill>
                    <a:prstClr val="white"/>
                  </a:solidFill>
                  <a:latin typeface="Calibri" panose="020F0502020204030204"/>
                  <a:sym typeface="Arial"/>
                </a:endParaRPr>
              </a:p>
            </p:txBody>
          </p:sp>
          <p:sp>
            <p:nvSpPr>
              <p:cNvPr id="511010" name="Rectángulo 511009">
                <a:extLst>
                  <a:ext uri="{FF2B5EF4-FFF2-40B4-BE49-F238E27FC236}">
                    <a16:creationId xmlns:a16="http://schemas.microsoft.com/office/drawing/2014/main" id="{6CCD08F9-D931-DD7E-7B45-0F4EB31538E4}"/>
                  </a:ext>
                </a:extLst>
              </p:cNvPr>
              <p:cNvSpPr/>
              <p:nvPr/>
            </p:nvSpPr>
            <p:spPr>
              <a:xfrm>
                <a:off x="4917038" y="4995862"/>
                <a:ext cx="593175" cy="3071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26">
                  <a:defRPr/>
                </a:pPr>
                <a:endParaRPr lang="es-CO" sz="1799">
                  <a:solidFill>
                    <a:prstClr val="white"/>
                  </a:solidFill>
                  <a:latin typeface="Calibri" panose="020F0502020204030204"/>
                  <a:sym typeface="Arial"/>
                </a:endParaRPr>
              </a:p>
            </p:txBody>
          </p:sp>
        </p:grpSp>
        <p:grpSp>
          <p:nvGrpSpPr>
            <p:cNvPr id="511006" name="Google Shape;3712;p49">
              <a:extLst>
                <a:ext uri="{FF2B5EF4-FFF2-40B4-BE49-F238E27FC236}">
                  <a16:creationId xmlns:a16="http://schemas.microsoft.com/office/drawing/2014/main" id="{9841E4DD-BFD5-95F7-B9AB-B8B807650292}"/>
                </a:ext>
              </a:extLst>
            </p:cNvPr>
            <p:cNvGrpSpPr>
              <a:grpSpLocks/>
            </p:cNvGrpSpPr>
            <p:nvPr/>
          </p:nvGrpSpPr>
          <p:grpSpPr bwMode="auto">
            <a:xfrm>
              <a:off x="4466186" y="4500860"/>
              <a:ext cx="1308344" cy="471487"/>
              <a:chOff x="12849264" y="5857985"/>
              <a:chExt cx="1234313" cy="471600"/>
            </a:xfrm>
          </p:grpSpPr>
          <p:pic>
            <p:nvPicPr>
              <p:cNvPr id="511007" name="Google Shape;3714;p49">
                <a:extLst>
                  <a:ext uri="{FF2B5EF4-FFF2-40B4-BE49-F238E27FC236}">
                    <a16:creationId xmlns:a16="http://schemas.microsoft.com/office/drawing/2014/main" id="{3BFC6D88-081D-3C73-A767-4847CD959AE3}"/>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b="487"/>
              <a:stretch>
                <a:fillRect/>
              </a:stretch>
            </p:blipFill>
            <p:spPr bwMode="auto">
              <a:xfrm>
                <a:off x="12849264"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1008" name="Google Shape;3715;p49">
                <a:extLst>
                  <a:ext uri="{FF2B5EF4-FFF2-40B4-BE49-F238E27FC236}">
                    <a16:creationId xmlns:a16="http://schemas.microsoft.com/office/drawing/2014/main" id="{9CC7D8A3-A05C-4F9C-9336-9B3A44929546}"/>
                  </a:ext>
                </a:extLst>
              </p:cNvPr>
              <p:cNvSpPr/>
              <p:nvPr/>
            </p:nvSpPr>
            <p:spPr>
              <a:xfrm>
                <a:off x="13320428" y="5937379"/>
                <a:ext cx="763149" cy="292714"/>
              </a:xfrm>
              <a:prstGeom prst="rect">
                <a:avLst/>
              </a:prstGeom>
              <a:noFill/>
              <a:ln>
                <a:noFill/>
              </a:ln>
            </p:spPr>
            <p:txBody>
              <a:bodyPr spcFirstLastPara="1" lIns="0" tIns="0" rIns="0" bIns="0">
                <a:spAutoFit/>
              </a:bodyPr>
              <a:lstStyle/>
              <a:p>
                <a:pPr defTabSz="914126" eaLnBrk="1" fontAlgn="auto" hangingPunct="1">
                  <a:spcBef>
                    <a:spcPts val="0"/>
                  </a:spcBef>
                  <a:spcAft>
                    <a:spcPts val="0"/>
                  </a:spcAft>
                  <a:buClr>
                    <a:srgbClr val="FFFFFF"/>
                  </a:buClr>
                  <a:buSzPts val="951"/>
                  <a:defRPr/>
                </a:pPr>
                <a:r>
                  <a:rPr lang="es-CO" sz="951" b="1" kern="0" dirty="0">
                    <a:solidFill>
                      <a:prstClr val="black"/>
                    </a:solidFill>
                    <a:latin typeface="Arial Narrow"/>
                    <a:ea typeface="Arial Narrow"/>
                    <a:cs typeface="Arial Narrow"/>
                    <a:sym typeface="Arial Narrow"/>
                  </a:rPr>
                  <a:t>Hasta 18</a:t>
                </a:r>
                <a:r>
                  <a:rPr lang="es-MX" sz="951" b="1" kern="0" dirty="0">
                    <a:solidFill>
                      <a:prstClr val="black"/>
                    </a:solidFill>
                    <a:latin typeface="Arial Narrow"/>
                    <a:ea typeface="Arial Narrow"/>
                    <a:cs typeface="Arial Narrow"/>
                    <a:sym typeface="Arial Narrow"/>
                  </a:rPr>
                  <a:t> de Febrero</a:t>
                </a:r>
                <a:endParaRPr sz="1799" kern="0" dirty="0">
                  <a:solidFill>
                    <a:prstClr val="black"/>
                  </a:solidFill>
                  <a:latin typeface="Arial"/>
                  <a:ea typeface="Arial"/>
                  <a:cs typeface="Arial"/>
                  <a:sym typeface="Arial"/>
                </a:endParaRPr>
              </a:p>
            </p:txBody>
          </p:sp>
        </p:grpSp>
      </p:grpSp>
      <p:grpSp>
        <p:nvGrpSpPr>
          <p:cNvPr id="50" name="Google Shape;3696;p48">
            <a:extLst>
              <a:ext uri="{FF2B5EF4-FFF2-40B4-BE49-F238E27FC236}">
                <a16:creationId xmlns:a16="http://schemas.microsoft.com/office/drawing/2014/main" id="{26C02F63-2CF0-F631-6BE9-AE0B4CDEE53F}"/>
              </a:ext>
            </a:extLst>
          </p:cNvPr>
          <p:cNvGrpSpPr>
            <a:grpSpLocks/>
          </p:cNvGrpSpPr>
          <p:nvPr/>
        </p:nvGrpSpPr>
        <p:grpSpPr bwMode="auto">
          <a:xfrm>
            <a:off x="-1905449" y="5238494"/>
            <a:ext cx="1470979" cy="499932"/>
            <a:chOff x="12717919" y="6530147"/>
            <a:chExt cx="1354709" cy="421879"/>
          </a:xfrm>
        </p:grpSpPr>
        <p:pic>
          <p:nvPicPr>
            <p:cNvPr id="51" name="Google Shape;3697;p48">
              <a:extLst>
                <a:ext uri="{FF2B5EF4-FFF2-40B4-BE49-F238E27FC236}">
                  <a16:creationId xmlns:a16="http://schemas.microsoft.com/office/drawing/2014/main" id="{C3E2655A-945C-A421-6A4E-4DD07EAE46F9}"/>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Google Shape;3698;p48">
              <a:extLst>
                <a:ext uri="{FF2B5EF4-FFF2-40B4-BE49-F238E27FC236}">
                  <a16:creationId xmlns:a16="http://schemas.microsoft.com/office/drawing/2014/main" id="{119DC2A5-2F86-2DC4-3678-75ACD32ED25A}"/>
                </a:ext>
              </a:extLst>
            </p:cNvPr>
            <p:cNvSpPr/>
            <p:nvPr/>
          </p:nvSpPr>
          <p:spPr>
            <a:xfrm>
              <a:off x="12717919" y="6530147"/>
              <a:ext cx="474226" cy="421879"/>
            </a:xfrm>
            <a:prstGeom prst="rect">
              <a:avLst/>
            </a:prstGeom>
            <a:blipFill rotWithShape="1">
              <a:blip r:embed="rId7">
                <a:alphaModFix/>
              </a:blip>
              <a:stretch>
                <a:fillRect/>
              </a:stretch>
            </a:blipFill>
            <a:ln>
              <a:noFill/>
            </a:ln>
          </p:spPr>
          <p:txBody>
            <a:bodyPr spcFirstLastPara="1" lIns="0" tIns="0" rIns="0" bIns="0"/>
            <a:lstStyle/>
            <a:p>
              <a:pPr defTabSz="913852" eaLnBrk="1" fontAlgn="auto" hangingPunct="1">
                <a:spcBef>
                  <a:spcPts val="0"/>
                </a:spcBef>
                <a:spcAft>
                  <a:spcPts val="0"/>
                </a:spcAft>
                <a:buClr>
                  <a:srgbClr val="000000"/>
                </a:buClr>
                <a:defRPr/>
              </a:pPr>
              <a:endParaRPr sz="851" kern="0">
                <a:solidFill>
                  <a:prstClr val="black"/>
                </a:solidFill>
                <a:latin typeface="Calibri"/>
                <a:ea typeface="Calibri"/>
                <a:cs typeface="Calibri"/>
                <a:sym typeface="Calibri"/>
              </a:endParaRPr>
            </a:p>
          </p:txBody>
        </p:sp>
        <p:sp>
          <p:nvSpPr>
            <p:cNvPr id="53" name="Google Shape;3699;p48">
              <a:extLst>
                <a:ext uri="{FF2B5EF4-FFF2-40B4-BE49-F238E27FC236}">
                  <a16:creationId xmlns:a16="http://schemas.microsoft.com/office/drawing/2014/main" id="{291AB5AD-37C9-34EE-EC45-2EAFEFB139BC}"/>
                </a:ext>
              </a:extLst>
            </p:cNvPr>
            <p:cNvSpPr/>
            <p:nvPr/>
          </p:nvSpPr>
          <p:spPr>
            <a:xfrm>
              <a:off x="13192146" y="6575394"/>
              <a:ext cx="846502" cy="331387"/>
            </a:xfrm>
            <a:prstGeom prst="rect">
              <a:avLst/>
            </a:prstGeom>
            <a:noFill/>
            <a:ln>
              <a:noFill/>
            </a:ln>
          </p:spPr>
          <p:txBody>
            <a:bodyPr spcFirstLastPara="1" lIns="0" tIns="0" rIns="0" bIns="0">
              <a:spAutoFit/>
            </a:bodyPr>
            <a:lstStyle/>
            <a:p>
              <a:pPr defTabSz="913852" eaLnBrk="1" fontAlgn="auto" hangingPunct="1">
                <a:spcBef>
                  <a:spcPts val="0"/>
                </a:spcBef>
                <a:spcAft>
                  <a:spcPts val="0"/>
                </a:spcAft>
                <a:buClr>
                  <a:srgbClr val="000000"/>
                </a:buClr>
                <a:defRPr/>
              </a:pPr>
              <a:r>
                <a:rPr lang="es-CO" sz="851" b="1" kern="0" dirty="0">
                  <a:solidFill>
                    <a:prstClr val="black"/>
                  </a:solidFill>
                  <a:latin typeface="Arial Narrow"/>
                  <a:ea typeface="Arial Narrow"/>
                  <a:cs typeface="Arial Narrow"/>
                  <a:sym typeface="Arial Narrow"/>
                </a:rPr>
                <a:t>VV: 10 – 20 nudos</a:t>
              </a:r>
              <a:endParaRPr sz="900" kern="0" dirty="0">
                <a:solidFill>
                  <a:prstClr val="black"/>
                </a:solidFill>
                <a:latin typeface="Arial"/>
                <a:ea typeface="Arial"/>
                <a:cs typeface="Arial"/>
                <a:sym typeface="Arial"/>
              </a:endParaRPr>
            </a:p>
            <a:p>
              <a:pPr defTabSz="913852" eaLnBrk="1" fontAlgn="auto" hangingPunct="1">
                <a:spcBef>
                  <a:spcPts val="0"/>
                </a:spcBef>
                <a:spcAft>
                  <a:spcPts val="0"/>
                </a:spcAft>
                <a:buClr>
                  <a:srgbClr val="000000"/>
                </a:buClr>
                <a:defRPr/>
              </a:pPr>
              <a:r>
                <a:rPr lang="es-CO" sz="851" b="1" kern="0" dirty="0">
                  <a:solidFill>
                    <a:prstClr val="black"/>
                  </a:solidFill>
                  <a:latin typeface="Arial Narrow"/>
                  <a:ea typeface="Arial Narrow"/>
                  <a:cs typeface="Arial Narrow"/>
                  <a:sym typeface="Arial Narrow"/>
                </a:rPr>
                <a:t>DV: Norte - Noreste</a:t>
              </a:r>
              <a:endParaRPr sz="900" kern="0" dirty="0">
                <a:solidFill>
                  <a:prstClr val="black"/>
                </a:solidFill>
                <a:latin typeface="Arial"/>
                <a:ea typeface="Arial"/>
                <a:cs typeface="Arial"/>
                <a:sym typeface="Arial"/>
              </a:endParaRPr>
            </a:p>
            <a:p>
              <a:pPr defTabSz="913852" eaLnBrk="1" fontAlgn="auto" hangingPunct="1">
                <a:spcBef>
                  <a:spcPts val="0"/>
                </a:spcBef>
                <a:spcAft>
                  <a:spcPts val="0"/>
                </a:spcAft>
                <a:buClr>
                  <a:srgbClr val="000000"/>
                </a:buClr>
                <a:defRPr/>
              </a:pPr>
              <a:r>
                <a:rPr lang="es-CO" sz="851" b="1" kern="0" dirty="0">
                  <a:solidFill>
                    <a:prstClr val="black"/>
                  </a:solidFill>
                  <a:latin typeface="Arial Narrow"/>
                  <a:ea typeface="Arial Narrow"/>
                  <a:cs typeface="Arial Narrow"/>
                  <a:sym typeface="Arial Narrow"/>
                </a:rPr>
                <a:t>AO: 1,2 – 1,8 metros</a:t>
              </a:r>
              <a:endParaRPr sz="1798" kern="0" dirty="0">
                <a:solidFill>
                  <a:prstClr val="black"/>
                </a:solidFill>
                <a:latin typeface="Arial"/>
                <a:ea typeface="Arial"/>
                <a:cs typeface="Arial"/>
                <a:sym typeface="Arial"/>
              </a:endParaRPr>
            </a:p>
          </p:txBody>
        </p:sp>
      </p:grpSp>
      <p:grpSp>
        <p:nvGrpSpPr>
          <p:cNvPr id="59" name="Google Shape;3720;p49">
            <a:extLst>
              <a:ext uri="{FF2B5EF4-FFF2-40B4-BE49-F238E27FC236}">
                <a16:creationId xmlns:a16="http://schemas.microsoft.com/office/drawing/2014/main" id="{7AFCCED1-0FA1-2B30-9BF4-3C2C9683B36B}"/>
              </a:ext>
            </a:extLst>
          </p:cNvPr>
          <p:cNvGrpSpPr>
            <a:grpSpLocks/>
          </p:cNvGrpSpPr>
          <p:nvPr/>
        </p:nvGrpSpPr>
        <p:grpSpPr bwMode="auto">
          <a:xfrm>
            <a:off x="-2090318" y="6280837"/>
            <a:ext cx="1539462" cy="474538"/>
            <a:chOff x="12855734" y="7185445"/>
            <a:chExt cx="1321386" cy="453600"/>
          </a:xfrm>
        </p:grpSpPr>
        <p:sp>
          <p:nvSpPr>
            <p:cNvPr id="60" name="Google Shape;3721;p49">
              <a:extLst>
                <a:ext uri="{FF2B5EF4-FFF2-40B4-BE49-F238E27FC236}">
                  <a16:creationId xmlns:a16="http://schemas.microsoft.com/office/drawing/2014/main" id="{29C3E4E5-1D9B-F790-A5BD-393912212004}"/>
                </a:ext>
              </a:extLst>
            </p:cNvPr>
            <p:cNvSpPr/>
            <p:nvPr/>
          </p:nvSpPr>
          <p:spPr>
            <a:xfrm>
              <a:off x="13060456" y="7188479"/>
              <a:ext cx="1116664" cy="450566"/>
            </a:xfrm>
            <a:prstGeom prst="rect">
              <a:avLst/>
            </a:prstGeom>
            <a:blipFill rotWithShape="1">
              <a:blip r:embed="rId8">
                <a:alphaModFix/>
              </a:blip>
              <a:stretch>
                <a:fillRect/>
              </a:stretch>
            </a:blipFill>
            <a:ln>
              <a:noFill/>
            </a:ln>
          </p:spPr>
          <p:txBody>
            <a:bodyPr spcFirstLastPara="1" lIns="0" tIns="0" rIns="0" bIns="0"/>
            <a:lstStyle/>
            <a:p>
              <a:pPr defTabSz="914126" eaLnBrk="1" fontAlgn="auto" hangingPunct="1">
                <a:spcBef>
                  <a:spcPts val="0"/>
                </a:spcBef>
                <a:spcAft>
                  <a:spcPts val="0"/>
                </a:spcAft>
                <a:buClr>
                  <a:prstClr val="black"/>
                </a:buClr>
                <a:buSzPts val="851"/>
                <a:defRPr/>
              </a:pPr>
              <a:endParaRPr sz="851" kern="0">
                <a:solidFill>
                  <a:prstClr val="black"/>
                </a:solidFill>
                <a:latin typeface="Calibri"/>
                <a:ea typeface="Calibri"/>
                <a:cs typeface="Calibri"/>
                <a:sym typeface="Calibri"/>
              </a:endParaRPr>
            </a:p>
          </p:txBody>
        </p:sp>
        <p:sp>
          <p:nvSpPr>
            <p:cNvPr id="61" name="Google Shape;3722;p49">
              <a:extLst>
                <a:ext uri="{FF2B5EF4-FFF2-40B4-BE49-F238E27FC236}">
                  <a16:creationId xmlns:a16="http://schemas.microsoft.com/office/drawing/2014/main" id="{2A121D9B-B7B8-C0C6-0EE8-8CFA03B97362}"/>
                </a:ext>
              </a:extLst>
            </p:cNvPr>
            <p:cNvSpPr/>
            <p:nvPr/>
          </p:nvSpPr>
          <p:spPr>
            <a:xfrm>
              <a:off x="12855734" y="7185445"/>
              <a:ext cx="449768" cy="450566"/>
            </a:xfrm>
            <a:prstGeom prst="rect">
              <a:avLst/>
            </a:prstGeom>
            <a:blipFill rotWithShape="1">
              <a:blip r:embed="rId7">
                <a:alphaModFix/>
              </a:blip>
              <a:stretch>
                <a:fillRect/>
              </a:stretch>
            </a:blipFill>
            <a:ln>
              <a:noFill/>
            </a:ln>
          </p:spPr>
          <p:txBody>
            <a:bodyPr spcFirstLastPara="1" lIns="0" tIns="0" rIns="0" bIns="0"/>
            <a:lstStyle/>
            <a:p>
              <a:pPr defTabSz="914126" eaLnBrk="1" fontAlgn="auto" hangingPunct="1">
                <a:spcBef>
                  <a:spcPts val="0"/>
                </a:spcBef>
                <a:spcAft>
                  <a:spcPts val="0"/>
                </a:spcAft>
                <a:buClr>
                  <a:prstClr val="black"/>
                </a:buClr>
                <a:buSzPts val="851"/>
                <a:defRPr/>
              </a:pPr>
              <a:endParaRPr sz="851" kern="0">
                <a:solidFill>
                  <a:prstClr val="black"/>
                </a:solidFill>
                <a:latin typeface="Calibri"/>
                <a:ea typeface="Calibri"/>
                <a:cs typeface="Calibri"/>
                <a:sym typeface="Calibri"/>
              </a:endParaRPr>
            </a:p>
          </p:txBody>
        </p:sp>
        <p:sp>
          <p:nvSpPr>
            <p:cNvPr id="62" name="Google Shape;3723;p49">
              <a:extLst>
                <a:ext uri="{FF2B5EF4-FFF2-40B4-BE49-F238E27FC236}">
                  <a16:creationId xmlns:a16="http://schemas.microsoft.com/office/drawing/2014/main" id="{3161271A-901A-71CD-CBCE-B75922D4DF2E}"/>
                </a:ext>
              </a:extLst>
            </p:cNvPr>
            <p:cNvSpPr/>
            <p:nvPr/>
          </p:nvSpPr>
          <p:spPr>
            <a:xfrm>
              <a:off x="13308602" y="7217303"/>
              <a:ext cx="846804" cy="374716"/>
            </a:xfrm>
            <a:prstGeom prst="rect">
              <a:avLst/>
            </a:prstGeom>
            <a:noFill/>
            <a:ln>
              <a:noFill/>
            </a:ln>
          </p:spPr>
          <p:txBody>
            <a:bodyPr spcFirstLastPara="1" lIns="0" tIns="0" rIns="0" bIns="0">
              <a:spAutoFit/>
            </a:bodyPr>
            <a:lstStyle/>
            <a:p>
              <a:pPr defTabSz="914126" eaLnBrk="1" fontAlgn="auto" hangingPunct="1">
                <a:spcBef>
                  <a:spcPts val="0"/>
                </a:spcBef>
                <a:spcAft>
                  <a:spcPts val="0"/>
                </a:spcAft>
                <a:buClr>
                  <a:srgbClr val="000000"/>
                </a:buClr>
                <a:buSzPts val="851"/>
                <a:defRPr/>
              </a:pPr>
              <a:r>
                <a:rPr lang="es-CO" sz="851" b="1" kern="0" dirty="0">
                  <a:solidFill>
                    <a:prstClr val="black"/>
                  </a:solidFill>
                  <a:latin typeface="Arial Narrow"/>
                  <a:ea typeface="Arial Narrow"/>
                  <a:cs typeface="Arial Narrow"/>
                  <a:sym typeface="Arial Narrow"/>
                </a:rPr>
                <a:t>VV: 15 - 22 nudos</a:t>
              </a:r>
              <a:endParaRPr sz="1400" kern="0" dirty="0">
                <a:solidFill>
                  <a:prstClr val="black"/>
                </a:solidFill>
                <a:latin typeface="Arial"/>
                <a:ea typeface="Arial"/>
                <a:cs typeface="Arial"/>
                <a:sym typeface="Arial"/>
              </a:endParaRPr>
            </a:p>
            <a:p>
              <a:pPr defTabSz="914126" eaLnBrk="1" fontAlgn="auto" hangingPunct="1">
                <a:spcBef>
                  <a:spcPts val="0"/>
                </a:spcBef>
                <a:spcAft>
                  <a:spcPts val="0"/>
                </a:spcAft>
                <a:buClr>
                  <a:srgbClr val="000000"/>
                </a:buClr>
                <a:buSzPts val="851"/>
                <a:defRPr/>
              </a:pPr>
              <a:r>
                <a:rPr lang="es-CO" sz="851" b="1" kern="0" dirty="0">
                  <a:solidFill>
                    <a:prstClr val="black"/>
                  </a:solidFill>
                  <a:latin typeface="Arial Narrow"/>
                  <a:ea typeface="Arial Narrow"/>
                  <a:cs typeface="Arial Narrow"/>
                  <a:sym typeface="Arial Narrow"/>
                </a:rPr>
                <a:t>DV:  Sur</a:t>
              </a:r>
              <a:endParaRPr sz="1400" kern="0" dirty="0">
                <a:solidFill>
                  <a:prstClr val="black"/>
                </a:solidFill>
                <a:latin typeface="Arial"/>
                <a:ea typeface="Arial"/>
                <a:cs typeface="Arial"/>
                <a:sym typeface="Arial"/>
              </a:endParaRPr>
            </a:p>
            <a:p>
              <a:pPr defTabSz="914126" eaLnBrk="1" fontAlgn="auto" hangingPunct="1">
                <a:spcBef>
                  <a:spcPts val="0"/>
                </a:spcBef>
                <a:spcAft>
                  <a:spcPts val="0"/>
                </a:spcAft>
                <a:buClr>
                  <a:srgbClr val="000000"/>
                </a:buClr>
                <a:buSzPts val="851"/>
                <a:defRPr/>
              </a:pPr>
              <a:r>
                <a:rPr lang="es-CO" sz="851" b="1" kern="0" dirty="0">
                  <a:solidFill>
                    <a:prstClr val="black"/>
                  </a:solidFill>
                  <a:latin typeface="Arial Narrow"/>
                  <a:ea typeface="Arial Narrow"/>
                  <a:cs typeface="Arial Narrow"/>
                  <a:sym typeface="Arial Narrow"/>
                </a:rPr>
                <a:t>AO: 2,0 – 3,5 metros</a:t>
              </a:r>
              <a:endParaRPr sz="851" b="1" kern="0" dirty="0">
                <a:solidFill>
                  <a:prstClr val="black"/>
                </a:solidFill>
                <a:latin typeface="Arial Narrow"/>
                <a:ea typeface="Arial Narrow"/>
                <a:cs typeface="Arial Narrow"/>
                <a:sym typeface="Arial Narrow"/>
              </a:endParaRPr>
            </a:p>
          </p:txBody>
        </p:sp>
      </p:grpSp>
      <p:grpSp>
        <p:nvGrpSpPr>
          <p:cNvPr id="32" name="Google Shape;3696;p48">
            <a:extLst>
              <a:ext uri="{FF2B5EF4-FFF2-40B4-BE49-F238E27FC236}">
                <a16:creationId xmlns:a16="http://schemas.microsoft.com/office/drawing/2014/main" id="{0ECBCC45-E19A-C1E8-8CB2-7DCF8F0A382E}"/>
              </a:ext>
            </a:extLst>
          </p:cNvPr>
          <p:cNvGrpSpPr>
            <a:grpSpLocks/>
          </p:cNvGrpSpPr>
          <p:nvPr/>
        </p:nvGrpSpPr>
        <p:grpSpPr bwMode="auto">
          <a:xfrm>
            <a:off x="5635670" y="2982941"/>
            <a:ext cx="1469756" cy="499932"/>
            <a:chOff x="12717919" y="6530147"/>
            <a:chExt cx="1430514" cy="421879"/>
          </a:xfrm>
        </p:grpSpPr>
        <p:pic>
          <p:nvPicPr>
            <p:cNvPr id="33" name="Google Shape;3697;p48">
              <a:extLst>
                <a:ext uri="{FF2B5EF4-FFF2-40B4-BE49-F238E27FC236}">
                  <a16:creationId xmlns:a16="http://schemas.microsoft.com/office/drawing/2014/main" id="{E0E7105E-440E-F1FC-0ECF-65C16C59B996}"/>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6628" y="6530151"/>
              <a:ext cx="1191805"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Google Shape;3698;p48">
              <a:extLst>
                <a:ext uri="{FF2B5EF4-FFF2-40B4-BE49-F238E27FC236}">
                  <a16:creationId xmlns:a16="http://schemas.microsoft.com/office/drawing/2014/main" id="{88C664BB-B118-20B9-7628-90320A256A2A}"/>
                </a:ext>
              </a:extLst>
            </p:cNvPr>
            <p:cNvSpPr/>
            <p:nvPr/>
          </p:nvSpPr>
          <p:spPr>
            <a:xfrm>
              <a:off x="12717919" y="6530147"/>
              <a:ext cx="474226" cy="421879"/>
            </a:xfrm>
            <a:prstGeom prst="rect">
              <a:avLst/>
            </a:prstGeom>
            <a:blipFill rotWithShape="1">
              <a:blip r:embed="rId7">
                <a:alphaModFix/>
              </a:blip>
              <a:stretch>
                <a:fillRect/>
              </a:stretch>
            </a:blipFill>
            <a:ln>
              <a:noFill/>
            </a:ln>
          </p:spPr>
          <p:txBody>
            <a:bodyPr spcFirstLastPara="1" lIns="0" tIns="0" rIns="0" bIns="0"/>
            <a:lstStyle/>
            <a:p>
              <a:pPr defTabSz="913852" eaLnBrk="1" fontAlgn="auto" hangingPunct="1">
                <a:spcBef>
                  <a:spcPts val="0"/>
                </a:spcBef>
                <a:spcAft>
                  <a:spcPts val="0"/>
                </a:spcAft>
                <a:buClr>
                  <a:srgbClr val="000000"/>
                </a:buClr>
                <a:defRPr/>
              </a:pPr>
              <a:endParaRPr sz="851" kern="0" dirty="0">
                <a:solidFill>
                  <a:prstClr val="black"/>
                </a:solidFill>
                <a:latin typeface="Calibri"/>
                <a:ea typeface="Calibri"/>
                <a:cs typeface="Calibri"/>
                <a:sym typeface="Calibri"/>
              </a:endParaRPr>
            </a:p>
          </p:txBody>
        </p:sp>
        <p:sp>
          <p:nvSpPr>
            <p:cNvPr id="35" name="Google Shape;3699;p48">
              <a:extLst>
                <a:ext uri="{FF2B5EF4-FFF2-40B4-BE49-F238E27FC236}">
                  <a16:creationId xmlns:a16="http://schemas.microsoft.com/office/drawing/2014/main" id="{1F22F8F5-8DE8-6FE9-A5AB-0FA6575F76EC}"/>
                </a:ext>
              </a:extLst>
            </p:cNvPr>
            <p:cNvSpPr/>
            <p:nvPr/>
          </p:nvSpPr>
          <p:spPr>
            <a:xfrm>
              <a:off x="13226129" y="6573005"/>
              <a:ext cx="846502" cy="331387"/>
            </a:xfrm>
            <a:prstGeom prst="rect">
              <a:avLst/>
            </a:prstGeom>
            <a:noFill/>
            <a:ln>
              <a:noFill/>
            </a:ln>
          </p:spPr>
          <p:txBody>
            <a:bodyPr spcFirstLastPara="1" lIns="0" tIns="0" rIns="0" bIns="0">
              <a:spAutoFit/>
            </a:bodyPr>
            <a:lstStyle/>
            <a:p>
              <a:pPr defTabSz="913852" eaLnBrk="1" fontAlgn="auto" hangingPunct="1">
                <a:spcBef>
                  <a:spcPts val="0"/>
                </a:spcBef>
                <a:spcAft>
                  <a:spcPts val="0"/>
                </a:spcAft>
                <a:buClr>
                  <a:srgbClr val="000000"/>
                </a:buClr>
                <a:defRPr/>
              </a:pPr>
              <a:r>
                <a:rPr lang="es-CO" sz="851" b="1" kern="0" dirty="0">
                  <a:solidFill>
                    <a:prstClr val="black"/>
                  </a:solidFill>
                  <a:latin typeface="Arial Narrow"/>
                  <a:ea typeface="Arial Narrow"/>
                  <a:cs typeface="Arial Narrow"/>
                  <a:sym typeface="Arial Narrow"/>
                </a:rPr>
                <a:t>VV: 10 – 25 nudos</a:t>
              </a:r>
              <a:endParaRPr sz="900" kern="0" dirty="0">
                <a:solidFill>
                  <a:prstClr val="black"/>
                </a:solidFill>
                <a:latin typeface="Arial"/>
                <a:ea typeface="Arial"/>
                <a:cs typeface="Arial"/>
                <a:sym typeface="Arial"/>
              </a:endParaRPr>
            </a:p>
            <a:p>
              <a:pPr defTabSz="913852" eaLnBrk="1" fontAlgn="auto" hangingPunct="1">
                <a:spcBef>
                  <a:spcPts val="0"/>
                </a:spcBef>
                <a:spcAft>
                  <a:spcPts val="0"/>
                </a:spcAft>
                <a:buClr>
                  <a:srgbClr val="000000"/>
                </a:buClr>
                <a:defRPr/>
              </a:pPr>
              <a:r>
                <a:rPr lang="es-CO" sz="851" b="1" kern="0" dirty="0">
                  <a:solidFill>
                    <a:prstClr val="black"/>
                  </a:solidFill>
                  <a:latin typeface="Arial Narrow"/>
                  <a:ea typeface="Arial Narrow"/>
                  <a:cs typeface="Arial Narrow"/>
                  <a:sym typeface="Arial Narrow"/>
                </a:rPr>
                <a:t>DV: </a:t>
              </a:r>
              <a:r>
                <a:rPr lang="es-ES" sz="851" b="1" kern="0" dirty="0">
                  <a:solidFill>
                    <a:prstClr val="black"/>
                  </a:solidFill>
                  <a:latin typeface="Arial Narrow"/>
                  <a:ea typeface="Arial Narrow"/>
                  <a:cs typeface="Arial Narrow"/>
                  <a:sym typeface="Arial Narrow"/>
                </a:rPr>
                <a:t>Noreste - Este</a:t>
              </a:r>
              <a:endParaRPr sz="900" kern="0" dirty="0">
                <a:solidFill>
                  <a:prstClr val="black"/>
                </a:solidFill>
                <a:latin typeface="Arial"/>
                <a:ea typeface="Arial"/>
                <a:cs typeface="Arial"/>
                <a:sym typeface="Arial"/>
              </a:endParaRPr>
            </a:p>
            <a:p>
              <a:pPr defTabSz="913852" eaLnBrk="1" fontAlgn="auto" hangingPunct="1">
                <a:spcBef>
                  <a:spcPts val="0"/>
                </a:spcBef>
                <a:spcAft>
                  <a:spcPts val="0"/>
                </a:spcAft>
                <a:buClr>
                  <a:srgbClr val="000000"/>
                </a:buClr>
                <a:defRPr/>
              </a:pPr>
              <a:r>
                <a:rPr lang="es-CO" sz="851" b="1" kern="0" dirty="0">
                  <a:solidFill>
                    <a:prstClr val="black"/>
                  </a:solidFill>
                  <a:latin typeface="Arial Narrow"/>
                  <a:ea typeface="Arial Narrow"/>
                  <a:cs typeface="Arial Narrow"/>
                  <a:sym typeface="Arial Narrow"/>
                </a:rPr>
                <a:t>AO: 2,0 – 2,5 metros</a:t>
              </a:r>
              <a:endParaRPr sz="1798" kern="0" dirty="0">
                <a:solidFill>
                  <a:prstClr val="black"/>
                </a:solidFill>
                <a:latin typeface="Arial"/>
                <a:ea typeface="Arial"/>
                <a:cs typeface="Arial"/>
                <a:sym typeface="Arial"/>
              </a:endParaRPr>
            </a:p>
          </p:txBody>
        </p:sp>
      </p:grpSp>
      <p:grpSp>
        <p:nvGrpSpPr>
          <p:cNvPr id="36" name="Google Shape;3696;p48">
            <a:extLst>
              <a:ext uri="{FF2B5EF4-FFF2-40B4-BE49-F238E27FC236}">
                <a16:creationId xmlns:a16="http://schemas.microsoft.com/office/drawing/2014/main" id="{2FC7DC76-3DBD-3FA5-9E91-D1F2704B5DEF}"/>
              </a:ext>
            </a:extLst>
          </p:cNvPr>
          <p:cNvGrpSpPr>
            <a:grpSpLocks/>
          </p:cNvGrpSpPr>
          <p:nvPr/>
        </p:nvGrpSpPr>
        <p:grpSpPr bwMode="auto">
          <a:xfrm>
            <a:off x="-1751521" y="865506"/>
            <a:ext cx="1469756" cy="499932"/>
            <a:chOff x="12717919" y="6530147"/>
            <a:chExt cx="1430514" cy="421879"/>
          </a:xfrm>
        </p:grpSpPr>
        <p:pic>
          <p:nvPicPr>
            <p:cNvPr id="40" name="Google Shape;3697;p48">
              <a:extLst>
                <a:ext uri="{FF2B5EF4-FFF2-40B4-BE49-F238E27FC236}">
                  <a16:creationId xmlns:a16="http://schemas.microsoft.com/office/drawing/2014/main" id="{91277272-BF44-6197-611E-D81CE3B9AECD}"/>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6628" y="6530151"/>
              <a:ext cx="1191805"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Google Shape;3698;p48">
              <a:extLst>
                <a:ext uri="{FF2B5EF4-FFF2-40B4-BE49-F238E27FC236}">
                  <a16:creationId xmlns:a16="http://schemas.microsoft.com/office/drawing/2014/main" id="{3C9D69EA-A98B-3002-B016-8C23E78BED8C}"/>
                </a:ext>
              </a:extLst>
            </p:cNvPr>
            <p:cNvSpPr/>
            <p:nvPr/>
          </p:nvSpPr>
          <p:spPr>
            <a:xfrm>
              <a:off x="12717919" y="6530147"/>
              <a:ext cx="474226" cy="421879"/>
            </a:xfrm>
            <a:prstGeom prst="rect">
              <a:avLst/>
            </a:prstGeom>
            <a:blipFill rotWithShape="1">
              <a:blip r:embed="rId7">
                <a:alphaModFix/>
              </a:blip>
              <a:stretch>
                <a:fillRect/>
              </a:stretch>
            </a:blipFill>
            <a:ln>
              <a:noFill/>
            </a:ln>
          </p:spPr>
          <p:txBody>
            <a:bodyPr spcFirstLastPara="1" lIns="0" tIns="0" rIns="0" bIns="0"/>
            <a:lstStyle/>
            <a:p>
              <a:pPr defTabSz="913852" eaLnBrk="1" fontAlgn="auto" hangingPunct="1">
                <a:spcBef>
                  <a:spcPts val="0"/>
                </a:spcBef>
                <a:spcAft>
                  <a:spcPts val="0"/>
                </a:spcAft>
                <a:buClr>
                  <a:srgbClr val="000000"/>
                </a:buClr>
                <a:defRPr/>
              </a:pPr>
              <a:endParaRPr sz="851" kern="0">
                <a:solidFill>
                  <a:prstClr val="black"/>
                </a:solidFill>
                <a:latin typeface="Calibri"/>
                <a:ea typeface="Calibri"/>
                <a:cs typeface="Calibri"/>
                <a:sym typeface="Calibri"/>
              </a:endParaRPr>
            </a:p>
          </p:txBody>
        </p:sp>
        <p:sp>
          <p:nvSpPr>
            <p:cNvPr id="42" name="Google Shape;3699;p48">
              <a:extLst>
                <a:ext uri="{FF2B5EF4-FFF2-40B4-BE49-F238E27FC236}">
                  <a16:creationId xmlns:a16="http://schemas.microsoft.com/office/drawing/2014/main" id="{146B5BC9-B92E-0EA2-E3D0-EB9D3C152678}"/>
                </a:ext>
              </a:extLst>
            </p:cNvPr>
            <p:cNvSpPr/>
            <p:nvPr/>
          </p:nvSpPr>
          <p:spPr>
            <a:xfrm>
              <a:off x="13226129" y="6573005"/>
              <a:ext cx="846502" cy="331387"/>
            </a:xfrm>
            <a:prstGeom prst="rect">
              <a:avLst/>
            </a:prstGeom>
            <a:noFill/>
            <a:ln>
              <a:noFill/>
            </a:ln>
          </p:spPr>
          <p:txBody>
            <a:bodyPr spcFirstLastPara="1" lIns="0" tIns="0" rIns="0" bIns="0">
              <a:spAutoFit/>
            </a:bodyPr>
            <a:lstStyle/>
            <a:p>
              <a:pPr defTabSz="913852" eaLnBrk="1" fontAlgn="auto" hangingPunct="1">
                <a:spcBef>
                  <a:spcPts val="0"/>
                </a:spcBef>
                <a:spcAft>
                  <a:spcPts val="0"/>
                </a:spcAft>
                <a:buClr>
                  <a:srgbClr val="000000"/>
                </a:buClr>
                <a:defRPr/>
              </a:pPr>
              <a:r>
                <a:rPr lang="es-CO" sz="851" b="1" kern="0" dirty="0">
                  <a:solidFill>
                    <a:prstClr val="black"/>
                  </a:solidFill>
                  <a:latin typeface="Arial Narrow"/>
                  <a:ea typeface="Arial Narrow"/>
                  <a:cs typeface="Arial Narrow"/>
                  <a:sym typeface="Arial Narrow"/>
                </a:rPr>
                <a:t>VV: 7 – 10 nudos</a:t>
              </a:r>
              <a:endParaRPr sz="900" kern="0" dirty="0">
                <a:solidFill>
                  <a:prstClr val="black"/>
                </a:solidFill>
                <a:latin typeface="Arial"/>
                <a:ea typeface="Arial"/>
                <a:cs typeface="Arial"/>
                <a:sym typeface="Arial"/>
              </a:endParaRPr>
            </a:p>
            <a:p>
              <a:pPr defTabSz="913852" eaLnBrk="1" fontAlgn="auto" hangingPunct="1">
                <a:spcBef>
                  <a:spcPts val="0"/>
                </a:spcBef>
                <a:spcAft>
                  <a:spcPts val="0"/>
                </a:spcAft>
                <a:buClr>
                  <a:srgbClr val="000000"/>
                </a:buClr>
                <a:defRPr/>
              </a:pPr>
              <a:r>
                <a:rPr lang="es-CO" sz="851" b="1" kern="0" dirty="0">
                  <a:solidFill>
                    <a:prstClr val="black"/>
                  </a:solidFill>
                  <a:latin typeface="Arial Narrow"/>
                  <a:ea typeface="Arial Narrow"/>
                  <a:cs typeface="Arial Narrow"/>
                  <a:sym typeface="Arial Narrow"/>
                </a:rPr>
                <a:t>DV: </a:t>
              </a:r>
              <a:r>
                <a:rPr lang="es-ES" sz="851" b="1" kern="0" dirty="0">
                  <a:solidFill>
                    <a:prstClr val="black"/>
                  </a:solidFill>
                  <a:latin typeface="Arial Narrow"/>
                  <a:ea typeface="Arial Narrow"/>
                  <a:cs typeface="Arial Narrow"/>
                  <a:sym typeface="Arial Narrow"/>
                </a:rPr>
                <a:t>Variable</a:t>
              </a:r>
              <a:endParaRPr sz="900" kern="0" dirty="0">
                <a:solidFill>
                  <a:prstClr val="black"/>
                </a:solidFill>
                <a:latin typeface="Arial"/>
                <a:ea typeface="Arial"/>
                <a:cs typeface="Arial"/>
                <a:sym typeface="Arial"/>
              </a:endParaRPr>
            </a:p>
            <a:p>
              <a:pPr defTabSz="913852" eaLnBrk="1" fontAlgn="auto" hangingPunct="1">
                <a:spcBef>
                  <a:spcPts val="0"/>
                </a:spcBef>
                <a:spcAft>
                  <a:spcPts val="0"/>
                </a:spcAft>
                <a:buClr>
                  <a:srgbClr val="000000"/>
                </a:buClr>
                <a:defRPr/>
              </a:pPr>
              <a:r>
                <a:rPr lang="es-CO" sz="851" b="1" kern="0" dirty="0">
                  <a:solidFill>
                    <a:prstClr val="black"/>
                  </a:solidFill>
                  <a:latin typeface="Arial Narrow"/>
                  <a:ea typeface="Arial Narrow"/>
                  <a:cs typeface="Arial Narrow"/>
                  <a:sym typeface="Arial Narrow"/>
                </a:rPr>
                <a:t>AO: 0,9 – 1,1 metros</a:t>
              </a:r>
              <a:endParaRPr sz="1798" kern="0" dirty="0">
                <a:solidFill>
                  <a:prstClr val="black"/>
                </a:solidFill>
                <a:latin typeface="Arial"/>
                <a:ea typeface="Arial"/>
                <a:cs typeface="Arial"/>
                <a:sym typeface="Arial"/>
              </a:endParaRPr>
            </a:p>
          </p:txBody>
        </p:sp>
      </p:grpSp>
      <p:grpSp>
        <p:nvGrpSpPr>
          <p:cNvPr id="2" name="Google Shape;3696;p48">
            <a:extLst>
              <a:ext uri="{FF2B5EF4-FFF2-40B4-BE49-F238E27FC236}">
                <a16:creationId xmlns:a16="http://schemas.microsoft.com/office/drawing/2014/main" id="{104121D2-0136-ECF4-52D4-9FE22200AC0A}"/>
              </a:ext>
            </a:extLst>
          </p:cNvPr>
          <p:cNvGrpSpPr>
            <a:grpSpLocks/>
          </p:cNvGrpSpPr>
          <p:nvPr/>
        </p:nvGrpSpPr>
        <p:grpSpPr bwMode="auto">
          <a:xfrm>
            <a:off x="-1843708" y="1284465"/>
            <a:ext cx="1470979" cy="499932"/>
            <a:chOff x="12717919" y="6530147"/>
            <a:chExt cx="1354709" cy="421879"/>
          </a:xfrm>
        </p:grpSpPr>
        <p:pic>
          <p:nvPicPr>
            <p:cNvPr id="3" name="Google Shape;3697;p48">
              <a:extLst>
                <a:ext uri="{FF2B5EF4-FFF2-40B4-BE49-F238E27FC236}">
                  <a16:creationId xmlns:a16="http://schemas.microsoft.com/office/drawing/2014/main" id="{EB5A012E-6726-61E3-354B-982C39AFF0FF}"/>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698;p48">
              <a:extLst>
                <a:ext uri="{FF2B5EF4-FFF2-40B4-BE49-F238E27FC236}">
                  <a16:creationId xmlns:a16="http://schemas.microsoft.com/office/drawing/2014/main" id="{1D8CC797-1450-9C08-7C74-7603AC6EA92D}"/>
                </a:ext>
              </a:extLst>
            </p:cNvPr>
            <p:cNvSpPr/>
            <p:nvPr/>
          </p:nvSpPr>
          <p:spPr>
            <a:xfrm>
              <a:off x="12717919" y="6530147"/>
              <a:ext cx="474226" cy="421879"/>
            </a:xfrm>
            <a:prstGeom prst="rect">
              <a:avLst/>
            </a:prstGeom>
            <a:blipFill rotWithShape="1">
              <a:blip r:embed="rId7">
                <a:alphaModFix/>
              </a:blip>
              <a:stretch>
                <a:fillRect/>
              </a:stretch>
            </a:blipFill>
            <a:ln>
              <a:noFill/>
            </a:ln>
          </p:spPr>
          <p:txBody>
            <a:bodyPr spcFirstLastPara="1" lIns="0" tIns="0" rIns="0" bIns="0"/>
            <a:lstStyle/>
            <a:p>
              <a:pPr defTabSz="913852" eaLnBrk="1" fontAlgn="auto" hangingPunct="1">
                <a:spcBef>
                  <a:spcPts val="0"/>
                </a:spcBef>
                <a:spcAft>
                  <a:spcPts val="0"/>
                </a:spcAft>
                <a:buClr>
                  <a:srgbClr val="000000"/>
                </a:buClr>
                <a:defRPr/>
              </a:pPr>
              <a:endParaRPr sz="851" kern="0">
                <a:solidFill>
                  <a:prstClr val="black"/>
                </a:solidFill>
                <a:latin typeface="Calibri"/>
                <a:ea typeface="Calibri"/>
                <a:cs typeface="Calibri"/>
                <a:sym typeface="Calibri"/>
              </a:endParaRPr>
            </a:p>
          </p:txBody>
        </p:sp>
        <p:sp>
          <p:nvSpPr>
            <p:cNvPr id="5" name="Google Shape;3699;p48">
              <a:extLst>
                <a:ext uri="{FF2B5EF4-FFF2-40B4-BE49-F238E27FC236}">
                  <a16:creationId xmlns:a16="http://schemas.microsoft.com/office/drawing/2014/main" id="{71CBDE50-71E3-D001-DA6C-50F88A223AE9}"/>
                </a:ext>
              </a:extLst>
            </p:cNvPr>
            <p:cNvSpPr/>
            <p:nvPr/>
          </p:nvSpPr>
          <p:spPr>
            <a:xfrm>
              <a:off x="13192145" y="6575393"/>
              <a:ext cx="846502" cy="331387"/>
            </a:xfrm>
            <a:prstGeom prst="rect">
              <a:avLst/>
            </a:prstGeom>
            <a:noFill/>
            <a:ln>
              <a:noFill/>
            </a:ln>
          </p:spPr>
          <p:txBody>
            <a:bodyPr spcFirstLastPara="1" lIns="0" tIns="0" rIns="0" bIns="0">
              <a:spAutoFit/>
            </a:bodyPr>
            <a:lstStyle/>
            <a:p>
              <a:pPr defTabSz="913852" eaLnBrk="1" fontAlgn="auto" hangingPunct="1">
                <a:spcBef>
                  <a:spcPts val="0"/>
                </a:spcBef>
                <a:spcAft>
                  <a:spcPts val="0"/>
                </a:spcAft>
                <a:buClr>
                  <a:srgbClr val="000000"/>
                </a:buClr>
                <a:defRPr/>
              </a:pPr>
              <a:r>
                <a:rPr lang="es-CO" sz="851" b="1" kern="0" dirty="0">
                  <a:solidFill>
                    <a:prstClr val="black"/>
                  </a:solidFill>
                  <a:latin typeface="Arial Narrow"/>
                  <a:ea typeface="Arial Narrow"/>
                  <a:cs typeface="Arial Narrow"/>
                  <a:sym typeface="Arial Narrow"/>
                </a:rPr>
                <a:t>VV: 10 – 20 nudos</a:t>
              </a:r>
              <a:endParaRPr sz="900" kern="0" dirty="0">
                <a:solidFill>
                  <a:prstClr val="black"/>
                </a:solidFill>
                <a:latin typeface="Arial"/>
                <a:ea typeface="Arial"/>
                <a:cs typeface="Arial"/>
                <a:sym typeface="Arial"/>
              </a:endParaRPr>
            </a:p>
            <a:p>
              <a:pPr defTabSz="913852" eaLnBrk="1" fontAlgn="auto" hangingPunct="1">
                <a:spcBef>
                  <a:spcPts val="0"/>
                </a:spcBef>
                <a:spcAft>
                  <a:spcPts val="0"/>
                </a:spcAft>
                <a:buClr>
                  <a:srgbClr val="000000"/>
                </a:buClr>
                <a:defRPr/>
              </a:pPr>
              <a:r>
                <a:rPr lang="es-CO" sz="851" b="1" kern="0" dirty="0">
                  <a:solidFill>
                    <a:prstClr val="black"/>
                  </a:solidFill>
                  <a:latin typeface="Arial Narrow"/>
                  <a:ea typeface="Arial Narrow"/>
                  <a:cs typeface="Arial Narrow"/>
                  <a:sym typeface="Arial Narrow"/>
                </a:rPr>
                <a:t>DV: Norte - Noreste</a:t>
              </a:r>
              <a:endParaRPr sz="900" kern="0" dirty="0">
                <a:solidFill>
                  <a:prstClr val="black"/>
                </a:solidFill>
                <a:latin typeface="Arial"/>
                <a:ea typeface="Arial"/>
                <a:cs typeface="Arial"/>
                <a:sym typeface="Arial"/>
              </a:endParaRPr>
            </a:p>
            <a:p>
              <a:pPr defTabSz="913852" eaLnBrk="1" fontAlgn="auto" hangingPunct="1">
                <a:spcBef>
                  <a:spcPts val="0"/>
                </a:spcBef>
                <a:spcAft>
                  <a:spcPts val="0"/>
                </a:spcAft>
                <a:buClr>
                  <a:srgbClr val="000000"/>
                </a:buClr>
                <a:defRPr/>
              </a:pPr>
              <a:r>
                <a:rPr lang="es-CO" sz="851" b="1" kern="0" dirty="0">
                  <a:solidFill>
                    <a:prstClr val="black"/>
                  </a:solidFill>
                  <a:latin typeface="Arial Narrow"/>
                  <a:ea typeface="Arial Narrow"/>
                  <a:cs typeface="Arial Narrow"/>
                  <a:sym typeface="Arial Narrow"/>
                </a:rPr>
                <a:t>AO: 1,2 – 1,5 metros</a:t>
              </a:r>
              <a:endParaRPr sz="1798" kern="0" dirty="0">
                <a:solidFill>
                  <a:prstClr val="black"/>
                </a:solidFill>
                <a:latin typeface="Arial"/>
                <a:ea typeface="Arial"/>
                <a:cs typeface="Arial"/>
                <a:sym typeface="Arial"/>
              </a:endParaRPr>
            </a:p>
          </p:txBody>
        </p:sp>
      </p:grpSp>
      <p:grpSp>
        <p:nvGrpSpPr>
          <p:cNvPr id="15" name="Grupo 14">
            <a:extLst>
              <a:ext uri="{FF2B5EF4-FFF2-40B4-BE49-F238E27FC236}">
                <a16:creationId xmlns:a16="http://schemas.microsoft.com/office/drawing/2014/main" id="{2FF11B7D-161C-2AC6-C26B-474814B4FE55}"/>
              </a:ext>
            </a:extLst>
          </p:cNvPr>
          <p:cNvGrpSpPr/>
          <p:nvPr/>
        </p:nvGrpSpPr>
        <p:grpSpPr>
          <a:xfrm>
            <a:off x="-1430750" y="2785465"/>
            <a:ext cx="1330475" cy="450041"/>
            <a:chOff x="6169042" y="3662174"/>
            <a:chExt cx="1330822" cy="450158"/>
          </a:xfrm>
        </p:grpSpPr>
        <p:pic>
          <p:nvPicPr>
            <p:cNvPr id="16" name="Google Shape;3654;p48">
              <a:extLst>
                <a:ext uri="{FF2B5EF4-FFF2-40B4-BE49-F238E27FC236}">
                  <a16:creationId xmlns:a16="http://schemas.microsoft.com/office/drawing/2014/main" id="{648FBDDB-741E-E6A8-7C08-2E2419C378E2}"/>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0681" y="3664774"/>
              <a:ext cx="1079183" cy="44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Google Shape;3655;p48">
              <a:extLst>
                <a:ext uri="{FF2B5EF4-FFF2-40B4-BE49-F238E27FC236}">
                  <a16:creationId xmlns:a16="http://schemas.microsoft.com/office/drawing/2014/main" id="{DC744EB9-6359-A272-CBDC-6E6532171156}"/>
                </a:ext>
              </a:extLst>
            </p:cNvPr>
            <p:cNvSpPr/>
            <p:nvPr/>
          </p:nvSpPr>
          <p:spPr bwMode="auto">
            <a:xfrm>
              <a:off x="6169042" y="3662174"/>
              <a:ext cx="436448" cy="447558"/>
            </a:xfrm>
            <a:prstGeom prst="rect">
              <a:avLst/>
            </a:prstGeom>
            <a:blipFill rotWithShape="1">
              <a:blip r:embed="rId4">
                <a:alphaModFix/>
              </a:blip>
              <a:stretch>
                <a:fillRect/>
              </a:stretch>
            </a:blipFill>
            <a:ln>
              <a:noFill/>
            </a:ln>
          </p:spPr>
          <p:txBody>
            <a:bodyPr spcFirstLastPara="1" lIns="0" tIns="0" rIns="0" bIns="0"/>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defTabSz="913852" eaLnBrk="1" fontAlgn="auto" hangingPunct="1">
                <a:spcBef>
                  <a:spcPts val="0"/>
                </a:spcBef>
                <a:spcAft>
                  <a:spcPts val="0"/>
                </a:spcAft>
                <a:buClr>
                  <a:srgbClr val="000000"/>
                </a:buClr>
                <a:defRPr/>
              </a:pPr>
              <a:endParaRPr sz="951" kern="0" dirty="0">
                <a:solidFill>
                  <a:prstClr val="black"/>
                </a:solidFill>
                <a:latin typeface="Calibri"/>
                <a:ea typeface="Calibri"/>
                <a:cs typeface="Calibri"/>
                <a:sym typeface="Calibri"/>
              </a:endParaRPr>
            </a:p>
          </p:txBody>
        </p:sp>
        <p:sp>
          <p:nvSpPr>
            <p:cNvPr id="18" name="Google Shape;3656;p48">
              <a:extLst>
                <a:ext uri="{FF2B5EF4-FFF2-40B4-BE49-F238E27FC236}">
                  <a16:creationId xmlns:a16="http://schemas.microsoft.com/office/drawing/2014/main" id="{5CCF8CC7-1179-4A51-A13A-E700C759AAFD}"/>
                </a:ext>
              </a:extLst>
            </p:cNvPr>
            <p:cNvSpPr/>
            <p:nvPr/>
          </p:nvSpPr>
          <p:spPr bwMode="auto">
            <a:xfrm>
              <a:off x="6673581" y="3816915"/>
              <a:ext cx="737996" cy="138076"/>
            </a:xfrm>
            <a:prstGeom prst="rect">
              <a:avLst/>
            </a:prstGeom>
            <a:noFill/>
            <a:ln>
              <a:noFill/>
            </a:ln>
          </p:spPr>
          <p:txBody>
            <a:bodyPr spcFirstLastPara="1" lIns="0" tIns="0" rIns="0" bIns="0">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defTabSz="913852" eaLnBrk="1" fontAlgn="auto" hangingPunct="1">
                <a:spcBef>
                  <a:spcPts val="0"/>
                </a:spcBef>
                <a:spcAft>
                  <a:spcPts val="0"/>
                </a:spcAft>
                <a:buClr>
                  <a:srgbClr val="000000"/>
                </a:buClr>
                <a:defRPr/>
              </a:pPr>
              <a:r>
                <a:rPr lang="es-CO" sz="900" b="1" kern="0" dirty="0">
                  <a:solidFill>
                    <a:prstClr val="black"/>
                  </a:solidFill>
                  <a:latin typeface="Arial Narrow"/>
                  <a:ea typeface="Arial Narrow"/>
                  <a:cs typeface="Arial Narrow"/>
                  <a:sym typeface="Arial Narrow"/>
                </a:rPr>
                <a:t>Tiempo lluvioso</a:t>
              </a:r>
              <a:endParaRPr sz="1797" kern="0" dirty="0">
                <a:solidFill>
                  <a:prstClr val="black"/>
                </a:solidFill>
                <a:latin typeface="Arial"/>
                <a:ea typeface="Arial"/>
                <a:cs typeface="Arial"/>
                <a:sym typeface="Arial"/>
              </a:endParaRPr>
            </a:p>
          </p:txBody>
        </p:sp>
      </p:grpSp>
      <p:grpSp>
        <p:nvGrpSpPr>
          <p:cNvPr id="6" name="Google Shape;3696;p48">
            <a:extLst>
              <a:ext uri="{FF2B5EF4-FFF2-40B4-BE49-F238E27FC236}">
                <a16:creationId xmlns:a16="http://schemas.microsoft.com/office/drawing/2014/main" id="{72752B73-C475-90EF-1709-5AA5A2A185B2}"/>
              </a:ext>
            </a:extLst>
          </p:cNvPr>
          <p:cNvGrpSpPr>
            <a:grpSpLocks/>
          </p:cNvGrpSpPr>
          <p:nvPr/>
        </p:nvGrpSpPr>
        <p:grpSpPr bwMode="auto">
          <a:xfrm>
            <a:off x="-2055464" y="2299306"/>
            <a:ext cx="1469756" cy="499932"/>
            <a:chOff x="12717919" y="6530147"/>
            <a:chExt cx="1430514" cy="421879"/>
          </a:xfrm>
        </p:grpSpPr>
        <p:pic>
          <p:nvPicPr>
            <p:cNvPr id="7" name="Google Shape;3697;p48">
              <a:extLst>
                <a:ext uri="{FF2B5EF4-FFF2-40B4-BE49-F238E27FC236}">
                  <a16:creationId xmlns:a16="http://schemas.microsoft.com/office/drawing/2014/main" id="{9788CA1A-B51F-040F-4121-E4B4F00E367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6628" y="6530151"/>
              <a:ext cx="1191805"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698;p48">
              <a:extLst>
                <a:ext uri="{FF2B5EF4-FFF2-40B4-BE49-F238E27FC236}">
                  <a16:creationId xmlns:a16="http://schemas.microsoft.com/office/drawing/2014/main" id="{7AAF2F1F-F62D-BEF3-DB4B-DB9B90BE717D}"/>
                </a:ext>
              </a:extLst>
            </p:cNvPr>
            <p:cNvSpPr/>
            <p:nvPr/>
          </p:nvSpPr>
          <p:spPr>
            <a:xfrm>
              <a:off x="12717919" y="6530147"/>
              <a:ext cx="474226" cy="421879"/>
            </a:xfrm>
            <a:prstGeom prst="rect">
              <a:avLst/>
            </a:prstGeom>
            <a:blipFill rotWithShape="1">
              <a:blip r:embed="rId7">
                <a:alphaModFix/>
              </a:blip>
              <a:stretch>
                <a:fillRect/>
              </a:stretch>
            </a:blipFill>
            <a:ln>
              <a:noFill/>
            </a:ln>
          </p:spPr>
          <p:txBody>
            <a:bodyPr spcFirstLastPara="1" lIns="0" tIns="0" rIns="0" bIns="0"/>
            <a:lstStyle/>
            <a:p>
              <a:pPr defTabSz="913852" eaLnBrk="1" fontAlgn="auto" hangingPunct="1">
                <a:spcBef>
                  <a:spcPts val="0"/>
                </a:spcBef>
                <a:spcAft>
                  <a:spcPts val="0"/>
                </a:spcAft>
                <a:buClr>
                  <a:srgbClr val="000000"/>
                </a:buClr>
                <a:defRPr/>
              </a:pPr>
              <a:endParaRPr sz="851" kern="0">
                <a:solidFill>
                  <a:prstClr val="black"/>
                </a:solidFill>
                <a:latin typeface="Calibri"/>
                <a:ea typeface="Calibri"/>
                <a:cs typeface="Calibri"/>
                <a:sym typeface="Calibri"/>
              </a:endParaRPr>
            </a:p>
          </p:txBody>
        </p:sp>
        <p:sp>
          <p:nvSpPr>
            <p:cNvPr id="9" name="Google Shape;3699;p48">
              <a:extLst>
                <a:ext uri="{FF2B5EF4-FFF2-40B4-BE49-F238E27FC236}">
                  <a16:creationId xmlns:a16="http://schemas.microsoft.com/office/drawing/2014/main" id="{2BE43EA2-64D8-040C-E3AB-6D367F613518}"/>
                </a:ext>
              </a:extLst>
            </p:cNvPr>
            <p:cNvSpPr/>
            <p:nvPr/>
          </p:nvSpPr>
          <p:spPr>
            <a:xfrm>
              <a:off x="13226129" y="6573005"/>
              <a:ext cx="846502" cy="331387"/>
            </a:xfrm>
            <a:prstGeom prst="rect">
              <a:avLst/>
            </a:prstGeom>
            <a:noFill/>
            <a:ln>
              <a:noFill/>
            </a:ln>
          </p:spPr>
          <p:txBody>
            <a:bodyPr spcFirstLastPara="1" lIns="0" tIns="0" rIns="0" bIns="0">
              <a:spAutoFit/>
            </a:bodyPr>
            <a:lstStyle/>
            <a:p>
              <a:pPr defTabSz="913852" eaLnBrk="1" fontAlgn="auto" hangingPunct="1">
                <a:spcBef>
                  <a:spcPts val="0"/>
                </a:spcBef>
                <a:spcAft>
                  <a:spcPts val="0"/>
                </a:spcAft>
                <a:buClr>
                  <a:srgbClr val="000000"/>
                </a:buClr>
                <a:defRPr/>
              </a:pPr>
              <a:r>
                <a:rPr lang="es-CO" sz="851" b="1" kern="0" dirty="0">
                  <a:solidFill>
                    <a:prstClr val="black"/>
                  </a:solidFill>
                  <a:latin typeface="Arial Narrow"/>
                  <a:ea typeface="Arial Narrow"/>
                  <a:cs typeface="Arial Narrow"/>
                  <a:sym typeface="Arial Narrow"/>
                </a:rPr>
                <a:t>VV: 10 – 25 nudos</a:t>
              </a:r>
              <a:endParaRPr sz="900" kern="0" dirty="0">
                <a:solidFill>
                  <a:prstClr val="black"/>
                </a:solidFill>
                <a:latin typeface="Arial"/>
                <a:ea typeface="Arial"/>
                <a:cs typeface="Arial"/>
                <a:sym typeface="Arial"/>
              </a:endParaRPr>
            </a:p>
            <a:p>
              <a:pPr defTabSz="913852" eaLnBrk="1" fontAlgn="auto" hangingPunct="1">
                <a:spcBef>
                  <a:spcPts val="0"/>
                </a:spcBef>
                <a:spcAft>
                  <a:spcPts val="0"/>
                </a:spcAft>
                <a:buClr>
                  <a:srgbClr val="000000"/>
                </a:buClr>
                <a:defRPr/>
              </a:pPr>
              <a:r>
                <a:rPr lang="es-CO" sz="851" b="1" kern="0" dirty="0">
                  <a:solidFill>
                    <a:prstClr val="black"/>
                  </a:solidFill>
                  <a:latin typeface="Arial Narrow"/>
                  <a:ea typeface="Arial Narrow"/>
                  <a:cs typeface="Arial Narrow"/>
                  <a:sym typeface="Arial Narrow"/>
                </a:rPr>
                <a:t>DV: </a:t>
              </a:r>
              <a:r>
                <a:rPr lang="es-ES" sz="851" b="1" kern="0" dirty="0">
                  <a:solidFill>
                    <a:prstClr val="black"/>
                  </a:solidFill>
                  <a:latin typeface="Arial Narrow"/>
                  <a:ea typeface="Arial Narrow"/>
                  <a:cs typeface="Arial Narrow"/>
                  <a:sym typeface="Arial Narrow"/>
                </a:rPr>
                <a:t>Noreste - Este</a:t>
              </a:r>
              <a:endParaRPr sz="900" kern="0" dirty="0">
                <a:solidFill>
                  <a:prstClr val="black"/>
                </a:solidFill>
                <a:latin typeface="Arial"/>
                <a:ea typeface="Arial"/>
                <a:cs typeface="Arial"/>
                <a:sym typeface="Arial"/>
              </a:endParaRPr>
            </a:p>
            <a:p>
              <a:pPr defTabSz="913852" eaLnBrk="1" fontAlgn="auto" hangingPunct="1">
                <a:spcBef>
                  <a:spcPts val="0"/>
                </a:spcBef>
                <a:spcAft>
                  <a:spcPts val="0"/>
                </a:spcAft>
                <a:buClr>
                  <a:srgbClr val="000000"/>
                </a:buClr>
                <a:defRPr/>
              </a:pPr>
              <a:r>
                <a:rPr lang="es-CO" sz="851" b="1" kern="0" dirty="0">
                  <a:solidFill>
                    <a:prstClr val="black"/>
                  </a:solidFill>
                  <a:latin typeface="Arial Narrow"/>
                  <a:ea typeface="Arial Narrow"/>
                  <a:cs typeface="Arial Narrow"/>
                  <a:sym typeface="Arial Narrow"/>
                </a:rPr>
                <a:t>AO: 2,0 – 2,5 metros</a:t>
              </a:r>
              <a:endParaRPr sz="1798" kern="0" dirty="0">
                <a:solidFill>
                  <a:prstClr val="black"/>
                </a:solidFill>
                <a:latin typeface="Arial"/>
                <a:ea typeface="Arial"/>
                <a:cs typeface="Arial"/>
                <a:sym typeface="Arial"/>
              </a:endParaRPr>
            </a:p>
          </p:txBody>
        </p:sp>
      </p:grpSp>
      <p:pic>
        <p:nvPicPr>
          <p:cNvPr id="26" name="Google Shape;3738;p49">
            <a:extLst>
              <a:ext uri="{FF2B5EF4-FFF2-40B4-BE49-F238E27FC236}">
                <a16:creationId xmlns:a16="http://schemas.microsoft.com/office/drawing/2014/main" id="{43BB62BC-0DC9-013D-932F-A65E56118E8C}"/>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62819" y="4791205"/>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738;p49">
            <a:extLst>
              <a:ext uri="{FF2B5EF4-FFF2-40B4-BE49-F238E27FC236}">
                <a16:creationId xmlns:a16="http://schemas.microsoft.com/office/drawing/2014/main" id="{6EBB697A-4F03-2230-44AA-5764C4D0AC67}"/>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8160" y="3136060"/>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 name="Google Shape;3696;p48">
            <a:extLst>
              <a:ext uri="{FF2B5EF4-FFF2-40B4-BE49-F238E27FC236}">
                <a16:creationId xmlns:a16="http://schemas.microsoft.com/office/drawing/2014/main" id="{3FDE6187-756E-C1E4-1628-48AA07E7B504}"/>
              </a:ext>
            </a:extLst>
          </p:cNvPr>
          <p:cNvGrpSpPr>
            <a:grpSpLocks/>
          </p:cNvGrpSpPr>
          <p:nvPr/>
        </p:nvGrpSpPr>
        <p:grpSpPr bwMode="auto">
          <a:xfrm>
            <a:off x="1138678" y="2440234"/>
            <a:ext cx="1469756" cy="499932"/>
            <a:chOff x="12717919" y="6530147"/>
            <a:chExt cx="1430514" cy="421879"/>
          </a:xfrm>
        </p:grpSpPr>
        <p:pic>
          <p:nvPicPr>
            <p:cNvPr id="29" name="Google Shape;3697;p48">
              <a:extLst>
                <a:ext uri="{FF2B5EF4-FFF2-40B4-BE49-F238E27FC236}">
                  <a16:creationId xmlns:a16="http://schemas.microsoft.com/office/drawing/2014/main" id="{BE298336-32FA-32EA-9D68-A20805DE553D}"/>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6628" y="6530151"/>
              <a:ext cx="1191805"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Google Shape;3698;p48">
              <a:extLst>
                <a:ext uri="{FF2B5EF4-FFF2-40B4-BE49-F238E27FC236}">
                  <a16:creationId xmlns:a16="http://schemas.microsoft.com/office/drawing/2014/main" id="{BC37BE89-71B8-84F6-B859-A8DF935D6E0C}"/>
                </a:ext>
              </a:extLst>
            </p:cNvPr>
            <p:cNvSpPr/>
            <p:nvPr/>
          </p:nvSpPr>
          <p:spPr>
            <a:xfrm>
              <a:off x="12717919" y="6530147"/>
              <a:ext cx="474226" cy="421879"/>
            </a:xfrm>
            <a:prstGeom prst="rect">
              <a:avLst/>
            </a:prstGeom>
            <a:blipFill rotWithShape="1">
              <a:blip r:embed="rId7">
                <a:alphaModFix/>
              </a:blip>
              <a:stretch>
                <a:fillRect/>
              </a:stretch>
            </a:blipFill>
            <a:ln>
              <a:noFill/>
            </a:ln>
          </p:spPr>
          <p:txBody>
            <a:bodyPr spcFirstLastPara="1" lIns="0" tIns="0" rIns="0" bIns="0"/>
            <a:lstStyle/>
            <a:p>
              <a:pPr defTabSz="913852" eaLnBrk="1" fontAlgn="auto" hangingPunct="1">
                <a:spcBef>
                  <a:spcPts val="0"/>
                </a:spcBef>
                <a:spcAft>
                  <a:spcPts val="0"/>
                </a:spcAft>
                <a:buClr>
                  <a:srgbClr val="000000"/>
                </a:buClr>
                <a:defRPr/>
              </a:pPr>
              <a:endParaRPr sz="851" kern="0">
                <a:solidFill>
                  <a:prstClr val="black"/>
                </a:solidFill>
                <a:latin typeface="Calibri"/>
                <a:ea typeface="Calibri"/>
                <a:cs typeface="Calibri"/>
                <a:sym typeface="Calibri"/>
              </a:endParaRPr>
            </a:p>
          </p:txBody>
        </p:sp>
        <p:sp>
          <p:nvSpPr>
            <p:cNvPr id="31" name="Google Shape;3699;p48">
              <a:extLst>
                <a:ext uri="{FF2B5EF4-FFF2-40B4-BE49-F238E27FC236}">
                  <a16:creationId xmlns:a16="http://schemas.microsoft.com/office/drawing/2014/main" id="{5AD64883-5BA4-503D-2F6C-F6E8FBA0681A}"/>
                </a:ext>
              </a:extLst>
            </p:cNvPr>
            <p:cNvSpPr/>
            <p:nvPr/>
          </p:nvSpPr>
          <p:spPr>
            <a:xfrm>
              <a:off x="13226129" y="6573005"/>
              <a:ext cx="846502" cy="331387"/>
            </a:xfrm>
            <a:prstGeom prst="rect">
              <a:avLst/>
            </a:prstGeom>
            <a:noFill/>
            <a:ln>
              <a:noFill/>
            </a:ln>
          </p:spPr>
          <p:txBody>
            <a:bodyPr spcFirstLastPara="1" lIns="0" tIns="0" rIns="0" bIns="0">
              <a:spAutoFit/>
            </a:bodyPr>
            <a:lstStyle/>
            <a:p>
              <a:pPr defTabSz="913852" eaLnBrk="1" fontAlgn="auto" hangingPunct="1">
                <a:spcBef>
                  <a:spcPts val="0"/>
                </a:spcBef>
                <a:spcAft>
                  <a:spcPts val="0"/>
                </a:spcAft>
                <a:buClr>
                  <a:srgbClr val="000000"/>
                </a:buClr>
                <a:defRPr/>
              </a:pPr>
              <a:r>
                <a:rPr lang="es-CO" sz="851" b="1" kern="0" dirty="0">
                  <a:solidFill>
                    <a:prstClr val="black"/>
                  </a:solidFill>
                  <a:latin typeface="Arial Narrow"/>
                  <a:ea typeface="Arial Narrow"/>
                  <a:cs typeface="Arial Narrow"/>
                  <a:sym typeface="Arial Narrow"/>
                </a:rPr>
                <a:t>VV: 10 – 25 nudos</a:t>
              </a:r>
              <a:endParaRPr sz="900" kern="0" dirty="0">
                <a:solidFill>
                  <a:prstClr val="black"/>
                </a:solidFill>
                <a:latin typeface="Arial"/>
                <a:ea typeface="Arial"/>
                <a:cs typeface="Arial"/>
                <a:sym typeface="Arial"/>
              </a:endParaRPr>
            </a:p>
            <a:p>
              <a:pPr defTabSz="913852" eaLnBrk="1" fontAlgn="auto" hangingPunct="1">
                <a:spcBef>
                  <a:spcPts val="0"/>
                </a:spcBef>
                <a:spcAft>
                  <a:spcPts val="0"/>
                </a:spcAft>
                <a:buClr>
                  <a:srgbClr val="000000"/>
                </a:buClr>
                <a:defRPr/>
              </a:pPr>
              <a:r>
                <a:rPr lang="es-CO" sz="851" b="1" kern="0" dirty="0">
                  <a:solidFill>
                    <a:prstClr val="black"/>
                  </a:solidFill>
                  <a:latin typeface="Arial Narrow"/>
                  <a:ea typeface="Arial Narrow"/>
                  <a:cs typeface="Arial Narrow"/>
                  <a:sym typeface="Arial Narrow"/>
                </a:rPr>
                <a:t>DV: </a:t>
              </a:r>
              <a:r>
                <a:rPr lang="es-ES" sz="851" b="1" kern="0" dirty="0">
                  <a:solidFill>
                    <a:prstClr val="black"/>
                  </a:solidFill>
                  <a:latin typeface="Arial Narrow"/>
                  <a:ea typeface="Arial Narrow"/>
                  <a:cs typeface="Arial Narrow"/>
                  <a:sym typeface="Arial Narrow"/>
                </a:rPr>
                <a:t>Noreste</a:t>
              </a:r>
              <a:endParaRPr sz="900" kern="0" dirty="0">
                <a:solidFill>
                  <a:prstClr val="black"/>
                </a:solidFill>
                <a:latin typeface="Arial"/>
                <a:ea typeface="Arial"/>
                <a:cs typeface="Arial"/>
                <a:sym typeface="Arial"/>
              </a:endParaRPr>
            </a:p>
            <a:p>
              <a:pPr defTabSz="913852" eaLnBrk="1" fontAlgn="auto" hangingPunct="1">
                <a:spcBef>
                  <a:spcPts val="0"/>
                </a:spcBef>
                <a:spcAft>
                  <a:spcPts val="0"/>
                </a:spcAft>
                <a:buClr>
                  <a:srgbClr val="000000"/>
                </a:buClr>
                <a:defRPr/>
              </a:pPr>
              <a:r>
                <a:rPr lang="es-CO" sz="851" b="1" kern="0" dirty="0">
                  <a:solidFill>
                    <a:prstClr val="black"/>
                  </a:solidFill>
                  <a:latin typeface="Arial Narrow"/>
                  <a:ea typeface="Arial Narrow"/>
                  <a:cs typeface="Arial Narrow"/>
                  <a:sym typeface="Arial Narrow"/>
                </a:rPr>
                <a:t>AO: 1,5 – 2,8 metros</a:t>
              </a:r>
              <a:endParaRPr sz="1798" kern="0" dirty="0">
                <a:solidFill>
                  <a:prstClr val="black"/>
                </a:solidFill>
                <a:latin typeface="Arial"/>
                <a:ea typeface="Arial"/>
                <a:cs typeface="Arial"/>
                <a:sym typeface="Arial"/>
              </a:endParaRPr>
            </a:p>
          </p:txBody>
        </p:sp>
      </p:grpSp>
      <p:grpSp>
        <p:nvGrpSpPr>
          <p:cNvPr id="14" name="Google Shape;3720;p49">
            <a:extLst>
              <a:ext uri="{FF2B5EF4-FFF2-40B4-BE49-F238E27FC236}">
                <a16:creationId xmlns:a16="http://schemas.microsoft.com/office/drawing/2014/main" id="{971F94E1-0B2D-2B6D-1B11-C1162B1EBEE0}"/>
              </a:ext>
            </a:extLst>
          </p:cNvPr>
          <p:cNvGrpSpPr>
            <a:grpSpLocks/>
          </p:cNvGrpSpPr>
          <p:nvPr/>
        </p:nvGrpSpPr>
        <p:grpSpPr bwMode="auto">
          <a:xfrm>
            <a:off x="4043286" y="3481572"/>
            <a:ext cx="1557468" cy="474662"/>
            <a:chOff x="12855734" y="7185445"/>
            <a:chExt cx="1321386" cy="453600"/>
          </a:xfrm>
        </p:grpSpPr>
        <p:sp>
          <p:nvSpPr>
            <p:cNvPr id="23" name="Google Shape;3721;p49">
              <a:extLst>
                <a:ext uri="{FF2B5EF4-FFF2-40B4-BE49-F238E27FC236}">
                  <a16:creationId xmlns:a16="http://schemas.microsoft.com/office/drawing/2014/main" id="{2E21C44F-5E82-F0C3-119E-FCC7BD95C872}"/>
                </a:ext>
              </a:extLst>
            </p:cNvPr>
            <p:cNvSpPr/>
            <p:nvPr/>
          </p:nvSpPr>
          <p:spPr>
            <a:xfrm>
              <a:off x="13060456" y="7188479"/>
              <a:ext cx="1116664" cy="450566"/>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24" name="Google Shape;3722;p49">
              <a:extLst>
                <a:ext uri="{FF2B5EF4-FFF2-40B4-BE49-F238E27FC236}">
                  <a16:creationId xmlns:a16="http://schemas.microsoft.com/office/drawing/2014/main" id="{5F462224-82D9-C3D6-F6EF-CB6201E3ABF4}"/>
                </a:ext>
              </a:extLst>
            </p:cNvPr>
            <p:cNvSpPr/>
            <p:nvPr/>
          </p:nvSpPr>
          <p:spPr>
            <a:xfrm>
              <a:off x="12855734" y="7185445"/>
              <a:ext cx="449768" cy="450566"/>
            </a:xfrm>
            <a:prstGeom prst="rect">
              <a:avLst/>
            </a:prstGeom>
            <a:blipFill rotWithShape="1">
              <a:blip r:embed="rId7">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25" name="Google Shape;3723;p49">
              <a:extLst>
                <a:ext uri="{FF2B5EF4-FFF2-40B4-BE49-F238E27FC236}">
                  <a16:creationId xmlns:a16="http://schemas.microsoft.com/office/drawing/2014/main" id="{105656E1-D775-AF52-5FA6-34C1E789ABF1}"/>
                </a:ext>
              </a:extLst>
            </p:cNvPr>
            <p:cNvSpPr/>
            <p:nvPr/>
          </p:nvSpPr>
          <p:spPr>
            <a:xfrm>
              <a:off x="13308603" y="7217303"/>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15 - 28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2.5 – 3.0 metros</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spTree>
    <p:extLst>
      <p:ext uri="{BB962C8B-B14F-4D97-AF65-F5344CB8AC3E}">
        <p14:creationId xmlns:p14="http://schemas.microsoft.com/office/powerpoint/2010/main" val="44341065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003" name="Google Shape;3708;p49">
            <a:extLst>
              <a:ext uri="{FF2B5EF4-FFF2-40B4-BE49-F238E27FC236}">
                <a16:creationId xmlns:a16="http://schemas.microsoft.com/office/drawing/2014/main" id="{53D37868-3DC5-8E88-6AC3-D401FD0AB502}"/>
              </a:ext>
            </a:extLst>
          </p:cNvPr>
          <p:cNvGrpSpPr>
            <a:grpSpLocks/>
          </p:cNvGrpSpPr>
          <p:nvPr/>
        </p:nvGrpSpPr>
        <p:grpSpPr bwMode="auto">
          <a:xfrm>
            <a:off x="-2006633" y="1278393"/>
            <a:ext cx="1352550" cy="455612"/>
            <a:chOff x="12854782" y="3843734"/>
            <a:chExt cx="1321700" cy="454747"/>
          </a:xfrm>
        </p:grpSpPr>
        <p:pic>
          <p:nvPicPr>
            <p:cNvPr id="512038" name="Google Shape;3709;p49" descr="Recurso 23.png">
              <a:extLst>
                <a:ext uri="{FF2B5EF4-FFF2-40B4-BE49-F238E27FC236}">
                  <a16:creationId xmlns:a16="http://schemas.microsoft.com/office/drawing/2014/main" id="{A721ED16-C7DA-7691-F015-DCE8562C2DE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384848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710;p49">
              <a:extLst>
                <a:ext uri="{FF2B5EF4-FFF2-40B4-BE49-F238E27FC236}">
                  <a16:creationId xmlns:a16="http://schemas.microsoft.com/office/drawing/2014/main" id="{307E1039-7A8F-962B-A8DF-CBC9F90125BA}"/>
                </a:ext>
              </a:extLst>
            </p:cNvPr>
            <p:cNvSpPr/>
            <p:nvPr/>
          </p:nvSpPr>
          <p:spPr>
            <a:xfrm>
              <a:off x="12854782" y="3843734"/>
              <a:ext cx="451426" cy="451578"/>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endParaRPr kumimoji="0" sz="9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0" name="Google Shape;3711;p49">
              <a:extLst>
                <a:ext uri="{FF2B5EF4-FFF2-40B4-BE49-F238E27FC236}">
                  <a16:creationId xmlns:a16="http://schemas.microsoft.com/office/drawing/2014/main" id="{74A5C1C0-A59D-206F-2F48-220E1673D61A}"/>
                </a:ext>
              </a:extLst>
            </p:cNvPr>
            <p:cNvSpPr/>
            <p:nvPr/>
          </p:nvSpPr>
          <p:spPr>
            <a:xfrm>
              <a:off x="13326374" y="3987922"/>
              <a:ext cx="763235" cy="145773"/>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r>
                <a:rPr kumimoji="0" lang="es-CO" sz="951" b="1" i="0" u="none" strike="noStrike" kern="0" cap="none" spc="0" normalizeH="0" baseline="0" noProof="0">
                  <a:ln>
                    <a:noFill/>
                  </a:ln>
                  <a:solidFill>
                    <a:prstClr val="black"/>
                  </a:solidFill>
                  <a:effectLst/>
                  <a:uLnTx/>
                  <a:uFillTx/>
                  <a:latin typeface="Arial Narrow"/>
                  <a:ea typeface="Arial Narrow"/>
                  <a:cs typeface="Arial Narrow"/>
                  <a:sym typeface="Arial Narrow"/>
                </a:rPr>
                <a:t>Tiempo lluvioso</a:t>
              </a:r>
              <a:endParaRPr kumimoji="0" sz="1800" b="0" i="0" u="none" strike="noStrike" kern="0" cap="none" spc="0" normalizeH="0" baseline="0" noProof="0">
                <a:ln>
                  <a:noFill/>
                </a:ln>
                <a:solidFill>
                  <a:prstClr val="black"/>
                </a:solidFill>
                <a:effectLst/>
                <a:uLnTx/>
                <a:uFillTx/>
                <a:latin typeface="Arial"/>
                <a:ea typeface="Arial"/>
                <a:cs typeface="Arial"/>
                <a:sym typeface="Arial"/>
              </a:endParaRPr>
            </a:p>
          </p:txBody>
        </p:sp>
      </p:grpSp>
      <p:pic>
        <p:nvPicPr>
          <p:cNvPr id="512004" name="Google Shape;204;p4">
            <a:extLst>
              <a:ext uri="{FF2B5EF4-FFF2-40B4-BE49-F238E27FC236}">
                <a16:creationId xmlns:a16="http://schemas.microsoft.com/office/drawing/2014/main" id="{99A381BB-E278-1540-8FBF-D5152A73CF32}"/>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810" y="13997"/>
            <a:ext cx="2846771" cy="79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5" name="Google Shape;3720;p49">
            <a:extLst>
              <a:ext uri="{FF2B5EF4-FFF2-40B4-BE49-F238E27FC236}">
                <a16:creationId xmlns:a16="http://schemas.microsoft.com/office/drawing/2014/main" id="{F54CAA97-B71C-17BB-56C6-32ABAFCBA899}"/>
              </a:ext>
            </a:extLst>
          </p:cNvPr>
          <p:cNvGrpSpPr>
            <a:grpSpLocks/>
          </p:cNvGrpSpPr>
          <p:nvPr/>
        </p:nvGrpSpPr>
        <p:grpSpPr bwMode="auto">
          <a:xfrm>
            <a:off x="-2095533" y="4074747"/>
            <a:ext cx="1352550" cy="474662"/>
            <a:chOff x="12855734" y="7185445"/>
            <a:chExt cx="1321386" cy="453600"/>
          </a:xfrm>
        </p:grpSpPr>
        <p:sp>
          <p:nvSpPr>
            <p:cNvPr id="53" name="Google Shape;3721;p49">
              <a:extLst>
                <a:ext uri="{FF2B5EF4-FFF2-40B4-BE49-F238E27FC236}">
                  <a16:creationId xmlns:a16="http://schemas.microsoft.com/office/drawing/2014/main" id="{48284527-61C7-E5C4-8D32-42E434AA386A}"/>
                </a:ext>
              </a:extLst>
            </p:cNvPr>
            <p:cNvSpPr/>
            <p:nvPr/>
          </p:nvSpPr>
          <p:spPr>
            <a:xfrm>
              <a:off x="13060456" y="7188479"/>
              <a:ext cx="1116664" cy="450566"/>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5" name="Google Shape;3722;p49">
              <a:extLst>
                <a:ext uri="{FF2B5EF4-FFF2-40B4-BE49-F238E27FC236}">
                  <a16:creationId xmlns:a16="http://schemas.microsoft.com/office/drawing/2014/main" id="{B4C621E1-14C8-3EDF-08F0-B193701F7465}"/>
                </a:ext>
              </a:extLst>
            </p:cNvPr>
            <p:cNvSpPr/>
            <p:nvPr/>
          </p:nvSpPr>
          <p:spPr>
            <a:xfrm>
              <a:off x="12855734" y="7185445"/>
              <a:ext cx="449768" cy="450566"/>
            </a:xfrm>
            <a:prstGeom prst="rect">
              <a:avLst/>
            </a:prstGeom>
            <a:blipFill rotWithShape="1">
              <a:blip r:embed="rId7">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6" name="Google Shape;3723;p49">
              <a:extLst>
                <a:ext uri="{FF2B5EF4-FFF2-40B4-BE49-F238E27FC236}">
                  <a16:creationId xmlns:a16="http://schemas.microsoft.com/office/drawing/2014/main" id="{B953BE6C-55EA-F815-8535-1556006A1853}"/>
                </a:ext>
              </a:extLst>
            </p:cNvPr>
            <p:cNvSpPr/>
            <p:nvPr/>
          </p:nvSpPr>
          <p:spPr>
            <a:xfrm>
              <a:off x="13308603" y="7217303"/>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15 - 20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2.5 – 3.0 metros</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23" name="Google Shape;3696;p48">
            <a:extLst>
              <a:ext uri="{FF2B5EF4-FFF2-40B4-BE49-F238E27FC236}">
                <a16:creationId xmlns:a16="http://schemas.microsoft.com/office/drawing/2014/main" id="{9B6A3C33-8666-0AEA-2FDA-679354DE88F0}"/>
              </a:ext>
            </a:extLst>
          </p:cNvPr>
          <p:cNvGrpSpPr>
            <a:grpSpLocks/>
          </p:cNvGrpSpPr>
          <p:nvPr/>
        </p:nvGrpSpPr>
        <p:grpSpPr bwMode="auto">
          <a:xfrm>
            <a:off x="-2282414" y="4557372"/>
            <a:ext cx="1392237" cy="500062"/>
            <a:chOff x="12717919" y="6530147"/>
            <a:chExt cx="1354712" cy="421879"/>
          </a:xfrm>
        </p:grpSpPr>
        <p:pic>
          <p:nvPicPr>
            <p:cNvPr id="24" name="Google Shape;3697;p48">
              <a:extLst>
                <a:ext uri="{FF2B5EF4-FFF2-40B4-BE49-F238E27FC236}">
                  <a16:creationId xmlns:a16="http://schemas.microsoft.com/office/drawing/2014/main" id="{9739501B-046A-7116-1F2E-048F2D2CC0AB}"/>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Google Shape;3698;p48">
              <a:extLst>
                <a:ext uri="{FF2B5EF4-FFF2-40B4-BE49-F238E27FC236}">
                  <a16:creationId xmlns:a16="http://schemas.microsoft.com/office/drawing/2014/main" id="{3B97957A-A15F-29AE-25C0-892866ACCA1D}"/>
                </a:ext>
              </a:extLst>
            </p:cNvPr>
            <p:cNvSpPr/>
            <p:nvPr/>
          </p:nvSpPr>
          <p:spPr>
            <a:xfrm>
              <a:off x="12717919" y="6530147"/>
              <a:ext cx="474226" cy="421879"/>
            </a:xfrm>
            <a:prstGeom prst="rect">
              <a:avLst/>
            </a:prstGeom>
            <a:blipFill rotWithShape="1">
              <a:blip r:embed="rId7">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8" name="Google Shape;3699;p48">
              <a:extLst>
                <a:ext uri="{FF2B5EF4-FFF2-40B4-BE49-F238E27FC236}">
                  <a16:creationId xmlns:a16="http://schemas.microsoft.com/office/drawing/2014/main" id="{C211A5E7-DB3F-E22C-C7AD-3AA024BF2C2B}"/>
                </a:ext>
              </a:extLst>
            </p:cNvPr>
            <p:cNvSpPr/>
            <p:nvPr/>
          </p:nvSpPr>
          <p:spPr>
            <a:xfrm>
              <a:off x="13226129" y="6573005"/>
              <a:ext cx="846502" cy="331387"/>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10 – 18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Suroeste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1,1 – 2,0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36" name="Google Shape;3716;p49">
            <a:extLst>
              <a:ext uri="{FF2B5EF4-FFF2-40B4-BE49-F238E27FC236}">
                <a16:creationId xmlns:a16="http://schemas.microsoft.com/office/drawing/2014/main" id="{C509A244-3931-E6EB-9FC1-109D46051D88}"/>
              </a:ext>
            </a:extLst>
          </p:cNvPr>
          <p:cNvGrpSpPr>
            <a:grpSpLocks/>
          </p:cNvGrpSpPr>
          <p:nvPr/>
        </p:nvGrpSpPr>
        <p:grpSpPr bwMode="auto">
          <a:xfrm>
            <a:off x="-2127317" y="3498490"/>
            <a:ext cx="1352550" cy="552450"/>
            <a:chOff x="12849266" y="7856751"/>
            <a:chExt cx="1327854" cy="473837"/>
          </a:xfrm>
        </p:grpSpPr>
        <p:pic>
          <p:nvPicPr>
            <p:cNvPr id="37" name="Google Shape;3717;p49" descr="Recurso 23.png">
              <a:extLst>
                <a:ext uri="{FF2B5EF4-FFF2-40B4-BE49-F238E27FC236}">
                  <a16:creationId xmlns:a16="http://schemas.microsoft.com/office/drawing/2014/main" id="{3AB710AA-FF68-ABFB-20E8-A291D083B70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1120" y="785675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Google Shape;3718;p49">
              <a:extLst>
                <a:ext uri="{FF2B5EF4-FFF2-40B4-BE49-F238E27FC236}">
                  <a16:creationId xmlns:a16="http://schemas.microsoft.com/office/drawing/2014/main" id="{FE27278E-2B11-7D05-E67F-5E46C594E26F}"/>
                </a:ext>
              </a:extLst>
            </p:cNvPr>
            <p:cNvSpPr/>
            <p:nvPr/>
          </p:nvSpPr>
          <p:spPr>
            <a:xfrm>
              <a:off x="12849266" y="7859474"/>
              <a:ext cx="450410" cy="449328"/>
            </a:xfrm>
            <a:prstGeom prst="rect">
              <a:avLst/>
            </a:prstGeom>
            <a:blipFill rotWithShape="1">
              <a:blip r:embed="rId7">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1" name="Google Shape;3719;p49">
              <a:extLst>
                <a:ext uri="{FF2B5EF4-FFF2-40B4-BE49-F238E27FC236}">
                  <a16:creationId xmlns:a16="http://schemas.microsoft.com/office/drawing/2014/main" id="{4A268DF7-6B3A-01B8-B1A5-A4E152393693}"/>
                </a:ext>
              </a:extLst>
            </p:cNvPr>
            <p:cNvSpPr/>
            <p:nvPr/>
          </p:nvSpPr>
          <p:spPr>
            <a:xfrm>
              <a:off x="13307469" y="7881260"/>
              <a:ext cx="847832" cy="449328"/>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25 - 36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Oeste - Noroeste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3.0 m - 4.0 m</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2" name="Google Shape;3696;p48">
            <a:extLst>
              <a:ext uri="{FF2B5EF4-FFF2-40B4-BE49-F238E27FC236}">
                <a16:creationId xmlns:a16="http://schemas.microsoft.com/office/drawing/2014/main" id="{74B08E6E-9DA3-A8C7-4563-00D1FF550BA4}"/>
              </a:ext>
            </a:extLst>
          </p:cNvPr>
          <p:cNvGrpSpPr>
            <a:grpSpLocks/>
          </p:cNvGrpSpPr>
          <p:nvPr/>
        </p:nvGrpSpPr>
        <p:grpSpPr bwMode="auto">
          <a:xfrm>
            <a:off x="5360102" y="4679673"/>
            <a:ext cx="1392237" cy="500062"/>
            <a:chOff x="12717919" y="6530147"/>
            <a:chExt cx="1354712" cy="421879"/>
          </a:xfrm>
        </p:grpSpPr>
        <p:pic>
          <p:nvPicPr>
            <p:cNvPr id="5" name="Google Shape;3697;p48">
              <a:extLst>
                <a:ext uri="{FF2B5EF4-FFF2-40B4-BE49-F238E27FC236}">
                  <a16:creationId xmlns:a16="http://schemas.microsoft.com/office/drawing/2014/main" id="{6462A94A-A378-A7A0-F442-01EBA7B09D12}"/>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Google Shape;3698;p48">
              <a:extLst>
                <a:ext uri="{FF2B5EF4-FFF2-40B4-BE49-F238E27FC236}">
                  <a16:creationId xmlns:a16="http://schemas.microsoft.com/office/drawing/2014/main" id="{0C93FE68-E00B-3CA3-9333-BFB0B52A6B64}"/>
                </a:ext>
              </a:extLst>
            </p:cNvPr>
            <p:cNvSpPr/>
            <p:nvPr/>
          </p:nvSpPr>
          <p:spPr>
            <a:xfrm>
              <a:off x="12717919" y="6530147"/>
              <a:ext cx="474226" cy="421879"/>
            </a:xfrm>
            <a:prstGeom prst="rect">
              <a:avLst/>
            </a:prstGeom>
            <a:blipFill rotWithShape="1">
              <a:blip r:embed="rId7">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31" name="Google Shape;3699;p48">
              <a:extLst>
                <a:ext uri="{FF2B5EF4-FFF2-40B4-BE49-F238E27FC236}">
                  <a16:creationId xmlns:a16="http://schemas.microsoft.com/office/drawing/2014/main" id="{83857CC2-C413-06C5-847C-6D850FCE65A3}"/>
                </a:ext>
              </a:extLst>
            </p:cNvPr>
            <p:cNvSpPr/>
            <p:nvPr/>
          </p:nvSpPr>
          <p:spPr>
            <a:xfrm>
              <a:off x="13226129" y="6573005"/>
              <a:ext cx="846502" cy="311588"/>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a:t>
              </a:r>
              <a:r>
                <a:rPr lang="es-CO" sz="800" b="1" kern="0" dirty="0">
                  <a:solidFill>
                    <a:prstClr val="black"/>
                  </a:solidFill>
                  <a:latin typeface="Arial Narrow"/>
                  <a:ea typeface="Arial Narrow"/>
                  <a:cs typeface="Arial Narrow"/>
                  <a:sym typeface="Arial Narrow"/>
                </a:rPr>
                <a:t>9</a:t>
              </a:r>
              <a:r>
                <a:rPr kumimoji="0" lang="es-CO" sz="8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 15 nudos</a:t>
              </a:r>
              <a:endParaRPr kumimoji="0" sz="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Suroeste</a:t>
              </a:r>
              <a:endParaRPr kumimoji="0" sz="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1,8 metros</a:t>
              </a:r>
              <a:endParaRPr kumimoji="0" sz="16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39" name="Grupo 38">
            <a:extLst>
              <a:ext uri="{FF2B5EF4-FFF2-40B4-BE49-F238E27FC236}">
                <a16:creationId xmlns:a16="http://schemas.microsoft.com/office/drawing/2014/main" id="{20C9AFCD-C723-0322-154D-5AA0ED4E0720}"/>
              </a:ext>
            </a:extLst>
          </p:cNvPr>
          <p:cNvGrpSpPr/>
          <p:nvPr/>
        </p:nvGrpSpPr>
        <p:grpSpPr>
          <a:xfrm>
            <a:off x="-1847123" y="6032200"/>
            <a:ext cx="1308344" cy="471487"/>
            <a:chOff x="4466186" y="4500860"/>
            <a:chExt cx="1308344" cy="471487"/>
          </a:xfrm>
        </p:grpSpPr>
        <p:grpSp>
          <p:nvGrpSpPr>
            <p:cNvPr id="40" name="Grupo 39">
              <a:extLst>
                <a:ext uri="{FF2B5EF4-FFF2-40B4-BE49-F238E27FC236}">
                  <a16:creationId xmlns:a16="http://schemas.microsoft.com/office/drawing/2014/main" id="{1E79909A-1DF7-5245-C9BE-CB3727207742}"/>
                </a:ext>
              </a:extLst>
            </p:cNvPr>
            <p:cNvGrpSpPr/>
            <p:nvPr/>
          </p:nvGrpSpPr>
          <p:grpSpPr>
            <a:xfrm>
              <a:off x="4673032" y="4500866"/>
              <a:ext cx="1068111" cy="447680"/>
              <a:chOff x="4917038" y="4995859"/>
              <a:chExt cx="931312" cy="307185"/>
            </a:xfrm>
          </p:grpSpPr>
          <p:sp>
            <p:nvSpPr>
              <p:cNvPr id="46" name="Diagrama de flujo: retraso 45">
                <a:extLst>
                  <a:ext uri="{FF2B5EF4-FFF2-40B4-BE49-F238E27FC236}">
                    <a16:creationId xmlns:a16="http://schemas.microsoft.com/office/drawing/2014/main" id="{D30B3257-955E-2839-FC18-796BA2B03263}"/>
                  </a:ext>
                </a:extLst>
              </p:cNvPr>
              <p:cNvSpPr/>
              <p:nvPr/>
            </p:nvSpPr>
            <p:spPr>
              <a:xfrm>
                <a:off x="5510213" y="4995859"/>
                <a:ext cx="338137" cy="307181"/>
              </a:xfrm>
              <a:prstGeom prst="flowChartDelay">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47" name="Rectángulo 46">
                <a:extLst>
                  <a:ext uri="{FF2B5EF4-FFF2-40B4-BE49-F238E27FC236}">
                    <a16:creationId xmlns:a16="http://schemas.microsoft.com/office/drawing/2014/main" id="{9FBE6077-195B-19C3-50B3-FACD05C91C7D}"/>
                  </a:ext>
                </a:extLst>
              </p:cNvPr>
              <p:cNvSpPr/>
              <p:nvPr/>
            </p:nvSpPr>
            <p:spPr>
              <a:xfrm>
                <a:off x="4917038" y="4995862"/>
                <a:ext cx="593175" cy="3071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grpSp>
        <p:grpSp>
          <p:nvGrpSpPr>
            <p:cNvPr id="43" name="Google Shape;3712;p49">
              <a:extLst>
                <a:ext uri="{FF2B5EF4-FFF2-40B4-BE49-F238E27FC236}">
                  <a16:creationId xmlns:a16="http://schemas.microsoft.com/office/drawing/2014/main" id="{CD335E82-47F5-440E-BFEF-F8E2C8518F38}"/>
                </a:ext>
              </a:extLst>
            </p:cNvPr>
            <p:cNvGrpSpPr>
              <a:grpSpLocks/>
            </p:cNvGrpSpPr>
            <p:nvPr/>
          </p:nvGrpSpPr>
          <p:grpSpPr bwMode="auto">
            <a:xfrm>
              <a:off x="4466186" y="4500860"/>
              <a:ext cx="1308344" cy="471487"/>
              <a:chOff x="12849264" y="5857985"/>
              <a:chExt cx="1234313" cy="471600"/>
            </a:xfrm>
          </p:grpSpPr>
          <p:pic>
            <p:nvPicPr>
              <p:cNvPr id="44" name="Google Shape;3714;p49">
                <a:extLst>
                  <a:ext uri="{FF2B5EF4-FFF2-40B4-BE49-F238E27FC236}">
                    <a16:creationId xmlns:a16="http://schemas.microsoft.com/office/drawing/2014/main" id="{EF776B92-C7C1-7C31-D440-FED93742564D}"/>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487"/>
              <a:stretch>
                <a:fillRect/>
              </a:stretch>
            </p:blipFill>
            <p:spPr bwMode="auto">
              <a:xfrm>
                <a:off x="12849264"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Google Shape;3715;p49">
                <a:extLst>
                  <a:ext uri="{FF2B5EF4-FFF2-40B4-BE49-F238E27FC236}">
                    <a16:creationId xmlns:a16="http://schemas.microsoft.com/office/drawing/2014/main" id="{B6BE02ED-A4ED-E9D8-107D-0087BCE0BEE7}"/>
                  </a:ext>
                </a:extLst>
              </p:cNvPr>
              <p:cNvSpPr/>
              <p:nvPr/>
            </p:nvSpPr>
            <p:spPr>
              <a:xfrm>
                <a:off x="13320428" y="5937379"/>
                <a:ext cx="763149" cy="292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29</a:t>
                </a:r>
                <a:r>
                  <a:rPr kumimoji="0" lang="es-MX"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de </a:t>
                </a:r>
                <a:r>
                  <a:rPr lang="es-MX" sz="951" b="1" kern="0" dirty="0">
                    <a:solidFill>
                      <a:prstClr val="black"/>
                    </a:solidFill>
                    <a:latin typeface="Arial Narrow"/>
                    <a:ea typeface="Arial Narrow"/>
                    <a:cs typeface="Arial Narrow"/>
                    <a:sym typeface="Arial Narrow"/>
                  </a:rPr>
                  <a:t>octubre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pic>
        <p:nvPicPr>
          <p:cNvPr id="63" name="Google Shape;3738;p49">
            <a:extLst>
              <a:ext uri="{FF2B5EF4-FFF2-40B4-BE49-F238E27FC236}">
                <a16:creationId xmlns:a16="http://schemas.microsoft.com/office/drawing/2014/main" id="{C8EAB959-C6CE-7B7B-2BED-CFD5A6703DEA}"/>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47700" y="1965900"/>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738;p49">
            <a:extLst>
              <a:ext uri="{FF2B5EF4-FFF2-40B4-BE49-F238E27FC236}">
                <a16:creationId xmlns:a16="http://schemas.microsoft.com/office/drawing/2014/main" id="{F3833906-0B9F-D896-C4D3-0450F4DA2F48}"/>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85180" y="2980904"/>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738;p49">
            <a:extLst>
              <a:ext uri="{FF2B5EF4-FFF2-40B4-BE49-F238E27FC236}">
                <a16:creationId xmlns:a16="http://schemas.microsoft.com/office/drawing/2014/main" id="{94BE279D-0BAA-FBA8-D1B6-793F0C6FB69F}"/>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25984" y="3162926"/>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upo 5">
            <a:extLst>
              <a:ext uri="{FF2B5EF4-FFF2-40B4-BE49-F238E27FC236}">
                <a16:creationId xmlns:a16="http://schemas.microsoft.com/office/drawing/2014/main" id="{15400D5A-6BDB-3A1F-1FB2-28A8324CBF3F}"/>
              </a:ext>
            </a:extLst>
          </p:cNvPr>
          <p:cNvGrpSpPr/>
          <p:nvPr/>
        </p:nvGrpSpPr>
        <p:grpSpPr>
          <a:xfrm>
            <a:off x="-1893589" y="5179735"/>
            <a:ext cx="1330822" cy="450158"/>
            <a:chOff x="6169042" y="3662174"/>
            <a:chExt cx="1330822" cy="450158"/>
          </a:xfrm>
        </p:grpSpPr>
        <p:pic>
          <p:nvPicPr>
            <p:cNvPr id="7" name="Google Shape;3654;p48">
              <a:extLst>
                <a:ext uri="{FF2B5EF4-FFF2-40B4-BE49-F238E27FC236}">
                  <a16:creationId xmlns:a16="http://schemas.microsoft.com/office/drawing/2014/main" id="{B69A6C92-195F-C0BD-8BD0-3AF9831627EE}"/>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20681" y="3664774"/>
              <a:ext cx="1079183" cy="44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Google Shape;3655;p48">
              <a:extLst>
                <a:ext uri="{FF2B5EF4-FFF2-40B4-BE49-F238E27FC236}">
                  <a16:creationId xmlns:a16="http://schemas.microsoft.com/office/drawing/2014/main" id="{E4889C65-3B3B-71D2-B18C-885BF60DB88C}"/>
                </a:ext>
              </a:extLst>
            </p:cNvPr>
            <p:cNvSpPr/>
            <p:nvPr/>
          </p:nvSpPr>
          <p:spPr bwMode="auto">
            <a:xfrm>
              <a:off x="6169042" y="3662174"/>
              <a:ext cx="436448" cy="447558"/>
            </a:xfrm>
            <a:prstGeom prst="rect">
              <a:avLst/>
            </a:prstGeom>
            <a:blipFill rotWithShape="1">
              <a:blip r:embed="rId4">
                <a:alphaModFix/>
              </a:blip>
              <a:stretch>
                <a:fillRect/>
              </a:stretch>
            </a:blipFill>
            <a:ln>
              <a:noFill/>
            </a:ln>
          </p:spPr>
          <p:txBody>
            <a:bodyPr spcFirstLastPara="1" lIns="0" tIns="0" rIns="0" bIns="0"/>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12" name="Google Shape;3656;p48">
              <a:extLst>
                <a:ext uri="{FF2B5EF4-FFF2-40B4-BE49-F238E27FC236}">
                  <a16:creationId xmlns:a16="http://schemas.microsoft.com/office/drawing/2014/main" id="{9C208B4B-34F5-B401-D1D5-D70260587E3F}"/>
                </a:ext>
              </a:extLst>
            </p:cNvPr>
            <p:cNvSpPr/>
            <p:nvPr/>
          </p:nvSpPr>
          <p:spPr bwMode="auto">
            <a:xfrm>
              <a:off x="6673581" y="3816915"/>
              <a:ext cx="737996" cy="138076"/>
            </a:xfrm>
            <a:prstGeom prst="rect">
              <a:avLst/>
            </a:prstGeom>
            <a:noFill/>
            <a:ln>
              <a:noFill/>
            </a:ln>
          </p:spPr>
          <p:txBody>
            <a:bodyPr spcFirstLastPara="1" lIns="0" tIns="0" rIns="0" bIns="0">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8" b="0" i="0" u="none" strike="noStrike" kern="0" cap="none" spc="0" normalizeH="0" baseline="0" noProof="0" dirty="0">
                <a:ln>
                  <a:noFill/>
                </a:ln>
                <a:solidFill>
                  <a:prstClr val="black"/>
                </a:solidFill>
                <a:effectLst/>
                <a:uLnTx/>
                <a:uFillTx/>
                <a:latin typeface="Arial"/>
                <a:ea typeface="Arial"/>
                <a:cs typeface="Arial"/>
                <a:sym typeface="Arial"/>
              </a:endParaRPr>
            </a:p>
          </p:txBody>
        </p:sp>
      </p:grpSp>
      <p:pic>
        <p:nvPicPr>
          <p:cNvPr id="13" name="Google Shape;3738;p49">
            <a:extLst>
              <a:ext uri="{FF2B5EF4-FFF2-40B4-BE49-F238E27FC236}">
                <a16:creationId xmlns:a16="http://schemas.microsoft.com/office/drawing/2014/main" id="{ACDEE635-9ECA-FDFF-92C1-37C4CC567925}"/>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41112" y="2224610"/>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oogle Shape;3696;p48">
            <a:extLst>
              <a:ext uri="{FF2B5EF4-FFF2-40B4-BE49-F238E27FC236}">
                <a16:creationId xmlns:a16="http://schemas.microsoft.com/office/drawing/2014/main" id="{00ABECE5-B32C-0E00-BD3C-021A4511F621}"/>
              </a:ext>
            </a:extLst>
          </p:cNvPr>
          <p:cNvGrpSpPr>
            <a:grpSpLocks/>
          </p:cNvGrpSpPr>
          <p:nvPr/>
        </p:nvGrpSpPr>
        <p:grpSpPr bwMode="auto">
          <a:xfrm>
            <a:off x="5998610" y="3553693"/>
            <a:ext cx="1392237" cy="500062"/>
            <a:chOff x="12717919" y="6530147"/>
            <a:chExt cx="1354712" cy="421879"/>
          </a:xfrm>
        </p:grpSpPr>
        <p:pic>
          <p:nvPicPr>
            <p:cNvPr id="4" name="Google Shape;3697;p48">
              <a:extLst>
                <a:ext uri="{FF2B5EF4-FFF2-40B4-BE49-F238E27FC236}">
                  <a16:creationId xmlns:a16="http://schemas.microsoft.com/office/drawing/2014/main" id="{B53F5503-C389-23B2-1172-7E8B68C118E4}"/>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698;p48">
              <a:extLst>
                <a:ext uri="{FF2B5EF4-FFF2-40B4-BE49-F238E27FC236}">
                  <a16:creationId xmlns:a16="http://schemas.microsoft.com/office/drawing/2014/main" id="{A1350B20-E162-6C5B-787B-D6C8D7A8E711}"/>
                </a:ext>
              </a:extLst>
            </p:cNvPr>
            <p:cNvSpPr/>
            <p:nvPr/>
          </p:nvSpPr>
          <p:spPr>
            <a:xfrm>
              <a:off x="12717919" y="6530147"/>
              <a:ext cx="474226" cy="421879"/>
            </a:xfrm>
            <a:prstGeom prst="rect">
              <a:avLst/>
            </a:prstGeom>
            <a:blipFill rotWithShape="1">
              <a:blip r:embed="rId7">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4" name="Google Shape;3699;p48">
              <a:extLst>
                <a:ext uri="{FF2B5EF4-FFF2-40B4-BE49-F238E27FC236}">
                  <a16:creationId xmlns:a16="http://schemas.microsoft.com/office/drawing/2014/main" id="{554109E3-F522-FC64-1321-5829FE15B672}"/>
                </a:ext>
              </a:extLst>
            </p:cNvPr>
            <p:cNvSpPr/>
            <p:nvPr/>
          </p:nvSpPr>
          <p:spPr>
            <a:xfrm>
              <a:off x="13226129" y="6573005"/>
              <a:ext cx="846502" cy="311588"/>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a:t>
              </a:r>
              <a:r>
                <a:rPr lang="es-CO" sz="800" b="1" kern="0" dirty="0">
                  <a:solidFill>
                    <a:prstClr val="black"/>
                  </a:solidFill>
                  <a:latin typeface="Arial Narrow"/>
                  <a:ea typeface="Arial Narrow"/>
                  <a:cs typeface="Arial Narrow"/>
                  <a:sym typeface="Arial Narrow"/>
                </a:rPr>
                <a:t>9</a:t>
              </a:r>
              <a:r>
                <a:rPr kumimoji="0" lang="es-CO" sz="8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 15 nudos</a:t>
              </a:r>
              <a:endParaRPr kumimoji="0" sz="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Suroeste</a:t>
              </a:r>
              <a:endParaRPr kumimoji="0" sz="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1</a:t>
              </a:r>
              <a:r>
                <a:rPr lang="es-CO" sz="800" b="1" kern="0" dirty="0">
                  <a:solidFill>
                    <a:prstClr val="black"/>
                  </a:solidFill>
                  <a:latin typeface="Arial Narrow"/>
                  <a:ea typeface="Arial Narrow"/>
                  <a:cs typeface="Arial Narrow"/>
                  <a:sym typeface="Arial Narrow"/>
                </a:rPr>
                <a:t>,5</a:t>
              </a:r>
              <a:r>
                <a:rPr kumimoji="0" lang="es-CO" sz="8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metros</a:t>
              </a:r>
              <a:endParaRPr kumimoji="0" sz="16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pic>
        <p:nvPicPr>
          <p:cNvPr id="15" name="Google Shape;3738;p49">
            <a:extLst>
              <a:ext uri="{FF2B5EF4-FFF2-40B4-BE49-F238E27FC236}">
                <a16:creationId xmlns:a16="http://schemas.microsoft.com/office/drawing/2014/main" id="{EF938784-3551-77E3-0C9C-72BAF8D2ED31}"/>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10375" y="4175767"/>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07618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ángulo redondeado 26">
            <a:extLst>
              <a:ext uri="{FF2B5EF4-FFF2-40B4-BE49-F238E27FC236}">
                <a16:creationId xmlns:a16="http://schemas.microsoft.com/office/drawing/2014/main" id="{3D8CBE0F-2C1C-4E71-1C6A-D135547957A5}"/>
              </a:ext>
            </a:extLst>
          </p:cNvPr>
          <p:cNvSpPr/>
          <p:nvPr/>
        </p:nvSpPr>
        <p:spPr>
          <a:xfrm>
            <a:off x="8389938" y="1809750"/>
            <a:ext cx="2851150" cy="3767138"/>
          </a:xfrm>
          <a:prstGeom prst="roundRect">
            <a:avLst>
              <a:gd name="adj" fmla="val 610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2" name="Título 1">
            <a:extLst>
              <a:ext uri="{FF2B5EF4-FFF2-40B4-BE49-F238E27FC236}">
                <a16:creationId xmlns:a16="http://schemas.microsoft.com/office/drawing/2014/main" id="{36A8F0CD-8AEF-4767-519F-F27D41096830}"/>
              </a:ext>
            </a:extLst>
          </p:cNvPr>
          <p:cNvSpPr>
            <a:spLocks noGrp="1"/>
          </p:cNvSpPr>
          <p:nvPr>
            <p:ph type="title" idx="4294967295"/>
          </p:nvPr>
        </p:nvSpPr>
        <p:spPr>
          <a:xfrm>
            <a:off x="585028" y="603949"/>
            <a:ext cx="4941888" cy="922337"/>
          </a:xfrm>
        </p:spPr>
        <p:txBody>
          <a:bodyPr rtlCol="0">
            <a:normAutofit/>
          </a:bodyPr>
          <a:lstStyle/>
          <a:p>
            <a:pPr defTabSz="914377" fontAlgn="auto">
              <a:spcAft>
                <a:spcPts val="0"/>
              </a:spcAft>
              <a:defRPr/>
            </a:pPr>
            <a:r>
              <a:rPr lang="es-CO" sz="2400" b="1" dirty="0">
                <a:solidFill>
                  <a:srgbClr val="92D050"/>
                </a:solidFill>
                <a:latin typeface="Verdana" panose="020B0604030504040204" pitchFamily="34" charset="0"/>
                <a:ea typeface="Verdana" panose="020B0604030504040204" pitchFamily="34" charset="0"/>
              </a:rPr>
              <a:t>INFORME TÉCNICO DIARIO</a:t>
            </a:r>
            <a:endParaRPr lang="es-MX" sz="2400" b="1" dirty="0">
              <a:solidFill>
                <a:srgbClr val="92D050"/>
              </a:solidFill>
              <a:latin typeface="Verdana" panose="020B0604030504040204" pitchFamily="34" charset="0"/>
              <a:ea typeface="Verdana" panose="020B0604030504040204" pitchFamily="34" charset="0"/>
            </a:endParaRPr>
          </a:p>
        </p:txBody>
      </p:sp>
      <p:sp>
        <p:nvSpPr>
          <p:cNvPr id="513029" name="Google Shape;1730;p69">
            <a:extLst>
              <a:ext uri="{FF2B5EF4-FFF2-40B4-BE49-F238E27FC236}">
                <a16:creationId xmlns:a16="http://schemas.microsoft.com/office/drawing/2014/main" id="{CA2ED79E-06FE-A0F4-8CFD-E8E600F92972}"/>
              </a:ext>
            </a:extLst>
          </p:cNvPr>
          <p:cNvSpPr>
            <a:spLocks noChangeArrowheads="1"/>
          </p:cNvSpPr>
          <p:nvPr/>
        </p:nvSpPr>
        <p:spPr bwMode="auto">
          <a:xfrm>
            <a:off x="8842883" y="1922526"/>
            <a:ext cx="209708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FFFFFF"/>
              </a:buClr>
              <a:buSzPts val="1800"/>
              <a:buFont typeface="Calibri" panose="020F0502020204030204" pitchFamily="34" charset="0"/>
              <a:buNone/>
            </a:pPr>
            <a:r>
              <a:rPr lang="es-CO" altLang="es-CO" sz="1400" b="1" dirty="0">
                <a:solidFill>
                  <a:srgbClr val="92D050"/>
                </a:solidFill>
                <a:latin typeface="Verdana" panose="020B0604030504040204" pitchFamily="34" charset="0"/>
                <a:ea typeface="Verdana" panose="020B0604030504040204" pitchFamily="34" charset="0"/>
                <a:cs typeface="Calibri" panose="020F0502020204030204" pitchFamily="34" charset="0"/>
                <a:sym typeface="Calibri" panose="020F0502020204030204" pitchFamily="34" charset="0"/>
              </a:rPr>
              <a:t>VISITA NUESTRAS REDES SOCIALES</a:t>
            </a:r>
            <a:endParaRPr lang="es-CO" altLang="es-CO" sz="1100" b="1" dirty="0">
              <a:solidFill>
                <a:srgbClr val="92D050"/>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grpSp>
        <p:nvGrpSpPr>
          <p:cNvPr id="513030" name="Grupo 37">
            <a:extLst>
              <a:ext uri="{FF2B5EF4-FFF2-40B4-BE49-F238E27FC236}">
                <a16:creationId xmlns:a16="http://schemas.microsoft.com/office/drawing/2014/main" id="{397EBD8D-2C2B-9613-11F8-76E96A73B323}"/>
              </a:ext>
            </a:extLst>
          </p:cNvPr>
          <p:cNvGrpSpPr>
            <a:grpSpLocks/>
          </p:cNvGrpSpPr>
          <p:nvPr/>
        </p:nvGrpSpPr>
        <p:grpSpPr bwMode="auto">
          <a:xfrm>
            <a:off x="8777002" y="2731326"/>
            <a:ext cx="2228850" cy="2559050"/>
            <a:chOff x="8855817" y="2561633"/>
            <a:chExt cx="1843914" cy="2118168"/>
          </a:xfrm>
        </p:grpSpPr>
        <p:pic>
          <p:nvPicPr>
            <p:cNvPr id="513031" name="Imagen 28">
              <a:extLst>
                <a:ext uri="{FF2B5EF4-FFF2-40B4-BE49-F238E27FC236}">
                  <a16:creationId xmlns:a16="http://schemas.microsoft.com/office/drawing/2014/main" id="{75565787-EB91-1909-F09E-E40F7A79B5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5817" y="4349526"/>
              <a:ext cx="330275" cy="3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32" name="Imagen 29">
              <a:extLst>
                <a:ext uri="{FF2B5EF4-FFF2-40B4-BE49-F238E27FC236}">
                  <a16:creationId xmlns:a16="http://schemas.microsoft.com/office/drawing/2014/main" id="{CFB54726-AF0C-C8DC-374C-4DF864E8A8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5817" y="3746544"/>
              <a:ext cx="330275" cy="3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33" name="Imagen 30">
              <a:extLst>
                <a:ext uri="{FF2B5EF4-FFF2-40B4-BE49-F238E27FC236}">
                  <a16:creationId xmlns:a16="http://schemas.microsoft.com/office/drawing/2014/main" id="{B56EA03F-FF28-4250-F152-869973F521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55817" y="3177616"/>
              <a:ext cx="330275" cy="317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34" name="Imagen 31">
              <a:extLst>
                <a:ext uri="{FF2B5EF4-FFF2-40B4-BE49-F238E27FC236}">
                  <a16:creationId xmlns:a16="http://schemas.microsoft.com/office/drawing/2014/main" id="{388C7D3E-53C6-55CF-09F1-750F96BBE9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55817" y="2561633"/>
              <a:ext cx="330275" cy="3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Google Shape;1725;p69">
              <a:extLst>
                <a:ext uri="{FF2B5EF4-FFF2-40B4-BE49-F238E27FC236}">
                  <a16:creationId xmlns:a16="http://schemas.microsoft.com/office/drawing/2014/main" id="{40A9C4D5-BAE0-7901-294F-5E1A9D022304}"/>
                </a:ext>
              </a:extLst>
            </p:cNvPr>
            <p:cNvSpPr txBox="1"/>
            <p:nvPr/>
          </p:nvSpPr>
          <p:spPr>
            <a:xfrm flipH="1">
              <a:off x="9274769" y="2591855"/>
              <a:ext cx="1275243" cy="228636"/>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200" dirty="0" err="1">
                  <a:solidFill>
                    <a:schemeClr val="tx1">
                      <a:lumMod val="50000"/>
                      <a:lumOff val="50000"/>
                    </a:schemeClr>
                  </a:solidFill>
                  <a:latin typeface="Verdana" panose="020B0604030504040204" pitchFamily="34" charset="0"/>
                  <a:ea typeface="Verdana" panose="020B0604030504040204" pitchFamily="34" charset="0"/>
                  <a:cs typeface="Calibri"/>
                  <a:sym typeface="Calibri"/>
                </a:rPr>
                <a:t>InstitutoIDEAM</a:t>
              </a:r>
              <a:endParaRPr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4" name="Google Shape;1724;p69">
              <a:extLst>
                <a:ext uri="{FF2B5EF4-FFF2-40B4-BE49-F238E27FC236}">
                  <a16:creationId xmlns:a16="http://schemas.microsoft.com/office/drawing/2014/main" id="{F8A99E5D-B8D6-3627-FC3B-B01D4C509434}"/>
                </a:ext>
              </a:extLst>
            </p:cNvPr>
            <p:cNvSpPr txBox="1"/>
            <p:nvPr/>
          </p:nvSpPr>
          <p:spPr>
            <a:xfrm flipH="1">
              <a:off x="9274769" y="3212063"/>
              <a:ext cx="1424962" cy="228636"/>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200">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@IDEAMColombia</a:t>
              </a:r>
              <a:endParaRPr sz="120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5" name="Google Shape;1724;p69">
              <a:extLst>
                <a:ext uri="{FF2B5EF4-FFF2-40B4-BE49-F238E27FC236}">
                  <a16:creationId xmlns:a16="http://schemas.microsoft.com/office/drawing/2014/main" id="{F71D39C2-D881-FFFC-5E1F-B404BA64CF0E}"/>
                </a:ext>
              </a:extLst>
            </p:cNvPr>
            <p:cNvSpPr txBox="1"/>
            <p:nvPr/>
          </p:nvSpPr>
          <p:spPr>
            <a:xfrm flipH="1">
              <a:off x="9274769" y="3781025"/>
              <a:ext cx="1292316" cy="228636"/>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200">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IdeamColombia</a:t>
              </a:r>
              <a:endParaRPr sz="120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6" name="Google Shape;1724;p69">
              <a:extLst>
                <a:ext uri="{FF2B5EF4-FFF2-40B4-BE49-F238E27FC236}">
                  <a16:creationId xmlns:a16="http://schemas.microsoft.com/office/drawing/2014/main" id="{5F88BC41-5EBE-0EF1-C59D-0AC0E3FE1492}"/>
                </a:ext>
              </a:extLst>
            </p:cNvPr>
            <p:cNvSpPr txBox="1"/>
            <p:nvPr/>
          </p:nvSpPr>
          <p:spPr>
            <a:xfrm flipH="1">
              <a:off x="9274769" y="4390721"/>
              <a:ext cx="1292316" cy="228636"/>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200">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Ideam.Instituto</a:t>
              </a:r>
              <a:endParaRPr sz="120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grpSp>
      <p:sp>
        <p:nvSpPr>
          <p:cNvPr id="24" name="Google Shape;1722;p69">
            <a:extLst>
              <a:ext uri="{FF2B5EF4-FFF2-40B4-BE49-F238E27FC236}">
                <a16:creationId xmlns:a16="http://schemas.microsoft.com/office/drawing/2014/main" id="{968B0E9E-D948-2925-C917-8060F8B46B8C}"/>
              </a:ext>
            </a:extLst>
          </p:cNvPr>
          <p:cNvSpPr txBox="1"/>
          <p:nvPr/>
        </p:nvSpPr>
        <p:spPr>
          <a:xfrm>
            <a:off x="417471" y="1514254"/>
            <a:ext cx="7792395" cy="4247276"/>
          </a:xfrm>
          <a:prstGeom prst="rect">
            <a:avLst/>
          </a:prstGeom>
          <a:noFill/>
          <a:ln>
            <a:noFill/>
          </a:ln>
        </p:spPr>
        <p:txBody>
          <a:bodyPr spcFirstLastPara="1" wrap="square" lIns="91425" tIns="45700" rIns="91425" bIns="45700">
            <a:spAutoFit/>
          </a:bodyPr>
          <a:lstStyle/>
          <a:p>
            <a:pPr eaLnBrk="1" fontAlgn="auto" hangingPunct="1">
              <a:spcBef>
                <a:spcPts val="0"/>
              </a:spcBef>
              <a:spcAft>
                <a:spcPts val="0"/>
              </a:spcAft>
              <a:buClr>
                <a:srgbClr val="FFFFFF"/>
              </a:buClr>
              <a:buSzPts val="1400"/>
              <a:buFont typeface="Arial Narrow"/>
              <a:buNone/>
              <a:defRPr/>
            </a:pPr>
            <a:r>
              <a:rPr lang="es-CO" sz="1600" b="1" dirty="0">
                <a:solidFill>
                  <a:schemeClr val="tx1">
                    <a:lumMod val="50000"/>
                    <a:lumOff val="50000"/>
                  </a:schemeClr>
                </a:solidFill>
                <a:latin typeface="Arial Narrow" panose="020B0606020202030204" pitchFamily="34" charset="0"/>
                <a:ea typeface="Verdana" panose="020B0604030504040204" pitchFamily="34" charset="0"/>
                <a:cs typeface="Arial Narrow"/>
                <a:sym typeface="Arial Narrow"/>
              </a:rPr>
              <a:t>Ghisliane Echeverry Prieto | Directora General</a:t>
            </a:r>
          </a:p>
          <a:p>
            <a:pPr eaLnBrk="1" fontAlgn="auto" hangingPunct="1">
              <a:spcBef>
                <a:spcPts val="0"/>
              </a:spcBef>
              <a:spcAft>
                <a:spcPts val="0"/>
              </a:spcAft>
              <a:buClr>
                <a:srgbClr val="FFFFFF"/>
              </a:buClr>
              <a:buSzPts val="1400"/>
              <a:buFont typeface="Arial Narrow"/>
              <a:buNone/>
              <a:defRPr/>
            </a:pPr>
            <a:r>
              <a:rPr lang="es-CO" sz="1600" b="1" dirty="0">
                <a:solidFill>
                  <a:schemeClr val="tx1">
                    <a:lumMod val="50000"/>
                    <a:lumOff val="50000"/>
                  </a:schemeClr>
                </a:solidFill>
                <a:latin typeface="Arial Narrow" panose="020B0606020202030204" pitchFamily="34" charset="0"/>
                <a:ea typeface="Verdana" panose="020B0604030504040204" pitchFamily="34" charset="0"/>
                <a:cs typeface="Arial Narrow"/>
                <a:sym typeface="Arial Narrow"/>
              </a:rPr>
              <a:t>Rodney Poveda Fernández | Jefe (E) Oficina del Servicio de Pronóstico y Alertas</a:t>
            </a:r>
            <a:endParaRPr lang="es-CO" sz="1600" dirty="0">
              <a:solidFill>
                <a:schemeClr val="tx1">
                  <a:lumMod val="50000"/>
                  <a:lumOff val="50000"/>
                </a:schemeClr>
              </a:solidFill>
              <a:latin typeface="Arial Narrow" panose="020B0606020202030204" pitchFamily="34" charset="0"/>
              <a:ea typeface="Verdana" panose="020B0604030504040204" pitchFamily="34" charset="0"/>
              <a:cs typeface="Arial"/>
              <a:sym typeface="Arial"/>
            </a:endParaRPr>
          </a:p>
          <a:p>
            <a:pPr eaLnBrk="1" fontAlgn="auto" hangingPunct="1">
              <a:spcBef>
                <a:spcPts val="0"/>
              </a:spcBef>
              <a:spcAft>
                <a:spcPts val="0"/>
              </a:spcAft>
              <a:buClr>
                <a:srgbClr val="000000"/>
              </a:buClr>
              <a:buSzPts val="1400"/>
              <a:buFont typeface="Calibri"/>
              <a:buNone/>
              <a:defRPr/>
            </a:pPr>
            <a:endParaRPr lang="es-CO" sz="1400" b="1" dirty="0">
              <a:solidFill>
                <a:schemeClr val="tx1">
                  <a:lumMod val="50000"/>
                  <a:lumOff val="50000"/>
                </a:schemeClr>
              </a:solidFill>
              <a:latin typeface="Arial Narrow" panose="020B0606020202030204" pitchFamily="34" charset="0"/>
              <a:ea typeface="Verdana" panose="020B0604030504040204" pitchFamily="34" charset="0"/>
              <a:cs typeface="Arial Narrow"/>
              <a:sym typeface="Arial Narrow"/>
            </a:endParaRPr>
          </a:p>
          <a:p>
            <a:pPr eaLnBrk="1" fontAlgn="auto" hangingPunct="1">
              <a:spcBef>
                <a:spcPts val="0"/>
              </a:spcBef>
              <a:spcAft>
                <a:spcPts val="0"/>
              </a:spcAft>
              <a:buClr>
                <a:srgbClr val="FFFFFF"/>
              </a:buClr>
              <a:buSzPts val="1400"/>
              <a:buFont typeface="Arial Narrow"/>
              <a:buNone/>
              <a:defRPr/>
            </a:pPr>
            <a:r>
              <a:rPr lang="es-CO" sz="1600" dirty="0">
                <a:solidFill>
                  <a:prstClr val="black">
                    <a:lumMod val="50000"/>
                    <a:lumOff val="50000"/>
                  </a:prstClr>
                </a:solidFill>
                <a:latin typeface="Arial Narrow" panose="020B0606020202030204" pitchFamily="34" charset="0"/>
                <a:ea typeface="Verdana" panose="020B0604030504040204" pitchFamily="34" charset="0"/>
                <a:sym typeface="Arial Narrow"/>
              </a:rPr>
              <a:t>Elaboró:</a:t>
            </a:r>
            <a:endParaRPr lang="es-CO" sz="1600" dirty="0">
              <a:solidFill>
                <a:prstClr val="black">
                  <a:lumMod val="50000"/>
                  <a:lumOff val="50000"/>
                </a:prstClr>
              </a:solidFill>
              <a:latin typeface="Arial Narrow" panose="020B0606020202030204" pitchFamily="34" charset="0"/>
              <a:ea typeface="Verdana" panose="020B0604030504040204" pitchFamily="34" charset="0"/>
              <a:sym typeface="Arial"/>
            </a:endParaRPr>
          </a:p>
          <a:p>
            <a:pPr>
              <a:buSzPts val="1400"/>
              <a:defRPr/>
            </a:pPr>
            <a:r>
              <a:rPr lang="es-ES" sz="1600" dirty="0">
                <a:solidFill>
                  <a:prstClr val="black">
                    <a:lumMod val="50000"/>
                    <a:lumOff val="50000"/>
                  </a:prstClr>
                </a:solidFill>
                <a:latin typeface="Arial Narrow" panose="020B0606020202030204" pitchFamily="34" charset="0"/>
                <a:ea typeface="Verdana" panose="020B0604030504040204" pitchFamily="34" charset="0"/>
              </a:rPr>
              <a:t>José David Garavito Mahecha - Angie Paola Caldas (Meteorología).</a:t>
            </a:r>
          </a:p>
          <a:p>
            <a:pPr>
              <a:buSzPts val="1400"/>
              <a:defRPr/>
            </a:pPr>
            <a:r>
              <a:rPr lang="es-ES" sz="1600" dirty="0">
                <a:solidFill>
                  <a:prstClr val="black">
                    <a:lumMod val="50000"/>
                    <a:lumOff val="50000"/>
                  </a:prstClr>
                </a:solidFill>
                <a:latin typeface="Arial Narrow" panose="020B0606020202030204" pitchFamily="34" charset="0"/>
                <a:ea typeface="Verdana" panose="020B0604030504040204" pitchFamily="34" charset="0"/>
              </a:rPr>
              <a:t>José Norbey Sánchez Hernández (Auxiliar de Pronóstico).</a:t>
            </a:r>
          </a:p>
          <a:p>
            <a:pPr>
              <a:buSzPts val="1400"/>
              <a:defRPr/>
            </a:pPr>
            <a:r>
              <a:rPr lang="es-ES" sz="1600" dirty="0">
                <a:solidFill>
                  <a:prstClr val="black">
                    <a:lumMod val="50000"/>
                    <a:lumOff val="50000"/>
                  </a:prstClr>
                </a:solidFill>
                <a:latin typeface="Arial Narrow" panose="020B0606020202030204" pitchFamily="34" charset="0"/>
                <a:ea typeface="Verdana" panose="020B0604030504040204" pitchFamily="34" charset="0"/>
              </a:rPr>
              <a:t>Mayra Alexandra Soto Perdomo (Hidrología).</a:t>
            </a:r>
          </a:p>
          <a:p>
            <a:pPr>
              <a:buSzPts val="1400"/>
              <a:defRPr/>
            </a:pPr>
            <a:r>
              <a:rPr lang="es-ES" sz="1600" dirty="0">
                <a:solidFill>
                  <a:prstClr val="black">
                    <a:lumMod val="50000"/>
                    <a:lumOff val="50000"/>
                  </a:prstClr>
                </a:solidFill>
                <a:latin typeface="Arial Narrow" panose="020B0606020202030204" pitchFamily="34" charset="0"/>
                <a:ea typeface="Verdana" panose="020B0604030504040204" pitchFamily="34" charset="0"/>
              </a:rPr>
              <a:t>Victoria Daniela Camacho Ochoa</a:t>
            </a:r>
            <a:r>
              <a:rPr lang="es-ES" sz="1600" dirty="0">
                <a:solidFill>
                  <a:schemeClr val="tx1">
                    <a:lumMod val="50000"/>
                    <a:lumOff val="50000"/>
                  </a:schemeClr>
                </a:solidFill>
                <a:latin typeface="Arial Narrow" panose="020B0606020202030204" pitchFamily="34" charset="0"/>
                <a:ea typeface="Verdana" panose="020B0604030504040204" pitchFamily="34" charset="0"/>
              </a:rPr>
              <a:t> </a:t>
            </a:r>
            <a:r>
              <a:rPr lang="es-ES" sz="1600" dirty="0">
                <a:solidFill>
                  <a:prstClr val="black">
                    <a:lumMod val="50000"/>
                    <a:lumOff val="50000"/>
                  </a:prstClr>
                </a:solidFill>
                <a:latin typeface="Arial Narrow" panose="020B0606020202030204" pitchFamily="34" charset="0"/>
                <a:ea typeface="Verdana" panose="020B0604030504040204" pitchFamily="34" charset="0"/>
              </a:rPr>
              <a:t>(Deslizamientos de tierra).</a:t>
            </a:r>
          </a:p>
          <a:p>
            <a:pPr>
              <a:buSzPts val="1400"/>
              <a:defRPr/>
            </a:pPr>
            <a:r>
              <a:rPr lang="es-ES" sz="1600" dirty="0">
                <a:solidFill>
                  <a:prstClr val="black">
                    <a:lumMod val="50000"/>
                    <a:lumOff val="50000"/>
                  </a:prstClr>
                </a:solidFill>
                <a:latin typeface="Arial Narrow" panose="020B0606020202030204" pitchFamily="34" charset="0"/>
                <a:ea typeface="Verdana" panose="020B0604030504040204" pitchFamily="34" charset="0"/>
              </a:rPr>
              <a:t>David Garzón Casas (Incendios de la cobertura vegetal).</a:t>
            </a:r>
          </a:p>
          <a:p>
            <a:pPr>
              <a:buSzPts val="1400"/>
              <a:defRPr/>
            </a:pPr>
            <a:r>
              <a:rPr lang="es-ES" sz="1600" dirty="0" err="1">
                <a:solidFill>
                  <a:prstClr val="black">
                    <a:lumMod val="50000"/>
                    <a:lumOff val="50000"/>
                  </a:prstClr>
                </a:solidFill>
                <a:latin typeface="Arial Narrow" panose="020B0606020202030204" pitchFamily="34" charset="0"/>
                <a:ea typeface="Verdana" panose="020B0604030504040204" pitchFamily="34" charset="0"/>
              </a:rPr>
              <a:t>Araminta</a:t>
            </a:r>
            <a:r>
              <a:rPr lang="es-ES" sz="1600" dirty="0">
                <a:solidFill>
                  <a:prstClr val="black">
                    <a:lumMod val="50000"/>
                    <a:lumOff val="50000"/>
                  </a:prstClr>
                </a:solidFill>
                <a:latin typeface="Arial Narrow" panose="020B0606020202030204" pitchFamily="34" charset="0"/>
                <a:ea typeface="Verdana" panose="020B0604030504040204" pitchFamily="34" charset="0"/>
              </a:rPr>
              <a:t> Vega Burgos (Datos hidrometeorológicos).</a:t>
            </a:r>
          </a:p>
          <a:p>
            <a:pPr>
              <a:buSzPts val="1400"/>
              <a:defRPr/>
            </a:pPr>
            <a:r>
              <a:rPr lang="es-ES" sz="1600" dirty="0">
                <a:solidFill>
                  <a:prstClr val="black">
                    <a:lumMod val="50000"/>
                    <a:lumOff val="50000"/>
                  </a:prstClr>
                </a:solidFill>
                <a:latin typeface="Arial Narrow" panose="020B0606020202030204" pitchFamily="34" charset="0"/>
                <a:ea typeface="Verdana" panose="020B0604030504040204" pitchFamily="34" charset="0"/>
              </a:rPr>
              <a:t>Hernando Villamizar Orozco (Informe técnico diario).</a:t>
            </a:r>
          </a:p>
          <a:p>
            <a:pPr eaLnBrk="1" fontAlgn="auto" hangingPunct="1">
              <a:spcBef>
                <a:spcPts val="0"/>
              </a:spcBef>
              <a:spcAft>
                <a:spcPts val="0"/>
              </a:spcAft>
              <a:buSzPts val="1400"/>
              <a:defRPr/>
            </a:pPr>
            <a:endParaRPr lang="es-ES" sz="1600" dirty="0">
              <a:solidFill>
                <a:prstClr val="black">
                  <a:lumMod val="50000"/>
                  <a:lumOff val="50000"/>
                </a:prstClr>
              </a:solidFill>
              <a:latin typeface="Arial Narrow" panose="020B0606020202030204" pitchFamily="34" charset="0"/>
              <a:ea typeface="Verdana" panose="020B0604030504040204" pitchFamily="34" charset="0"/>
              <a:sym typeface="Verdana"/>
            </a:endParaRPr>
          </a:p>
          <a:p>
            <a:pPr eaLnBrk="1" fontAlgn="auto" hangingPunct="1">
              <a:spcBef>
                <a:spcPts val="0"/>
              </a:spcBef>
              <a:spcAft>
                <a:spcPts val="0"/>
              </a:spcAft>
              <a:buClr>
                <a:srgbClr val="FFFFFF"/>
              </a:buClr>
              <a:buSzPts val="1400"/>
              <a:buFont typeface="Arial"/>
              <a:buNone/>
              <a:defRPr/>
            </a:pPr>
            <a:r>
              <a:rPr lang="es-CO" sz="1600" b="1" dirty="0">
                <a:solidFill>
                  <a:schemeClr val="tx1">
                    <a:lumMod val="50000"/>
                    <a:lumOff val="50000"/>
                  </a:schemeClr>
                </a:solidFill>
                <a:latin typeface="Arial Narrow" panose="020B0606020202030204" pitchFamily="34" charset="0"/>
                <a:ea typeface="Verdana" panose="020B0604030504040204" pitchFamily="34" charset="0"/>
                <a:cs typeface="Arial Narrow"/>
                <a:sym typeface="Arial Narrow"/>
              </a:rPr>
              <a:t>OFICINA DEL SERVICIO DE PRONÓSTICO Y ALERTAS</a:t>
            </a:r>
            <a:endParaRPr lang="es-CO" sz="1600" dirty="0">
              <a:solidFill>
                <a:schemeClr val="tx1">
                  <a:lumMod val="50000"/>
                  <a:lumOff val="50000"/>
                </a:schemeClr>
              </a:solidFill>
              <a:latin typeface="Arial Narrow" panose="020B0606020202030204" pitchFamily="34" charset="0"/>
              <a:ea typeface="Verdana" panose="020B0604030504040204" pitchFamily="34" charset="0"/>
              <a:cs typeface="Arial"/>
              <a:sym typeface="Arial"/>
            </a:endParaRPr>
          </a:p>
          <a:p>
            <a:pPr eaLnBrk="1" fontAlgn="auto" hangingPunct="1">
              <a:spcBef>
                <a:spcPts val="0"/>
              </a:spcBef>
              <a:spcAft>
                <a:spcPts val="0"/>
              </a:spcAft>
              <a:buClr>
                <a:srgbClr val="FFFFFF"/>
              </a:buClr>
              <a:buSzPts val="1400"/>
              <a:buFont typeface="Arial"/>
              <a:buNone/>
              <a:defRPr/>
            </a:pPr>
            <a:r>
              <a:rPr lang="es-CO" sz="1600" dirty="0">
                <a:solidFill>
                  <a:schemeClr val="tx1">
                    <a:lumMod val="50000"/>
                    <a:lumOff val="50000"/>
                  </a:schemeClr>
                </a:solidFill>
                <a:latin typeface="Arial Narrow" panose="020B0606020202030204" pitchFamily="34" charset="0"/>
                <a:ea typeface="Verdana" panose="020B0604030504040204" pitchFamily="34" charset="0"/>
                <a:cs typeface="Arial Narrow"/>
                <a:sym typeface="Arial Narrow"/>
                <a:hlinkClick r:id="rId6"/>
              </a:rPr>
              <a:t>https://www.ideam.gov.co</a:t>
            </a:r>
            <a:r>
              <a:rPr lang="es-CO" sz="1600" dirty="0">
                <a:solidFill>
                  <a:schemeClr val="tx1">
                    <a:lumMod val="50000"/>
                    <a:lumOff val="50000"/>
                  </a:schemeClr>
                </a:solidFill>
                <a:latin typeface="Arial Narrow" panose="020B0606020202030204" pitchFamily="34" charset="0"/>
                <a:ea typeface="Verdana" panose="020B0604030504040204" pitchFamily="34" charset="0"/>
                <a:cs typeface="Arial Narrow"/>
                <a:sym typeface="Arial Narrow"/>
              </a:rPr>
              <a:t> </a:t>
            </a:r>
            <a:endParaRPr lang="es-CO" sz="1600" dirty="0">
              <a:solidFill>
                <a:schemeClr val="tx1">
                  <a:lumMod val="50000"/>
                  <a:lumOff val="50000"/>
                </a:schemeClr>
              </a:solidFill>
              <a:latin typeface="Arial Narrow" panose="020B0606020202030204" pitchFamily="34" charset="0"/>
              <a:ea typeface="Verdana" panose="020B0604030504040204" pitchFamily="34" charset="0"/>
              <a:cs typeface="Arial"/>
              <a:sym typeface="Arial"/>
            </a:endParaRPr>
          </a:p>
          <a:p>
            <a:pPr eaLnBrk="1" fontAlgn="auto" hangingPunct="1">
              <a:spcBef>
                <a:spcPts val="0"/>
              </a:spcBef>
              <a:spcAft>
                <a:spcPts val="0"/>
              </a:spcAft>
              <a:buClr>
                <a:srgbClr val="FFFFFF"/>
              </a:buClr>
              <a:buSzPts val="1400"/>
              <a:buFont typeface="Arial Narrow"/>
              <a:buNone/>
              <a:defRPr/>
            </a:pPr>
            <a:r>
              <a:rPr lang="es-CO" sz="1600" b="1" dirty="0">
                <a:solidFill>
                  <a:schemeClr val="tx1">
                    <a:lumMod val="50000"/>
                    <a:lumOff val="50000"/>
                  </a:schemeClr>
                </a:solidFill>
                <a:latin typeface="Arial Narrow" panose="020B0606020202030204" pitchFamily="34" charset="0"/>
                <a:ea typeface="Verdana" panose="020B0604030504040204" pitchFamily="34" charset="0"/>
                <a:cs typeface="Arial Narrow"/>
                <a:sym typeface="Arial Narrow"/>
              </a:rPr>
              <a:t>Correos electrónicos</a:t>
            </a:r>
            <a:r>
              <a:rPr lang="es-CO" sz="1600" dirty="0">
                <a:solidFill>
                  <a:schemeClr val="tx1">
                    <a:lumMod val="50000"/>
                    <a:lumOff val="50000"/>
                  </a:schemeClr>
                </a:solidFill>
                <a:latin typeface="Arial Narrow" panose="020B0606020202030204" pitchFamily="34" charset="0"/>
                <a:ea typeface="Verdana" panose="020B0604030504040204" pitchFamily="34" charset="0"/>
                <a:cs typeface="Arial Narrow"/>
                <a:sym typeface="Arial Narrow"/>
              </a:rPr>
              <a:t>: </a:t>
            </a:r>
            <a:r>
              <a:rPr lang="es-CO" sz="1600" dirty="0">
                <a:solidFill>
                  <a:schemeClr val="tx1">
                    <a:lumMod val="50000"/>
                    <a:lumOff val="50000"/>
                  </a:schemeClr>
                </a:solidFill>
                <a:latin typeface="Arial Narrow" panose="020B0606020202030204" pitchFamily="34" charset="0"/>
                <a:ea typeface="Verdana" panose="020B0604030504040204" pitchFamily="34" charset="0"/>
                <a:cs typeface="Arial Narrow"/>
                <a:sym typeface="Arial Narrow"/>
                <a:hlinkClick r:id="rId7"/>
              </a:rPr>
              <a:t>servicio@ideam.gov.co</a:t>
            </a:r>
            <a:r>
              <a:rPr lang="es-CO" sz="1600" dirty="0">
                <a:solidFill>
                  <a:schemeClr val="tx1">
                    <a:lumMod val="50000"/>
                    <a:lumOff val="50000"/>
                  </a:schemeClr>
                </a:solidFill>
                <a:latin typeface="Arial Narrow" panose="020B0606020202030204" pitchFamily="34" charset="0"/>
                <a:ea typeface="Verdana" panose="020B0604030504040204" pitchFamily="34" charset="0"/>
                <a:cs typeface="Arial Narrow"/>
                <a:sym typeface="Arial Narrow"/>
              </a:rPr>
              <a:t>, </a:t>
            </a:r>
            <a:r>
              <a:rPr lang="es-CO" sz="1600" dirty="0">
                <a:solidFill>
                  <a:schemeClr val="tx1">
                    <a:lumMod val="50000"/>
                    <a:lumOff val="50000"/>
                  </a:schemeClr>
                </a:solidFill>
                <a:latin typeface="Arial Narrow" panose="020B0606020202030204" pitchFamily="34" charset="0"/>
                <a:ea typeface="Verdana" panose="020B0604030504040204" pitchFamily="34" charset="0"/>
                <a:cs typeface="Arial Narrow"/>
                <a:sym typeface="Arial Narrow"/>
                <a:hlinkClick r:id="rId8"/>
              </a:rPr>
              <a:t>alertas@ideam.gov.co</a:t>
            </a:r>
            <a:r>
              <a:rPr lang="es-CO" sz="1600" dirty="0">
                <a:solidFill>
                  <a:schemeClr val="tx1">
                    <a:lumMod val="50000"/>
                    <a:lumOff val="50000"/>
                  </a:schemeClr>
                </a:solidFill>
                <a:latin typeface="Arial Narrow" panose="020B0606020202030204" pitchFamily="34" charset="0"/>
                <a:ea typeface="Verdana" panose="020B0604030504040204" pitchFamily="34" charset="0"/>
                <a:cs typeface="Arial Narrow"/>
                <a:sym typeface="Arial Narrow"/>
              </a:rPr>
              <a:t> </a:t>
            </a:r>
            <a:endParaRPr lang="es-CO" sz="1600" dirty="0">
              <a:solidFill>
                <a:schemeClr val="tx1">
                  <a:lumMod val="50000"/>
                  <a:lumOff val="50000"/>
                </a:schemeClr>
              </a:solidFill>
              <a:latin typeface="Arial Narrow" panose="020B0606020202030204" pitchFamily="34" charset="0"/>
              <a:ea typeface="Verdana" panose="020B0604030504040204" pitchFamily="34" charset="0"/>
              <a:cs typeface="Arial"/>
              <a:sym typeface="Arial"/>
            </a:endParaRPr>
          </a:p>
          <a:p>
            <a:pPr eaLnBrk="1" fontAlgn="auto" hangingPunct="1">
              <a:spcBef>
                <a:spcPts val="0"/>
              </a:spcBef>
              <a:spcAft>
                <a:spcPts val="0"/>
              </a:spcAft>
              <a:buClr>
                <a:srgbClr val="FFFFFF"/>
              </a:buClr>
              <a:buSzPts val="1400"/>
              <a:buFont typeface="Arial Narrow"/>
              <a:buNone/>
              <a:defRPr/>
            </a:pPr>
            <a:r>
              <a:rPr lang="es-CO" sz="1600" dirty="0">
                <a:solidFill>
                  <a:schemeClr val="tx1">
                    <a:lumMod val="50000"/>
                    <a:lumOff val="50000"/>
                  </a:schemeClr>
                </a:solidFill>
                <a:latin typeface="Arial Narrow" panose="020B0606020202030204" pitchFamily="34" charset="0"/>
                <a:ea typeface="Verdana" panose="020B0604030504040204" pitchFamily="34" charset="0"/>
                <a:cs typeface="Arial Narrow"/>
                <a:sym typeface="Arial Narrow"/>
              </a:rPr>
              <a:t>Calle 25D N° 96B - 70, piso 3. Bogotá, D.C. </a:t>
            </a:r>
            <a:endParaRPr lang="es-CO" sz="1600" dirty="0">
              <a:solidFill>
                <a:schemeClr val="tx1">
                  <a:lumMod val="50000"/>
                  <a:lumOff val="50000"/>
                </a:schemeClr>
              </a:solidFill>
              <a:latin typeface="Arial Narrow" panose="020B0606020202030204" pitchFamily="34" charset="0"/>
              <a:ea typeface="Verdana" panose="020B0604030504040204" pitchFamily="34" charset="0"/>
              <a:cs typeface="Arial"/>
              <a:sym typeface="Arial"/>
            </a:endParaRPr>
          </a:p>
          <a:p>
            <a:pPr>
              <a:buClr>
                <a:srgbClr val="FFFFFF"/>
              </a:buClr>
              <a:buSzPts val="1400"/>
              <a:defRPr/>
            </a:pPr>
            <a:r>
              <a:rPr lang="es-CO" sz="1600" dirty="0">
                <a:solidFill>
                  <a:schemeClr val="tx1">
                    <a:lumMod val="50000"/>
                    <a:lumOff val="50000"/>
                  </a:schemeClr>
                </a:solidFill>
                <a:latin typeface="Arial Narrow" panose="020B0606020202030204" pitchFamily="34" charset="0"/>
                <a:ea typeface="Verdana" panose="020B0604030504040204" pitchFamily="34" charset="0"/>
                <a:cs typeface="Arial Narrow"/>
                <a:sym typeface="Arial Narrow"/>
              </a:rPr>
              <a:t>Teléfono: 601-3527160 ext. 1334 -1336.</a:t>
            </a:r>
            <a:r>
              <a:rPr lang="es-ES" sz="1600" dirty="0">
                <a:solidFill>
                  <a:prstClr val="black">
                    <a:lumMod val="50000"/>
                    <a:lumOff val="50000"/>
                  </a:prstClr>
                </a:solidFill>
                <a:latin typeface="Arial Narrow" panose="020B0606020202030204" pitchFamily="34" charset="0"/>
                <a:ea typeface="Verdana" panose="020B0604030504040204" pitchFamily="34" charset="0"/>
              </a:rPr>
              <a:t> </a:t>
            </a:r>
            <a:endParaRPr lang="es-CO" sz="1600" dirty="0">
              <a:solidFill>
                <a:schemeClr val="tx1">
                  <a:lumMod val="50000"/>
                  <a:lumOff val="50000"/>
                </a:schemeClr>
              </a:solidFill>
              <a:latin typeface="Arial Narrow" panose="020B0606020202030204" pitchFamily="34" charset="0"/>
              <a:ea typeface="Verdana" panose="020B0604030504040204" pitchFamily="34" charset="0"/>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29CFFF59-4E26-F18A-3094-B6E5AAC6403B}"/>
              </a:ext>
            </a:extLst>
          </p:cNvPr>
          <p:cNvGraphicFramePr/>
          <p:nvPr/>
        </p:nvGraphicFramePr>
        <p:xfrm>
          <a:off x="862207" y="2245166"/>
          <a:ext cx="10731500" cy="2868110"/>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39987">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a:solidFill>
                            <a:schemeClr val="tx1"/>
                          </a:solidFill>
                          <a:latin typeface="Verdana"/>
                          <a:ea typeface="Verdana"/>
                          <a:cs typeface="Verdana"/>
                          <a:sym typeface="Verdana"/>
                        </a:rPr>
                        <a:t>REGIÓN de LA </a:t>
                      </a:r>
                      <a:r>
                        <a:rPr lang="es-CO" sz="1200" b="1" u="none" strike="noStrike" cap="none" dirty="0">
                          <a:solidFill>
                            <a:schemeClr val="tx1"/>
                          </a:solidFill>
                          <a:latin typeface="Verdana"/>
                          <a:ea typeface="Verdana"/>
                          <a:cs typeface="Verdana"/>
                          <a:sym typeface="Verdana"/>
                        </a:rPr>
                        <a:t>ALERTA</a:t>
                      </a:r>
                      <a:endParaRPr sz="1200" b="1" u="none" strike="noStrike" cap="none" dirty="0">
                        <a:solidFill>
                          <a:schemeClr val="tx1"/>
                        </a:solidFill>
                        <a:latin typeface="Verdana"/>
                        <a:ea typeface="Verdana"/>
                        <a:cs typeface="Verdana"/>
                        <a:sym typeface="Verdana"/>
                      </a:endParaRPr>
                    </a:p>
                  </a:txBody>
                  <a:tcPr marL="74905" marR="74905" marT="37421" marB="37421"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11605">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dirty="0">
                          <a:solidFill>
                            <a:schemeClr val="tx1"/>
                          </a:solidFill>
                          <a:latin typeface="Verdana"/>
                          <a:ea typeface="Verdana"/>
                          <a:cs typeface="Verdana"/>
                          <a:sym typeface="Verdana"/>
                        </a:rPr>
                        <a:t>SITIOS PARA LOS CUALES SE GENERA LA ALERTA</a:t>
                      </a:r>
                      <a:endParaRPr sz="1000" b="1" u="none" strike="noStrike" cap="none" dirty="0">
                        <a:solidFill>
                          <a:schemeClr val="tx1"/>
                        </a:solidFill>
                        <a:latin typeface="Verdana"/>
                        <a:ea typeface="Verdana"/>
                        <a:cs typeface="Verdana"/>
                        <a:sym typeface="Verdana"/>
                      </a:endParaRPr>
                    </a:p>
                  </a:txBody>
                  <a:tcPr marL="74905" marR="74905" marT="37421" marB="37421"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2383146">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dirty="0">
                        <a:solidFill>
                          <a:schemeClr val="tx1"/>
                        </a:solidFill>
                        <a:latin typeface="Arial Narrow"/>
                        <a:ea typeface="Arial Narrow"/>
                        <a:cs typeface="Arial Narrow"/>
                        <a:sym typeface="Arial Narrow"/>
                      </a:endParaRPr>
                    </a:p>
                  </a:txBody>
                  <a:tcPr marL="74905" marR="74905" marT="37421" marB="37421">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chemeClr val="tx1"/>
                        </a:solidFill>
                        <a:latin typeface="Verdana"/>
                        <a:ea typeface="Verdana"/>
                        <a:cs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chemeClr val="tx1"/>
                          </a:solidFill>
                          <a:latin typeface="Verdana"/>
                          <a:ea typeface="Verdana"/>
                          <a:sym typeface="Verdana"/>
                        </a:rPr>
                        <a:t>CAUCA Y NARIÑO</a:t>
                      </a:r>
                      <a:endParaRPr lang="es-CO" sz="1000" u="none" strike="noStrike" cap="none" dirty="0">
                        <a:solidFill>
                          <a:schemeClr val="tx1"/>
                        </a:solidFill>
                        <a:latin typeface="Verdana"/>
                        <a:ea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chemeClr val="tx1"/>
                          </a:solidFill>
                          <a:latin typeface="Verdana"/>
                          <a:ea typeface="Verdana"/>
                          <a:sym typeface="Verdana"/>
                        </a:rPr>
                        <a:t>CAUCA: </a:t>
                      </a:r>
                      <a:r>
                        <a:rPr lang="es-CO" sz="1000" b="0" u="none" strike="noStrike" cap="none" dirty="0">
                          <a:solidFill>
                            <a:schemeClr val="tx1"/>
                          </a:solidFill>
                          <a:latin typeface="Verdana"/>
                          <a:ea typeface="Verdana"/>
                          <a:sym typeface="Verdana"/>
                        </a:rPr>
                        <a:t>Almaguer, Bolívar, Corinto, Inzá, Jambaló, La Vega, Miranda, Páez (Belalcázar), Puracé (Coconuco), San Sebastián, Santa Rosa, Silvia, Sotará (Paispamba), Sucre, Toribío y Totoró.</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chemeClr val="tx1"/>
                        </a:solidFill>
                        <a:latin typeface="Verdana"/>
                        <a:ea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chemeClr val="tx1"/>
                          </a:solidFill>
                          <a:latin typeface="Verdana"/>
                          <a:ea typeface="Verdana"/>
                          <a:sym typeface="Verdana"/>
                        </a:rPr>
                        <a:t>NARIÑO: </a:t>
                      </a:r>
                      <a:r>
                        <a:rPr lang="es-CO" sz="1000" b="0" u="none" strike="noStrike" cap="none" dirty="0">
                          <a:solidFill>
                            <a:schemeClr val="tx1"/>
                          </a:solidFill>
                          <a:latin typeface="Verdana"/>
                          <a:ea typeface="Verdana"/>
                          <a:sym typeface="Verdana"/>
                        </a:rPr>
                        <a:t>Pasto, Aldana, Buesaco, Consacá, Contadero, Córdoba, Cuaspud (Carlosama), Cumbal, Chachaguí, El Tablón, Funes, Guaitarilla, Gualmatán, Iles, Imués, Ipiales, La Cruz, La Florida, Mallama (Piedrancha), Nariño, Ospina, Potosí, Providencia, Puerres, Pupiales, Sandoná, San Bernardo, San Pablo, Santa Cruz (Guachavés), Sapuyes, Tangua, Túquerres y Yacuanquer.</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chemeClr val="tx1"/>
                        </a:solidFill>
                        <a:latin typeface="Verdana"/>
                        <a:ea typeface="Verdana"/>
                        <a:sym typeface="Verdana"/>
                      </a:endParaRPr>
                    </a:p>
                    <a:p>
                      <a:pPr algn="l" rtl="0" fontAlgn="base"/>
                      <a:r>
                        <a:rPr lang="es-CO" sz="1000" b="1" i="0" u="none" strike="noStrike" dirty="0">
                          <a:solidFill>
                            <a:schemeClr val="tx1"/>
                          </a:solidFill>
                          <a:effectLst/>
                          <a:latin typeface="Verdana" panose="020B0604030504040204" pitchFamily="34" charset="0"/>
                        </a:rPr>
                        <a:t>ANTIOQUIA </a:t>
                      </a:r>
                      <a:r>
                        <a:rPr lang="en-US" sz="1000" b="0" i="0" dirty="0">
                          <a:solidFill>
                            <a:schemeClr val="tx1"/>
                          </a:solidFill>
                          <a:effectLst/>
                          <a:latin typeface="Verdana" panose="020B0604030504040204" pitchFamily="34" charset="0"/>
                        </a:rPr>
                        <a:t>​</a:t>
                      </a:r>
                      <a:endParaRPr lang="en-US" sz="1000" b="0" i="0" dirty="0">
                        <a:solidFill>
                          <a:schemeClr val="tx1"/>
                        </a:solidFill>
                        <a:effectLst/>
                        <a:latin typeface="Segoe UI" panose="020B0502040204020203" pitchFamily="34" charset="0"/>
                      </a:endParaRPr>
                    </a:p>
                    <a:p>
                      <a:pPr algn="just" rtl="0" fontAlgn="base"/>
                      <a:r>
                        <a:rPr lang="es-CO" sz="1000" b="0" i="0" u="none" strike="noStrike" dirty="0">
                          <a:solidFill>
                            <a:schemeClr val="tx1"/>
                          </a:solidFill>
                          <a:effectLst/>
                          <a:latin typeface="Verdana" panose="020B0604030504040204" pitchFamily="34" charset="0"/>
                        </a:rPr>
                        <a:t>Angostura, Belmira, Entrerríos, San Andrés, San José de La Montaña, San Pedro, Santa Rosa de Osos y Yarumal</a:t>
                      </a:r>
                      <a:endParaRPr lang="en-US" sz="1000" b="0" i="0" dirty="0">
                        <a:solidFill>
                          <a:schemeClr val="tx1"/>
                        </a:solidFill>
                        <a:effectLst/>
                        <a:latin typeface="Segoe UI" panose="020B0502040204020203" pitchFamily="34" charset="0"/>
                      </a:endParaRP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chemeClr val="tx1"/>
                        </a:solidFill>
                        <a:latin typeface="Verdana"/>
                        <a:ea typeface="Verdana"/>
                        <a:sym typeface="Verdana"/>
                      </a:endParaRPr>
                    </a:p>
                  </a:txBody>
                  <a:tcPr marL="74905" marR="74905" marT="37421" marB="37421">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pSp>
        <p:nvGrpSpPr>
          <p:cNvPr id="886804" name="Google Shape;684;p7">
            <a:extLst>
              <a:ext uri="{FF2B5EF4-FFF2-40B4-BE49-F238E27FC236}">
                <a16:creationId xmlns:a16="http://schemas.microsoft.com/office/drawing/2014/main" id="{976AD3E6-7CAE-36B6-27E9-8242E6BAF893}"/>
              </a:ext>
            </a:extLst>
          </p:cNvPr>
          <p:cNvGrpSpPr>
            <a:grpSpLocks/>
          </p:cNvGrpSpPr>
          <p:nvPr/>
        </p:nvGrpSpPr>
        <p:grpSpPr bwMode="auto">
          <a:xfrm>
            <a:off x="1746250" y="829638"/>
            <a:ext cx="8699500" cy="581025"/>
            <a:chOff x="1743616" y="1035694"/>
            <a:chExt cx="8699679" cy="579550"/>
          </a:xfrm>
        </p:grpSpPr>
        <p:sp>
          <p:nvSpPr>
            <p:cNvPr id="886817" name="Google Shape;685;p7">
              <a:extLst>
                <a:ext uri="{FF2B5EF4-FFF2-40B4-BE49-F238E27FC236}">
                  <a16:creationId xmlns:a16="http://schemas.microsoft.com/office/drawing/2014/main" id="{16553019-1E5E-98ED-B510-84F52F6EC4B4}"/>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endParaRPr kumimoji="0" lang="es-CO" altLang="es-CO"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pic>
          <p:nvPicPr>
            <p:cNvPr id="886818" name="Google Shape;686;p7">
              <a:extLst>
                <a:ext uri="{FF2B5EF4-FFF2-40B4-BE49-F238E27FC236}">
                  <a16:creationId xmlns:a16="http://schemas.microsoft.com/office/drawing/2014/main" id="{DAE640BD-AC00-5014-2287-134CEFB7712D}"/>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6819" name="Google Shape;687;p7">
              <a:extLst>
                <a:ext uri="{FF2B5EF4-FFF2-40B4-BE49-F238E27FC236}">
                  <a16:creationId xmlns:a16="http://schemas.microsoft.com/office/drawing/2014/main" id="{CFDDCB37-58AF-9EF7-64F1-4CEEB37EB928}"/>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Se emite esta alerta por </a:t>
              </a:r>
              <a:r>
                <a:rPr kumimoji="0" lang="es-CO" altLang="es-CO" sz="1200" b="0" i="0" u="none" strike="noStrike" kern="1200" cap="none" spc="0" normalizeH="0" baseline="0" noProof="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la probabilidad de descensos de la </a:t>
              </a:r>
              <a:r>
                <a:rPr kumimoji="0" lang="es-CO" alt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temperatura del aire </a:t>
              </a:r>
              <a:r>
                <a:rPr kumimoji="0" lang="es-CO" altLang="es-CO" sz="1200" b="0" i="0" u="none" strike="noStrike" kern="1200" cap="none" spc="0" normalizeH="0" baseline="0" noProof="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en horas de la </a:t>
              </a:r>
              <a:r>
                <a:rPr kumimoji="0" lang="es-CO" alt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madrugada </a:t>
              </a:r>
              <a:r>
                <a:rPr kumimoji="0" lang="es-CO" altLang="es-CO" sz="1200" b="0" i="0" u="none" strike="noStrike" kern="1200" cap="none" spc="0" normalizeH="0" baseline="0" noProof="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para zonas de altiplano </a:t>
              </a:r>
              <a:r>
                <a:rPr kumimoji="0" lang="es-CO" alt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(entre los 2,500 y los 2,900 </a:t>
              </a:r>
              <a:r>
                <a:rPr kumimoji="0" lang="es-CO" altLang="es-CO" sz="1200" b="0" i="0" u="none" strike="noStrike" kern="1200" cap="none" spc="0" normalizeH="0" baseline="0" noProof="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msnm) de los </a:t>
              </a:r>
              <a:r>
                <a:rPr kumimoji="0" lang="es-CO" alt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siguientes municipios:</a:t>
              </a:r>
            </a:p>
          </p:txBody>
        </p:sp>
      </p:grpSp>
      <p:sp>
        <p:nvSpPr>
          <p:cNvPr id="886805" name="Google Shape;688;p7">
            <a:extLst>
              <a:ext uri="{FF2B5EF4-FFF2-40B4-BE49-F238E27FC236}">
                <a16:creationId xmlns:a16="http://schemas.microsoft.com/office/drawing/2014/main" id="{B643E2F1-C078-D35E-95A7-74A4FE1134B2}"/>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900" b="0" i="0" u="none" strike="noStrike" kern="1200" cap="none" spc="0" normalizeH="0" baseline="0" noProof="0" dirty="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a:t>
            </a:r>
            <a:r>
              <a:rPr kumimoji="0" lang="es-CO" altLang="es-CO" sz="900" b="0" i="0" u="none" strike="noStrike" kern="1200" cap="none" spc="0" normalizeH="0" baseline="0" noProof="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en caso de ser </a:t>
            </a:r>
            <a:r>
              <a:rPr kumimoji="0" lang="es-CO" altLang="es-CO" sz="900" b="0" i="0" u="none" strike="noStrike" kern="1200" cap="none" spc="0" normalizeH="0" baseline="0" noProof="0" dirty="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necesario emitirá nuevos comunicados. Por esto, se sugiere a los agricultores, ganaderos y floricultores estar atentos a los boletines y comunicados emitidos por la entidad.</a:t>
            </a:r>
          </a:p>
        </p:txBody>
      </p:sp>
      <p:sp>
        <p:nvSpPr>
          <p:cNvPr id="11" name="Rectángulo 10">
            <a:extLst>
              <a:ext uri="{FF2B5EF4-FFF2-40B4-BE49-F238E27FC236}">
                <a16:creationId xmlns:a16="http://schemas.microsoft.com/office/drawing/2014/main" id="{EA9CFC55-28E6-016D-3151-11C34766E3C6}"/>
              </a:ext>
            </a:extLst>
          </p:cNvPr>
          <p:cNvSpPr/>
          <p:nvPr/>
        </p:nvSpPr>
        <p:spPr>
          <a:xfrm>
            <a:off x="-1811338" y="5413375"/>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99</a:t>
            </a:r>
          </a:p>
        </p:txBody>
      </p:sp>
      <p:pic>
        <p:nvPicPr>
          <p:cNvPr id="886810" name="Google Shape;681;p7" descr="Recurso 25.png">
            <a:extLst>
              <a:ext uri="{FF2B5EF4-FFF2-40B4-BE49-F238E27FC236}">
                <a16:creationId xmlns:a16="http://schemas.microsoft.com/office/drawing/2014/main" id="{9FE4DF44-E094-424E-BE16-73CC9EE7760C}"/>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3138" y="1765300"/>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ángulo 14">
            <a:extLst>
              <a:ext uri="{FF2B5EF4-FFF2-40B4-BE49-F238E27FC236}">
                <a16:creationId xmlns:a16="http://schemas.microsoft.com/office/drawing/2014/main" id="{23811EBF-08B6-8CB6-9EF4-C0C2B7318D01}"/>
              </a:ext>
            </a:extLst>
          </p:cNvPr>
          <p:cNvSpPr/>
          <p:nvPr/>
        </p:nvSpPr>
        <p:spPr>
          <a:xfrm>
            <a:off x="10397512" y="5173893"/>
            <a:ext cx="1260000" cy="180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r>
              <a:rPr lang="es-CO" b="1" dirty="0">
                <a:solidFill>
                  <a:prstClr val="black"/>
                </a:solidFill>
                <a:latin typeface="Arial Narrow" panose="020B0606020202030204" pitchFamily="34" charset="0"/>
              </a:rPr>
              <a:t>5</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7</a:t>
            </a:r>
          </a:p>
        </p:txBody>
      </p:sp>
      <p:pic>
        <p:nvPicPr>
          <p:cNvPr id="886812" name="Imagen 1">
            <a:extLst>
              <a:ext uri="{FF2B5EF4-FFF2-40B4-BE49-F238E27FC236}">
                <a16:creationId xmlns:a16="http://schemas.microsoft.com/office/drawing/2014/main" id="{A4922B10-FFF5-B85E-8239-B21EB564086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08994" y="3731321"/>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6813" name="Rectángulo 3">
            <a:extLst>
              <a:ext uri="{FF2B5EF4-FFF2-40B4-BE49-F238E27FC236}">
                <a16:creationId xmlns:a16="http://schemas.microsoft.com/office/drawing/2014/main" id="{64CC6312-F39E-AC76-4DAB-DEBC3F3EB1E7}"/>
              </a:ext>
            </a:extLst>
          </p:cNvPr>
          <p:cNvSpPr>
            <a:spLocks noChangeArrowheads="1"/>
          </p:cNvSpPr>
          <p:nvPr/>
        </p:nvSpPr>
        <p:spPr bwMode="auto">
          <a:xfrm>
            <a:off x="-2081213" y="2562921"/>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hlinkClick r:id="rId6" action="ppaction://hlinkfile"/>
              </a:rPr>
              <a:t>Contador de municipios</a:t>
            </a:r>
            <a:endPar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endPar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de </a:t>
            </a:r>
            <a:r>
              <a:rPr kumimoji="0" lang="es-CO" altLang="es-CO" sz="1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click</a:t>
            </a: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 derecho en el hipervínculo y consulte el archivo</a:t>
            </a:r>
          </a:p>
        </p:txBody>
      </p:sp>
      <p:pic>
        <p:nvPicPr>
          <p:cNvPr id="886815" name="Google Shape;682;p7">
            <a:extLst>
              <a:ext uri="{FF2B5EF4-FFF2-40B4-BE49-F238E27FC236}">
                <a16:creationId xmlns:a16="http://schemas.microsoft.com/office/drawing/2014/main" id="{38AEFB87-B3A9-5F26-F7B3-D00586CB5F2A}"/>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39888" y="927708"/>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683;p7">
            <a:extLst>
              <a:ext uri="{FF2B5EF4-FFF2-40B4-BE49-F238E27FC236}">
                <a16:creationId xmlns:a16="http://schemas.microsoft.com/office/drawing/2014/main" id="{84B18A5B-6B2F-2D76-1CB9-310CE4A93448}"/>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12875" y="3712207"/>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294983"/>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3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29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9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6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0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1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423310</TotalTime>
  <Words>20596</Words>
  <Application>Microsoft Office PowerPoint</Application>
  <PresentationFormat>Panorámica</PresentationFormat>
  <Paragraphs>1380</Paragraphs>
  <Slides>82</Slides>
  <Notes>35</Notes>
  <HiddenSlides>6</HiddenSlides>
  <MMClips>0</MMClips>
  <ScaleCrop>false</ScaleCrop>
  <HeadingPairs>
    <vt:vector size="6" baseType="variant">
      <vt:variant>
        <vt:lpstr>Fuentes usadas</vt:lpstr>
      </vt:variant>
      <vt:variant>
        <vt:i4>12</vt:i4>
      </vt:variant>
      <vt:variant>
        <vt:lpstr>Tema</vt:lpstr>
      </vt:variant>
      <vt:variant>
        <vt:i4>12</vt:i4>
      </vt:variant>
      <vt:variant>
        <vt:lpstr>Títulos de diapositiva</vt:lpstr>
      </vt:variant>
      <vt:variant>
        <vt:i4>82</vt:i4>
      </vt:variant>
    </vt:vector>
  </HeadingPairs>
  <TitlesOfParts>
    <vt:vector size="106" baseType="lpstr">
      <vt:lpstr>Arial</vt:lpstr>
      <vt:lpstr>Arial Black</vt:lpstr>
      <vt:lpstr>Arial Narrow</vt:lpstr>
      <vt:lpstr>Calibri</vt:lpstr>
      <vt:lpstr>Calibri Light</vt:lpstr>
      <vt:lpstr>Cambria</vt:lpstr>
      <vt:lpstr>Helvetica</vt:lpstr>
      <vt:lpstr>Helvetica Neue</vt:lpstr>
      <vt:lpstr>Noto Sans Symbols</vt:lpstr>
      <vt:lpstr>Segoe UI</vt:lpstr>
      <vt:lpstr>Symbol</vt:lpstr>
      <vt:lpstr>Verdana</vt:lpstr>
      <vt:lpstr>Tema de Office</vt:lpstr>
      <vt:lpstr>19_Diseño OSPA</vt:lpstr>
      <vt:lpstr>26_Diseño OSPA</vt:lpstr>
      <vt:lpstr>20_Diseño OSPA</vt:lpstr>
      <vt:lpstr>21_Diseño OSPA</vt:lpstr>
      <vt:lpstr>22_Diseño OSPA</vt:lpstr>
      <vt:lpstr>2_Diseño OSPA</vt:lpstr>
      <vt:lpstr>5_Diseño OSPA</vt:lpstr>
      <vt:lpstr>Diseño OSPA</vt:lpstr>
      <vt:lpstr>1_Diseño OSPA</vt:lpstr>
      <vt:lpstr>3_Diseño OSPA</vt:lpstr>
      <vt:lpstr>29_Diseño OSPA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INFORME TÉCNICO DIARIO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Hernando Villamizar Orozco</cp:lastModifiedBy>
  <cp:revision>44366</cp:revision>
  <dcterms:created xsi:type="dcterms:W3CDTF">2019-06-25T17:24:35Z</dcterms:created>
  <dcterms:modified xsi:type="dcterms:W3CDTF">2025-11-12T17:47:33Z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2024-02-02T13:23:21Z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36703b26-cf46-4818-bc5d-415c923c1a60</vt:lpwstr>
  </property>
  <property fmtid="{D5CDD505-2E9C-101B-9397-08002B2CF9AE}" pid="8" name="MSIP_Label_defa4170-0d19-0005-0004-bc88714345d2_ContentBits">
    <vt:lpwstr>0</vt:lpwstr>
  </property>
</Properties>
</file>