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62" r:id="rId2"/>
    <p:sldId id="356" r:id="rId3"/>
    <p:sldId id="260" r:id="rId4"/>
    <p:sldId id="284" r:id="rId5"/>
    <p:sldId id="264" r:id="rId6"/>
    <p:sldId id="285" r:id="rId7"/>
    <p:sldId id="269" r:id="rId8"/>
    <p:sldId id="287" r:id="rId9"/>
    <p:sldId id="267" r:id="rId10"/>
    <p:sldId id="290" r:id="rId11"/>
    <p:sldId id="292" r:id="rId12"/>
    <p:sldId id="293" r:id="rId13"/>
    <p:sldId id="294" r:id="rId14"/>
    <p:sldId id="271" r:id="rId15"/>
    <p:sldId id="295" r:id="rId16"/>
    <p:sldId id="298" r:id="rId17"/>
    <p:sldId id="297" r:id="rId18"/>
    <p:sldId id="300" r:id="rId19"/>
    <p:sldId id="266" r:id="rId20"/>
    <p:sldId id="301" r:id="rId21"/>
    <p:sldId id="303" r:id="rId22"/>
    <p:sldId id="304" r:id="rId23"/>
    <p:sldId id="310" r:id="rId24"/>
    <p:sldId id="305" r:id="rId25"/>
    <p:sldId id="306" r:id="rId26"/>
    <p:sldId id="307" r:id="rId27"/>
    <p:sldId id="308" r:id="rId28"/>
    <p:sldId id="360" r:id="rId29"/>
    <p:sldId id="309" r:id="rId30"/>
    <p:sldId id="358" r:id="rId31"/>
    <p:sldId id="359" r:id="rId32"/>
  </p:sldIdLst>
  <p:sldSz cx="10080625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868" autoAdjust="0"/>
    <p:restoredTop sz="94660"/>
  </p:normalViewPr>
  <p:slideViewPr>
    <p:cSldViewPr snapToGrid="0">
      <p:cViewPr varScale="1">
        <p:scale>
          <a:sx n="70" d="100"/>
          <a:sy n="70" d="100"/>
        </p:scale>
        <p:origin x="696" y="0"/>
      </p:cViewPr>
      <p:guideLst>
        <p:guide orient="horz" pos="2160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047" y="1122363"/>
            <a:ext cx="856853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602038"/>
            <a:ext cx="756046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04F8-EEBC-4334-99CA-9C4817AAE49C}" type="datetimeFigureOut">
              <a:rPr lang="es-CO" smtClean="0"/>
              <a:t>20/12/2016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84326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04F8-EEBC-4334-99CA-9C4817AAE49C}" type="datetimeFigureOut">
              <a:rPr lang="es-CO" smtClean="0"/>
              <a:t>20/12/2016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15268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365125"/>
            <a:ext cx="217363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4" y="365125"/>
            <a:ext cx="6394896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04F8-EEBC-4334-99CA-9C4817AAE49C}" type="datetimeFigureOut">
              <a:rPr lang="es-CO" smtClean="0"/>
              <a:t>20/12/2016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0870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04F8-EEBC-4334-99CA-9C4817AAE49C}" type="datetimeFigureOut">
              <a:rPr lang="es-CO" smtClean="0"/>
              <a:t>20/12/2016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4539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793" y="1709740"/>
            <a:ext cx="869453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4589465"/>
            <a:ext cx="869453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04F8-EEBC-4334-99CA-9C4817AAE49C}" type="datetimeFigureOut">
              <a:rPr lang="es-CO" smtClean="0"/>
              <a:t>20/12/2016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3108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1825625"/>
            <a:ext cx="4284266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1825625"/>
            <a:ext cx="4284266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04F8-EEBC-4334-99CA-9C4817AAE49C}" type="datetimeFigureOut">
              <a:rPr lang="es-CO" smtClean="0"/>
              <a:t>20/12/2016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82375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365127"/>
            <a:ext cx="8694539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1681163"/>
            <a:ext cx="42645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2505075"/>
            <a:ext cx="4264576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7" y="1681163"/>
            <a:ext cx="42855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7" y="2505075"/>
            <a:ext cx="4285579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04F8-EEBC-4334-99CA-9C4817AAE49C}" type="datetimeFigureOut">
              <a:rPr lang="es-CO" smtClean="0"/>
              <a:t>20/12/2016</a:t>
            </a:fld>
            <a:endParaRPr lang="es-C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76793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04F8-EEBC-4334-99CA-9C4817AAE49C}" type="datetimeFigureOut">
              <a:rPr lang="es-CO" smtClean="0"/>
              <a:t>20/12/2016</a:t>
            </a:fld>
            <a:endParaRPr lang="es-C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00347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04F8-EEBC-4334-99CA-9C4817AAE49C}" type="datetimeFigureOut">
              <a:rPr lang="es-CO" smtClean="0"/>
              <a:t>20/12/2016</a:t>
            </a:fld>
            <a:endParaRPr lang="es-C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40487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457200"/>
            <a:ext cx="3251264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987427"/>
            <a:ext cx="5103316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2057400"/>
            <a:ext cx="325126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04F8-EEBC-4334-99CA-9C4817AAE49C}" type="datetimeFigureOut">
              <a:rPr lang="es-CO" smtClean="0"/>
              <a:t>20/12/2016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03717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457200"/>
            <a:ext cx="3251264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85579" y="987427"/>
            <a:ext cx="5103316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2057400"/>
            <a:ext cx="325126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04F8-EEBC-4334-99CA-9C4817AAE49C}" type="datetimeFigureOut">
              <a:rPr lang="es-CO" smtClean="0"/>
              <a:t>20/12/2016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87859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365127"/>
            <a:ext cx="869453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1825625"/>
            <a:ext cx="869453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3043" y="6356352"/>
            <a:ext cx="22681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804F8-EEBC-4334-99CA-9C4817AAE49C}" type="datetimeFigureOut">
              <a:rPr lang="es-CO" smtClean="0"/>
              <a:t>20/12/2016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9207" y="6356352"/>
            <a:ext cx="34022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19441" y="6356352"/>
            <a:ext cx="22681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6631970" y="5778280"/>
            <a:ext cx="2944623" cy="1261981"/>
          </a:xfrm>
          <a:prstGeom prst="rect">
            <a:avLst/>
          </a:prstGeom>
        </p:spPr>
      </p:pic>
      <p:sp>
        <p:nvSpPr>
          <p:cNvPr id="7" name="CuadroTexto 6"/>
          <p:cNvSpPr txBox="1"/>
          <p:nvPr userDrawn="1"/>
        </p:nvSpPr>
        <p:spPr>
          <a:xfrm rot="5400000">
            <a:off x="7137784" y="3037020"/>
            <a:ext cx="5185394" cy="30777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s-CO" sz="1400" b="1" dirty="0" smtClean="0"/>
              <a:t>DOCUMENTO DE TRABAJO -</a:t>
            </a:r>
            <a:r>
              <a:rPr lang="es-CO" sz="1400" b="1" baseline="0" dirty="0" smtClean="0"/>
              <a:t> PLAN 2017 EN DISCUSIÓN Y CONSULTA</a:t>
            </a:r>
            <a:endParaRPr lang="es-CO" sz="1400" b="1" dirty="0"/>
          </a:p>
        </p:txBody>
      </p:sp>
    </p:spTree>
    <p:extLst>
      <p:ext uri="{BB962C8B-B14F-4D97-AF65-F5344CB8AC3E}">
        <p14:creationId xmlns:p14="http://schemas.microsoft.com/office/powerpoint/2010/main" val="2125769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4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0 Planificación Sectorial-02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04" t="5235" r="7229" b="9189"/>
          <a:stretch/>
        </p:blipFill>
        <p:spPr>
          <a:xfrm>
            <a:off x="2563332" y="393761"/>
            <a:ext cx="5350084" cy="5657476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1169705" y="-5875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5333398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1" y="2133600"/>
            <a:ext cx="4140200" cy="2734734"/>
          </a:xfrm>
          <a:prstGeom prst="rect">
            <a:avLst/>
          </a:prstGeom>
        </p:spPr>
      </p:pic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380999" y="2302933"/>
            <a:ext cx="3310467" cy="423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  Actividad Cuatrienio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574512" y="3221692"/>
            <a:ext cx="3006888" cy="5375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600" b="1" dirty="0">
                <a:solidFill>
                  <a:schemeClr val="bg1"/>
                </a:solidFill>
                <a:latin typeface="Calibri" panose="020F0502020204030204" pitchFamily="34" charset="0"/>
              </a:rPr>
              <a:t>Elaborar las Evaluaciones Regionales del Agua </a:t>
            </a:r>
            <a:r>
              <a:rPr lang="es-CO" sz="1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(ERA).</a:t>
            </a:r>
          </a:p>
        </p:txBody>
      </p:sp>
      <p:sp>
        <p:nvSpPr>
          <p:cNvPr id="8" name="Rectángulo 7"/>
          <p:cNvSpPr/>
          <p:nvPr/>
        </p:nvSpPr>
        <p:spPr>
          <a:xfrm>
            <a:off x="4501727" y="3142780"/>
            <a:ext cx="30247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Modelamiento de sedimentos en cuatro (4) </a:t>
            </a:r>
            <a:r>
              <a:rPr lang="es-CO" sz="1200" dirty="0" err="1">
                <a:solidFill>
                  <a:srgbClr val="000000"/>
                </a:solidFill>
                <a:latin typeface="Calibri" panose="020F0502020204030204" pitchFamily="34" charset="0"/>
              </a:rPr>
              <a:t>subzonas</a:t>
            </a:r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 hidrográficas de las Áreas Caribe, Pacifico y Amazonia</a:t>
            </a:r>
          </a:p>
          <a:p>
            <a:pPr algn="just" fontAlgn="ctr"/>
            <a:endParaRPr lang="es-CO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 fontAlgn="ctr"/>
            <a:endParaRPr lang="es-CO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Taller de divulgación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4555065" y="1964267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8430446" y="2993279"/>
            <a:ext cx="50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4</a:t>
            </a:r>
          </a:p>
        </p:txBody>
      </p:sp>
      <p:pic>
        <p:nvPicPr>
          <p:cNvPr id="11" name="Imagen 10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501727" y="2277532"/>
            <a:ext cx="2524013" cy="332063"/>
          </a:xfrm>
          <a:prstGeom prst="rect">
            <a:avLst/>
          </a:prstGeom>
        </p:spPr>
      </p:pic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7857066" y="2302933"/>
            <a:ext cx="1210734" cy="143933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660011" y="898789"/>
            <a:ext cx="18806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Hidrología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7793092" y="1970105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8430446" y="3819889"/>
            <a:ext cx="50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47218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1" y="1879600"/>
            <a:ext cx="3420532" cy="2259370"/>
          </a:xfrm>
          <a:prstGeom prst="rect">
            <a:avLst/>
          </a:prstGeom>
        </p:spPr>
      </p:pic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448734" y="2048933"/>
            <a:ext cx="2167468" cy="423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481378" y="2527425"/>
            <a:ext cx="2498889" cy="8338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600" b="1" dirty="0">
                <a:solidFill>
                  <a:schemeClr val="bg1"/>
                </a:solidFill>
                <a:latin typeface="Calibri" panose="020F0502020204030204" pitchFamily="34" charset="0"/>
              </a:rPr>
              <a:t>Implementar el programa Nacional de Monitoreo del Recurso Hídrico</a:t>
            </a:r>
            <a:endParaRPr lang="es-CO" sz="1600" b="1" dirty="0">
              <a:solidFill>
                <a:schemeClr val="accent4">
                  <a:lumMod val="60000"/>
                  <a:lumOff val="4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990973" y="2432283"/>
            <a:ext cx="292312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Documento actualización y control de calidad del dato hidrológico en el Banco de Datos </a:t>
            </a:r>
          </a:p>
          <a:p>
            <a:pPr algn="just" fontAlgn="ctr"/>
            <a:endParaRPr lang="es-CO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Consolidación de resultados de monitoreo y fortalecimiento de la Red Básica Nacional e Isotópica de Aguas Subterráneas (Documento)</a:t>
            </a:r>
          </a:p>
          <a:p>
            <a:pPr algn="just" fontAlgn="ctr"/>
            <a:endParaRPr lang="es-CO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Reporte consolidado de información validada de la red de monitoreo e indicadores de Calidad del Agua (Documento)</a:t>
            </a:r>
          </a:p>
          <a:p>
            <a:pPr algn="just" fontAlgn="ctr"/>
            <a:endParaRPr lang="es-CO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Implementación del Plan Estratégico del Laboratorio de Calidad Ambiental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3898950" y="1884124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1" name="Imagen 10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3845612" y="2197389"/>
            <a:ext cx="2524013" cy="332063"/>
          </a:xfrm>
          <a:prstGeom prst="rect">
            <a:avLst/>
          </a:prstGeom>
        </p:spPr>
      </p:pic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7522684" y="2222790"/>
            <a:ext cx="1210734" cy="143933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618066" y="829735"/>
            <a:ext cx="18806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Hidrología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7953926" y="2472267"/>
            <a:ext cx="50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7953926" y="3284158"/>
            <a:ext cx="50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7953927" y="4042629"/>
            <a:ext cx="50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7437594" y="1879600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7771944" y="4956051"/>
            <a:ext cx="961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30%</a:t>
            </a:r>
          </a:p>
        </p:txBody>
      </p:sp>
    </p:spTree>
    <p:extLst>
      <p:ext uri="{BB962C8B-B14F-4D97-AF65-F5344CB8AC3E}">
        <p14:creationId xmlns:p14="http://schemas.microsoft.com/office/powerpoint/2010/main" val="33746761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1" y="1879600"/>
            <a:ext cx="3420532" cy="2259370"/>
          </a:xfrm>
          <a:prstGeom prst="rect">
            <a:avLst/>
          </a:prstGeom>
        </p:spPr>
      </p:pic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448734" y="2048933"/>
            <a:ext cx="2167468" cy="423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464445" y="2662892"/>
            <a:ext cx="2151755" cy="83384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600" b="1" dirty="0">
                <a:solidFill>
                  <a:schemeClr val="bg1"/>
                </a:solidFill>
                <a:latin typeface="Calibri" panose="020F0502020204030204" pitchFamily="34" charset="0"/>
              </a:rPr>
              <a:t>Fortalecer y poner en marcha el Centro Nacional de </a:t>
            </a:r>
            <a:r>
              <a:rPr lang="es-CO" sz="1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Modelación Hidrometeorológica. </a:t>
            </a:r>
          </a:p>
        </p:txBody>
      </p:sp>
      <p:sp>
        <p:nvSpPr>
          <p:cNvPr id="8" name="Rectángulo 7"/>
          <p:cNvSpPr/>
          <p:nvPr/>
        </p:nvSpPr>
        <p:spPr>
          <a:xfrm>
            <a:off x="3939267" y="2039789"/>
            <a:ext cx="351916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Integración de herramientas hidrológicas para pronósticos y alertas por inundación</a:t>
            </a:r>
          </a:p>
          <a:p>
            <a:pPr algn="just" fontAlgn="ctr"/>
            <a:endParaRPr lang="es-CO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71450" indent="-171450" algn="just" fontAlgn="ctr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rgbClr val="000000"/>
                </a:solidFill>
                <a:latin typeface="Calibri" panose="020F0502020204030204" pitchFamily="34" charset="0"/>
              </a:rPr>
              <a:t>Mapas de Amenaza de Inundación Escala 1:2.000 para poblaciones a seleccionar de la Depresión </a:t>
            </a:r>
            <a:r>
              <a:rPr lang="es-ES" sz="1200" dirty="0" err="1">
                <a:solidFill>
                  <a:srgbClr val="000000"/>
                </a:solidFill>
                <a:latin typeface="Calibri" panose="020F0502020204030204" pitchFamily="34" charset="0"/>
              </a:rPr>
              <a:t>Momposina</a:t>
            </a:r>
            <a:r>
              <a:rPr lang="es-ES" sz="1200" dirty="0">
                <a:solidFill>
                  <a:srgbClr val="000000"/>
                </a:solidFill>
                <a:latin typeface="Calibri" panose="020F0502020204030204" pitchFamily="34" charset="0"/>
              </a:rPr>
              <a:t> y brazo de </a:t>
            </a:r>
            <a:r>
              <a:rPr lang="es-ES" sz="1200" dirty="0" err="1">
                <a:solidFill>
                  <a:srgbClr val="000000"/>
                </a:solidFill>
                <a:latin typeface="Calibri" panose="020F0502020204030204" pitchFamily="34" charset="0"/>
              </a:rPr>
              <a:t>Mompox</a:t>
            </a:r>
            <a:endParaRPr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71450" indent="-171450" algn="just" fontAlgn="ctr">
              <a:buFont typeface="Arial" panose="020B0604020202020204" pitchFamily="34" charset="0"/>
              <a:buChar char="•"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71450" indent="-171450" algn="just" fontAlgn="ctr">
              <a:buFont typeface="Arial" panose="020B0604020202020204" pitchFamily="34" charset="0"/>
              <a:buChar char="•"/>
            </a:pPr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Mapas de crecientes súbitas </a:t>
            </a:r>
            <a:r>
              <a:rPr lang="es-CO" sz="1200" dirty="0" err="1">
                <a:solidFill>
                  <a:srgbClr val="000000"/>
                </a:solidFill>
                <a:latin typeface="Calibri" panose="020F0502020204030204" pitchFamily="34" charset="0"/>
              </a:rPr>
              <a:t>OMM</a:t>
            </a:r>
            <a:endParaRPr lang="es-CO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71450" indent="-171450" algn="just" fontAlgn="ctr">
              <a:buFont typeface="Arial" panose="020B0604020202020204" pitchFamily="34" charset="0"/>
              <a:buChar char="•"/>
            </a:pPr>
            <a:endParaRPr lang="es-CO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71450" indent="-171450" algn="just" fontAlgn="ctr">
              <a:buFont typeface="Arial" panose="020B0604020202020204" pitchFamily="34" charset="0"/>
              <a:buChar char="•"/>
            </a:pPr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Modelación Orientada a Pronostico hidrológico para Ríos Sinú, Meta, Atrato, Magdalena entre Magangué y Barranquilla (incluido canal del dique)</a:t>
            </a:r>
          </a:p>
          <a:p>
            <a:pPr marL="171450" indent="-171450" algn="just" fontAlgn="ctr">
              <a:buFont typeface="Arial" panose="020B0604020202020204" pitchFamily="34" charset="0"/>
              <a:buChar char="•"/>
            </a:pPr>
            <a:endParaRPr lang="es-CO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71450" indent="-171450" algn="just" fontAlgn="ctr">
              <a:buFont typeface="Arial" panose="020B0604020202020204" pitchFamily="34" charset="0"/>
              <a:buChar char="•"/>
            </a:pPr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Modelación Hidrológica de los ríos de la Sierra Nevada</a:t>
            </a:r>
          </a:p>
          <a:p>
            <a:pPr marL="171450" indent="-171450" algn="just" fontAlgn="ctr">
              <a:buFont typeface="Arial" panose="020B0604020202020204" pitchFamily="34" charset="0"/>
              <a:buChar char="•"/>
            </a:pPr>
            <a:endParaRPr lang="es-CO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71450" indent="-171450" algn="just" fontAlgn="ctr">
              <a:buFont typeface="Arial" panose="020B0604020202020204" pitchFamily="34" charset="0"/>
              <a:buChar char="•"/>
            </a:pPr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Cotas de Inundación de poblaciones ribereñas en la parte baja de los ríos Magdalena, Sinú y Meta</a:t>
            </a:r>
          </a:p>
          <a:p>
            <a:pPr marL="171450" indent="-171450" algn="just" fontAlgn="ctr">
              <a:buFont typeface="Arial" panose="020B0604020202020204" pitchFamily="34" charset="0"/>
              <a:buChar char="•"/>
            </a:pPr>
            <a:endParaRPr lang="es-CO" sz="1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3922602" y="1407052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1" name="Imagen 10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3869266" y="1745719"/>
            <a:ext cx="2524013" cy="332063"/>
          </a:xfrm>
          <a:prstGeom prst="rect">
            <a:avLst/>
          </a:prstGeom>
        </p:spPr>
      </p:pic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7893471" y="1745718"/>
            <a:ext cx="1210734" cy="143933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618066" y="829735"/>
            <a:ext cx="18806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Hidrología</a:t>
            </a:r>
          </a:p>
        </p:txBody>
      </p:sp>
      <p:sp>
        <p:nvSpPr>
          <p:cNvPr id="32" name="CuadroTexto 31"/>
          <p:cNvSpPr txBox="1"/>
          <p:nvPr/>
        </p:nvSpPr>
        <p:spPr>
          <a:xfrm>
            <a:off x="7817172" y="1407052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41" name="CuadroTexto 40"/>
          <p:cNvSpPr txBox="1"/>
          <p:nvPr/>
        </p:nvSpPr>
        <p:spPr>
          <a:xfrm>
            <a:off x="8250443" y="2747675"/>
            <a:ext cx="841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10</a:t>
            </a:r>
          </a:p>
        </p:txBody>
      </p:sp>
      <p:sp>
        <p:nvSpPr>
          <p:cNvPr id="50" name="CuadroTexto 49"/>
          <p:cNvSpPr txBox="1"/>
          <p:nvPr/>
        </p:nvSpPr>
        <p:spPr>
          <a:xfrm>
            <a:off x="8423513" y="3235124"/>
            <a:ext cx="389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3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8423513" y="3867309"/>
            <a:ext cx="389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4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8423513" y="4359183"/>
            <a:ext cx="389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8250443" y="5002348"/>
            <a:ext cx="841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50</a:t>
            </a:r>
          </a:p>
        </p:txBody>
      </p:sp>
    </p:spTree>
    <p:extLst>
      <p:ext uri="{BB962C8B-B14F-4D97-AF65-F5344CB8AC3E}">
        <p14:creationId xmlns:p14="http://schemas.microsoft.com/office/powerpoint/2010/main" val="16003944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820044" y="2164963"/>
            <a:ext cx="5013489" cy="8661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CO" sz="2000" b="1" dirty="0">
                <a:solidFill>
                  <a:schemeClr val="accent1">
                    <a:lumMod val="75000"/>
                  </a:schemeClr>
                </a:solidFill>
              </a:rPr>
              <a:t>Objetivo 2: </a:t>
            </a:r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Proteger y asegurar el uso sostenible del capital natural y mejorar la calidad ambiental</a:t>
            </a:r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989378" y="3509558"/>
            <a:ext cx="4564755" cy="1858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1600" b="1" dirty="0">
                <a:solidFill>
                  <a:srgbClr val="1F4E79"/>
                </a:solidFill>
              </a:rPr>
              <a:t>Estrategia 3: </a:t>
            </a:r>
            <a:r>
              <a:rPr lang="es-CO" sz="1600" dirty="0"/>
              <a:t>Mejorar la calidad ambiental a partir del fortalecimiento del desempeño ambiental de los sectores productivos, buscando mejorar su competitividad.</a:t>
            </a:r>
          </a:p>
          <a:p>
            <a:pPr algn="just"/>
            <a:r>
              <a:rPr lang="es-CO" sz="1600" b="1" dirty="0">
                <a:solidFill>
                  <a:schemeClr val="accent1">
                    <a:lumMod val="50000"/>
                  </a:schemeClr>
                </a:solidFill>
              </a:rPr>
              <a:t>Acción: </a:t>
            </a:r>
            <a:r>
              <a:rPr lang="es-CO" sz="1600" dirty="0"/>
              <a:t>Manejo integrado de la contaminación, con énfasis en reconversión a tecnologías más limpias.</a:t>
            </a:r>
          </a:p>
        </p:txBody>
      </p:sp>
    </p:spTree>
    <p:extLst>
      <p:ext uri="{BB962C8B-B14F-4D97-AF65-F5344CB8AC3E}">
        <p14:creationId xmlns:p14="http://schemas.microsoft.com/office/powerpoint/2010/main" val="1569262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n 19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0" y="3708399"/>
            <a:ext cx="3420532" cy="2259370"/>
          </a:xfrm>
          <a:prstGeom prst="rect">
            <a:avLst/>
          </a:prstGeom>
        </p:spPr>
      </p:pic>
      <p:pic>
        <p:nvPicPr>
          <p:cNvPr id="5" name="Imagen 4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1" y="1151467"/>
            <a:ext cx="3420532" cy="2259370"/>
          </a:xfrm>
          <a:prstGeom prst="rect">
            <a:avLst/>
          </a:prstGeom>
        </p:spPr>
      </p:pic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448734" y="1320800"/>
            <a:ext cx="2167468" cy="423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3886197" y="635001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1" name="Imagen 10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3832861" y="973668"/>
            <a:ext cx="2524013" cy="332063"/>
          </a:xfrm>
          <a:prstGeom prst="rect">
            <a:avLst/>
          </a:prstGeom>
        </p:spPr>
      </p:pic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7857066" y="973667"/>
            <a:ext cx="1210734" cy="143933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402609" y="499962"/>
            <a:ext cx="32240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Estudios Ambientales</a:t>
            </a:r>
          </a:p>
        </p:txBody>
      </p:sp>
      <p:pic>
        <p:nvPicPr>
          <p:cNvPr id="15" name="Imagen 14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 b="24571"/>
          <a:stretch/>
        </p:blipFill>
        <p:spPr>
          <a:xfrm>
            <a:off x="3824394" y="2252133"/>
            <a:ext cx="1262007" cy="84667"/>
          </a:xfrm>
          <a:prstGeom prst="rect">
            <a:avLst/>
          </a:prstGeom>
        </p:spPr>
      </p:pic>
      <p:pic>
        <p:nvPicPr>
          <p:cNvPr id="16" name="Imagen 15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 b="24571"/>
          <a:stretch/>
        </p:blipFill>
        <p:spPr>
          <a:xfrm>
            <a:off x="7786793" y="2175933"/>
            <a:ext cx="1262007" cy="84667"/>
          </a:xfrm>
          <a:prstGeom prst="rect">
            <a:avLst/>
          </a:prstGeom>
        </p:spPr>
      </p:pic>
      <p:pic>
        <p:nvPicPr>
          <p:cNvPr id="17" name="Imagen 16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0" y="2921000"/>
            <a:ext cx="3420532" cy="2259370"/>
          </a:xfrm>
          <a:prstGeom prst="rect">
            <a:avLst/>
          </a:prstGeom>
        </p:spPr>
      </p:pic>
      <p:sp>
        <p:nvSpPr>
          <p:cNvPr id="18" name="Marcador de contenido 2"/>
          <p:cNvSpPr txBox="1">
            <a:spLocks/>
          </p:cNvSpPr>
          <p:nvPr/>
        </p:nvSpPr>
        <p:spPr>
          <a:xfrm>
            <a:off x="464445" y="2324223"/>
            <a:ext cx="2346488" cy="10455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200" b="1" dirty="0">
                <a:solidFill>
                  <a:srgbClr val="FFD966"/>
                </a:solidFill>
                <a:latin typeface="Calibri" panose="020F0502020204030204" pitchFamily="34" charset="0"/>
              </a:rPr>
              <a:t>En materia de gestión integral de residuos peligrosos: </a:t>
            </a:r>
            <a:r>
              <a:rPr lang="es-CO" sz="1200" b="1" dirty="0">
                <a:solidFill>
                  <a:srgbClr val="F2F2F2"/>
                </a:solidFill>
                <a:latin typeface="Calibri" panose="020F0502020204030204" pitchFamily="34" charset="0"/>
              </a:rPr>
              <a:t>se fortalecerá el seguimiento y control por parte de las autoridades ambientales a los diferentes actores involucrados</a:t>
            </a:r>
          </a:p>
        </p:txBody>
      </p:sp>
      <p:sp>
        <p:nvSpPr>
          <p:cNvPr id="19" name="Marcador de contenido 2"/>
          <p:cNvSpPr txBox="1">
            <a:spLocks/>
          </p:cNvSpPr>
          <p:nvPr/>
        </p:nvSpPr>
        <p:spPr>
          <a:xfrm>
            <a:off x="506778" y="3755092"/>
            <a:ext cx="2346488" cy="17397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200" b="1" dirty="0">
                <a:solidFill>
                  <a:srgbClr val="FFD966"/>
                </a:solidFill>
                <a:latin typeface="Calibri" panose="020F0502020204030204" pitchFamily="34" charset="0"/>
              </a:rPr>
              <a:t>Gestión de la contaminación del aire </a:t>
            </a:r>
            <a:r>
              <a:rPr lang="es-CO" sz="1200" b="1" dirty="0">
                <a:solidFill>
                  <a:srgbClr val="F2F2F2"/>
                </a:solidFill>
                <a:latin typeface="Calibri" panose="020F0502020204030204" pitchFamily="34" charset="0"/>
              </a:rPr>
              <a:t>(registro de emisiones; sistemas de vigilancia y monitoreo; actualizar y desarrollar normas, protocolos e incentivos para la reducción de las emisiones atmosféricas y sus efectos; herramientas de conocimiento del riesgo por contaminación)</a:t>
            </a:r>
          </a:p>
        </p:txBody>
      </p:sp>
      <p:sp>
        <p:nvSpPr>
          <p:cNvPr id="21" name="Rectángulo 20"/>
          <p:cNvSpPr/>
          <p:nvPr/>
        </p:nvSpPr>
        <p:spPr>
          <a:xfrm>
            <a:off x="3858261" y="2626667"/>
            <a:ext cx="22627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Registro de establecimientos en RUA, RESPEL, PCB, RETC.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3927309" y="4144775"/>
            <a:ext cx="21936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Gestión del conocimiento para la investigación y producción de información (Documentos)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7738535" y="2446864"/>
            <a:ext cx="13546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12000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8134114" y="4083220"/>
            <a:ext cx="643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2</a:t>
            </a:r>
          </a:p>
        </p:txBody>
      </p:sp>
      <p:pic>
        <p:nvPicPr>
          <p:cNvPr id="25" name="Imagen 24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 b="24571"/>
          <a:stretch/>
        </p:blipFill>
        <p:spPr>
          <a:xfrm>
            <a:off x="4984327" y="2252133"/>
            <a:ext cx="1262007" cy="84667"/>
          </a:xfrm>
          <a:prstGeom prst="rect">
            <a:avLst/>
          </a:prstGeom>
        </p:spPr>
      </p:pic>
      <p:pic>
        <p:nvPicPr>
          <p:cNvPr id="26" name="Imagen 25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 b="24571"/>
          <a:stretch/>
        </p:blipFill>
        <p:spPr>
          <a:xfrm>
            <a:off x="3858261" y="3378200"/>
            <a:ext cx="1262007" cy="84667"/>
          </a:xfrm>
          <a:prstGeom prst="rect">
            <a:avLst/>
          </a:prstGeom>
        </p:spPr>
      </p:pic>
      <p:pic>
        <p:nvPicPr>
          <p:cNvPr id="27" name="Imagen 26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 b="24571"/>
          <a:stretch/>
        </p:blipFill>
        <p:spPr>
          <a:xfrm>
            <a:off x="5018194" y="3378200"/>
            <a:ext cx="1262007" cy="84667"/>
          </a:xfrm>
          <a:prstGeom prst="rect">
            <a:avLst/>
          </a:prstGeom>
        </p:spPr>
      </p:pic>
      <p:pic>
        <p:nvPicPr>
          <p:cNvPr id="28" name="Imagen 27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 b="24571"/>
          <a:stretch/>
        </p:blipFill>
        <p:spPr>
          <a:xfrm>
            <a:off x="7786794" y="3378200"/>
            <a:ext cx="1262007" cy="84667"/>
          </a:xfrm>
          <a:prstGeom prst="rect">
            <a:avLst/>
          </a:prstGeom>
        </p:spPr>
      </p:pic>
      <p:sp>
        <p:nvSpPr>
          <p:cNvPr id="29" name="CuadroTexto 28"/>
          <p:cNvSpPr txBox="1"/>
          <p:nvPr/>
        </p:nvSpPr>
        <p:spPr>
          <a:xfrm>
            <a:off x="7818493" y="658508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</p:spTree>
    <p:extLst>
      <p:ext uri="{BB962C8B-B14F-4D97-AF65-F5344CB8AC3E}">
        <p14:creationId xmlns:p14="http://schemas.microsoft.com/office/powerpoint/2010/main" val="8536467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1" y="2133599"/>
            <a:ext cx="3871022" cy="2556933"/>
          </a:xfrm>
          <a:prstGeom prst="rect">
            <a:avLst/>
          </a:prstGeom>
        </p:spPr>
      </p:pic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448734" y="2302933"/>
            <a:ext cx="2167468" cy="423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515244" y="2908424"/>
            <a:ext cx="2829090" cy="14519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Implementar el Programa de Control de la Contaminación y Uso eficiente del Recurso Hídrico </a:t>
            </a:r>
            <a:r>
              <a:rPr lang="es-CO" sz="1200" b="1" dirty="0">
                <a:solidFill>
                  <a:schemeClr val="bg1"/>
                </a:solidFill>
                <a:latin typeface="Calibri" panose="020F0502020204030204" pitchFamily="34" charset="0"/>
              </a:rPr>
              <a:t>en el cual las entidades del SINA apoyarán a los sectores productivos  en la formulación de planes para la reducción de la contaminación, con énfasis en reconversión a tecnologías más limpias en vertimientos.</a:t>
            </a:r>
          </a:p>
        </p:txBody>
      </p:sp>
      <p:sp>
        <p:nvSpPr>
          <p:cNvPr id="8" name="Rectángulo 7"/>
          <p:cNvSpPr/>
          <p:nvPr/>
        </p:nvSpPr>
        <p:spPr>
          <a:xfrm>
            <a:off x="3886197" y="2360711"/>
            <a:ext cx="287533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Acreditar laboratorios ambientales y autorizar organizaciones, desarrollar un sistema de información para acreditación  y  adelantar las pruebas de los laboratorios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Requerimientos sistema de información para acreditación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Adelantar las pruebas de desempeño para los laboratorios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3886197" y="1693334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7877325" y="2726267"/>
            <a:ext cx="1869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latin typeface="Caviar Dreams"/>
                <a:cs typeface="Caviar Dreams"/>
              </a:rPr>
              <a:t>220 </a:t>
            </a:r>
            <a:r>
              <a:rPr lang="es-ES" sz="1400" b="1" dirty="0">
                <a:solidFill>
                  <a:srgbClr val="2E75B6"/>
                </a:solidFill>
                <a:latin typeface="Caviar Dreams"/>
                <a:cs typeface="Caviar Dreams"/>
              </a:rPr>
              <a:t>x demanda</a:t>
            </a:r>
            <a:endParaRPr lang="es-ES" sz="2800" b="1" dirty="0">
              <a:solidFill>
                <a:srgbClr val="2E75B6"/>
              </a:solidFill>
              <a:latin typeface="Caviar Dreams"/>
              <a:cs typeface="Caviar Dreams"/>
            </a:endParaRPr>
          </a:p>
        </p:txBody>
      </p:sp>
      <p:pic>
        <p:nvPicPr>
          <p:cNvPr id="11" name="Imagen 10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3832861" y="2032001"/>
            <a:ext cx="2524013" cy="332063"/>
          </a:xfrm>
          <a:prstGeom prst="rect">
            <a:avLst/>
          </a:prstGeom>
        </p:spPr>
      </p:pic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7857066" y="2032000"/>
            <a:ext cx="1210734" cy="143933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17745" y="980692"/>
            <a:ext cx="32240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Estudios Ambientales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6400800" y="4741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 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7825079" y="1693334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8277291" y="3575503"/>
            <a:ext cx="1041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latin typeface="Caviar Dreams"/>
                <a:cs typeface="Caviar Dreams"/>
              </a:rPr>
              <a:t>1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7941733" y="4098723"/>
            <a:ext cx="1869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latin typeface="Caviar Dreams"/>
                <a:cs typeface="Caviar Dreams"/>
              </a:rPr>
              <a:t>220 </a:t>
            </a:r>
            <a:r>
              <a:rPr lang="es-ES" sz="1400" b="1" dirty="0">
                <a:solidFill>
                  <a:srgbClr val="2E75B6"/>
                </a:solidFill>
                <a:latin typeface="Caviar Dreams"/>
                <a:cs typeface="Caviar Dreams"/>
              </a:rPr>
              <a:t>x demanda</a:t>
            </a:r>
            <a:endParaRPr lang="es-ES" sz="2800" b="1" dirty="0">
              <a:solidFill>
                <a:srgbClr val="2E75B6"/>
              </a:solidFill>
              <a:latin typeface="Caviar Dreams"/>
              <a:cs typeface="Caviar Dreams"/>
            </a:endParaRPr>
          </a:p>
        </p:txBody>
      </p:sp>
    </p:spTree>
    <p:extLst>
      <p:ext uri="{BB962C8B-B14F-4D97-AF65-F5344CB8AC3E}">
        <p14:creationId xmlns:p14="http://schemas.microsoft.com/office/powerpoint/2010/main" val="2339948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820044" y="2164963"/>
            <a:ext cx="5013489" cy="8661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CO" sz="2000" b="1" dirty="0">
                <a:solidFill>
                  <a:schemeClr val="accent1">
                    <a:lumMod val="75000"/>
                  </a:schemeClr>
                </a:solidFill>
              </a:rPr>
              <a:t>Objetivo 2: </a:t>
            </a:r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Proteger y asegurar el uso sostenible del capital natural y mejorar la calidad ambiental</a:t>
            </a:r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989378" y="3509558"/>
            <a:ext cx="4759489" cy="1858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1600" b="1" dirty="0">
                <a:solidFill>
                  <a:srgbClr val="1F4E79"/>
                </a:solidFill>
              </a:rPr>
              <a:t>Estrategia 4: </a:t>
            </a:r>
            <a:r>
              <a:rPr lang="es-CO" sz="1600" dirty="0"/>
              <a:t>Consolidar un marco de política de cambio climático buscando su integración con la planificación ambiental, territorial y sectorial.</a:t>
            </a:r>
          </a:p>
          <a:p>
            <a:pPr algn="just"/>
            <a:r>
              <a:rPr lang="es-CO" sz="1600" b="1" dirty="0">
                <a:solidFill>
                  <a:schemeClr val="accent1">
                    <a:lumMod val="50000"/>
                  </a:schemeClr>
                </a:solidFill>
              </a:rPr>
              <a:t>Acción: </a:t>
            </a:r>
            <a:r>
              <a:rPr lang="es-CO" sz="1600" dirty="0"/>
              <a:t>Gestión de la información y el conocimiento en cambio climático.</a:t>
            </a:r>
          </a:p>
        </p:txBody>
      </p:sp>
    </p:spTree>
    <p:extLst>
      <p:ext uri="{BB962C8B-B14F-4D97-AF65-F5344CB8AC3E}">
        <p14:creationId xmlns:p14="http://schemas.microsoft.com/office/powerpoint/2010/main" val="39199366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3886974" y="1201851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1" name="Imagen 10" descr="Sin título-4-02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3832861" y="1635084"/>
            <a:ext cx="2524013" cy="332063"/>
          </a:xfrm>
          <a:prstGeom prst="rect">
            <a:avLst/>
          </a:prstGeom>
        </p:spPr>
      </p:pic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7857066" y="1635083"/>
            <a:ext cx="1210734" cy="143933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515244" y="430482"/>
            <a:ext cx="21499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Meteorología</a:t>
            </a:r>
          </a:p>
        </p:txBody>
      </p:sp>
      <p:sp>
        <p:nvSpPr>
          <p:cNvPr id="21" name="Rectángulo 20"/>
          <p:cNvSpPr/>
          <p:nvPr/>
        </p:nvSpPr>
        <p:spPr>
          <a:xfrm>
            <a:off x="3926415" y="2355718"/>
            <a:ext cx="32025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Modelo de pronóstico y clima en alta resolución operando a </a:t>
            </a:r>
            <a:r>
              <a:rPr lang="es-CO" sz="1400" b="1" dirty="0">
                <a:solidFill>
                  <a:srgbClr val="000000"/>
                </a:solidFill>
                <a:latin typeface="Calibri" panose="020F0502020204030204" pitchFamily="34" charset="0"/>
              </a:rPr>
              <a:t>8 km.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3934878" y="3049981"/>
            <a:ext cx="3202521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Aeropuertos con Reportes  entregados a OACI y OMM de meteorología a la aeronavegación  a nivel nacional e internacional.</a:t>
            </a:r>
          </a:p>
          <a:p>
            <a:pPr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8136467" y="3108280"/>
            <a:ext cx="702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27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8317992" y="2355718"/>
            <a:ext cx="643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pic>
        <p:nvPicPr>
          <p:cNvPr id="29" name="Imagen 28" descr="Sin título-4-03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0" y="1694348"/>
            <a:ext cx="3871022" cy="2133601"/>
          </a:xfrm>
          <a:prstGeom prst="rect">
            <a:avLst/>
          </a:prstGeom>
        </p:spPr>
      </p:pic>
      <p:sp>
        <p:nvSpPr>
          <p:cNvPr id="30" name="Marcador de contenido 2"/>
          <p:cNvSpPr txBox="1">
            <a:spLocks/>
          </p:cNvSpPr>
          <p:nvPr/>
        </p:nvSpPr>
        <p:spPr>
          <a:xfrm>
            <a:off x="515244" y="2477640"/>
            <a:ext cx="2829090" cy="588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Fortalecer  la modelación del tiempo y clima </a:t>
            </a:r>
            <a:r>
              <a:rPr lang="es-CO" sz="1200" b="1" dirty="0">
                <a:solidFill>
                  <a:schemeClr val="bg1"/>
                </a:solidFill>
                <a:latin typeface="Calibri" panose="020F0502020204030204" pitchFamily="34" charset="0"/>
              </a:rPr>
              <a:t>para el análisis de sus implicaciones en las alertas hidrometeorológicas.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6400800" y="4741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 </a:t>
            </a:r>
          </a:p>
        </p:txBody>
      </p:sp>
      <p:sp>
        <p:nvSpPr>
          <p:cNvPr id="26" name="Marcador de contenido 2"/>
          <p:cNvSpPr>
            <a:spLocks noGrp="1"/>
          </p:cNvSpPr>
          <p:nvPr>
            <p:ph idx="1"/>
          </p:nvPr>
        </p:nvSpPr>
        <p:spPr>
          <a:xfrm>
            <a:off x="448734" y="1863683"/>
            <a:ext cx="2167468" cy="423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7817442" y="1197789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</p:spTree>
    <p:extLst>
      <p:ext uri="{BB962C8B-B14F-4D97-AF65-F5344CB8AC3E}">
        <p14:creationId xmlns:p14="http://schemas.microsoft.com/office/powerpoint/2010/main" val="1709068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820044" y="2164963"/>
            <a:ext cx="5013489" cy="8661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CO" sz="2000" b="1" dirty="0">
                <a:solidFill>
                  <a:schemeClr val="accent1">
                    <a:lumMod val="75000"/>
                  </a:schemeClr>
                </a:solidFill>
              </a:rPr>
              <a:t>Objetivo 2: </a:t>
            </a:r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Proteger y asegurar el uso sostenible del capital natural y mejorar la calidad ambiental</a:t>
            </a:r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989378" y="3509558"/>
            <a:ext cx="4759489" cy="1858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1600" b="1" dirty="0">
                <a:solidFill>
                  <a:srgbClr val="1F4E79"/>
                </a:solidFill>
              </a:rPr>
              <a:t>Estrategia 5: </a:t>
            </a:r>
            <a:r>
              <a:rPr lang="es-CO" sz="1600" dirty="0"/>
              <a:t>Fortalecimiento institucional y gobernanza, para optimizar el desempeño del SINA, la educación e investigación y la generación de información y conocimiento ambiental.</a:t>
            </a:r>
          </a:p>
          <a:p>
            <a:pPr algn="just"/>
            <a:r>
              <a:rPr lang="es-CO" sz="1600" b="1" dirty="0">
                <a:solidFill>
                  <a:schemeClr val="accent1">
                    <a:lumMod val="50000"/>
                  </a:schemeClr>
                </a:solidFill>
              </a:rPr>
              <a:t>Acción: </a:t>
            </a:r>
            <a:r>
              <a:rPr lang="es-CO" sz="1600" dirty="0"/>
              <a:t>Generación de información y conocimiento en materia ambiental.</a:t>
            </a:r>
          </a:p>
        </p:txBody>
      </p:sp>
    </p:spTree>
    <p:extLst>
      <p:ext uri="{BB962C8B-B14F-4D97-AF65-F5344CB8AC3E}">
        <p14:creationId xmlns:p14="http://schemas.microsoft.com/office/powerpoint/2010/main" val="28936499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89761" y="2946651"/>
            <a:ext cx="3871022" cy="2556933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719666" y="642549"/>
            <a:ext cx="18806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Hidrología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503884" y="2481840"/>
            <a:ext cx="78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pic>
        <p:nvPicPr>
          <p:cNvPr id="8" name="Imagen 7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98228" y="1464984"/>
            <a:ext cx="3871022" cy="2556933"/>
          </a:xfrm>
          <a:prstGeom prst="rect">
            <a:avLst/>
          </a:prstGeom>
        </p:spPr>
      </p:pic>
      <p:sp>
        <p:nvSpPr>
          <p:cNvPr id="9" name="Marcador de contenido 2"/>
          <p:cNvSpPr txBox="1">
            <a:spLocks/>
          </p:cNvSpPr>
          <p:nvPr/>
        </p:nvSpPr>
        <p:spPr>
          <a:xfrm>
            <a:off x="779605" y="2265210"/>
            <a:ext cx="2829090" cy="1409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200" b="1" dirty="0">
                <a:solidFill>
                  <a:schemeClr val="bg1"/>
                </a:solidFill>
                <a:latin typeface="Calibri" panose="020F0502020204030204" pitchFamily="34" charset="0"/>
              </a:rPr>
              <a:t>Consolidar el Sistema de Información Ambiental (SIAC) desarrollando un geo-portal, un sistema de consulta de bases de datos y el programa nacional de monitoreo ambiental direccionado por el MADS y coordinado por los institutos de investigación del SINA.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4277240" y="1864174"/>
            <a:ext cx="37843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Operación del SIRH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altLang="es-CO" sz="1400" dirty="0"/>
              <a:t>Soporte a Nodos y herramientas de gestión de información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altLang="es-CO" sz="1400" dirty="0"/>
              <a:t>Soporte temático y técnico a Módulos disponibles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altLang="es-CO" sz="1400" dirty="0"/>
              <a:t>Mejora a reportes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altLang="es-CO" sz="1400" dirty="0"/>
              <a:t>Soporte al cargue de información Instrumentos Normativos: </a:t>
            </a:r>
            <a:r>
              <a:rPr lang="es-ES" altLang="es-CO" sz="1400" dirty="0" err="1"/>
              <a:t>RURH</a:t>
            </a:r>
            <a:r>
              <a:rPr lang="es-ES" altLang="es-CO" sz="1400" dirty="0"/>
              <a:t>, </a:t>
            </a:r>
            <a:r>
              <a:rPr lang="es-ES" altLang="es-CO" sz="1400" dirty="0" err="1"/>
              <a:t>PORH</a:t>
            </a:r>
            <a:r>
              <a:rPr lang="es-ES" altLang="es-CO" sz="1400" dirty="0"/>
              <a:t>, POMCA, </a:t>
            </a:r>
            <a:r>
              <a:rPr lang="es-ES" altLang="es-CO" sz="1400" dirty="0" err="1"/>
              <a:t>PUEAA</a:t>
            </a:r>
            <a:endParaRPr lang="es-ES" altLang="es-CO" sz="1400" dirty="0"/>
          </a:p>
          <a:p>
            <a:pPr algn="just" fontAlgn="ctr"/>
            <a:endParaRPr lang="es-CO" sz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814694" y="1668187"/>
            <a:ext cx="2167468" cy="42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169250" y="1394584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157853" y="1724258"/>
            <a:ext cx="2524013" cy="332063"/>
          </a:xfrm>
          <a:prstGeom prst="rect">
            <a:avLst/>
          </a:prstGeom>
        </p:spPr>
      </p:pic>
      <p:pic>
        <p:nvPicPr>
          <p:cNvPr id="15" name="Imagen 14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8163697" y="1735921"/>
            <a:ext cx="1210734" cy="143933"/>
          </a:xfrm>
          <a:prstGeom prst="rect">
            <a:avLst/>
          </a:prstGeom>
        </p:spPr>
      </p:pic>
      <p:sp>
        <p:nvSpPr>
          <p:cNvPr id="17" name="Marcador de contenido 2"/>
          <p:cNvSpPr txBox="1">
            <a:spLocks/>
          </p:cNvSpPr>
          <p:nvPr/>
        </p:nvSpPr>
        <p:spPr>
          <a:xfrm>
            <a:off x="771138" y="4110943"/>
            <a:ext cx="2829090" cy="9354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200" b="1" dirty="0">
                <a:solidFill>
                  <a:srgbClr val="FFFFFF"/>
                </a:solidFill>
                <a:latin typeface="Calibri" panose="020F0502020204030204" pitchFamily="34" charset="0"/>
              </a:rPr>
              <a:t>Formular una agenda de investigación ambiental integrada al Sistema de Ciencia, Tecnología e Innovación, bajo el liderazgo de los institutos de investigación.</a:t>
            </a:r>
          </a:p>
        </p:txBody>
      </p:sp>
      <p:pic>
        <p:nvPicPr>
          <p:cNvPr id="18" name="Imagen 17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12" t="21832" r="10297" b="73138"/>
          <a:stretch/>
        </p:blipFill>
        <p:spPr>
          <a:xfrm>
            <a:off x="746961" y="3750986"/>
            <a:ext cx="3056468" cy="135466"/>
          </a:xfrm>
          <a:prstGeom prst="rect">
            <a:avLst/>
          </a:prstGeom>
        </p:spPr>
      </p:pic>
      <p:sp>
        <p:nvSpPr>
          <p:cNvPr id="22" name="Rectángulo 21"/>
          <p:cNvSpPr/>
          <p:nvPr/>
        </p:nvSpPr>
        <p:spPr>
          <a:xfrm>
            <a:off x="4209336" y="4309663"/>
            <a:ext cx="32427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Consolidar la información y productos de investigación para la plataforma </a:t>
            </a:r>
            <a:r>
              <a:rPr lang="es-CO" sz="1400" dirty="0" err="1">
                <a:solidFill>
                  <a:srgbClr val="000000"/>
                </a:solidFill>
                <a:latin typeface="Calibri" panose="020F0502020204030204" pitchFamily="34" charset="0"/>
              </a:rPr>
              <a:t>scienti</a:t>
            </a: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 del sistema nacional de ciencia y tecnología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8510894" y="4384704"/>
            <a:ext cx="465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pic>
        <p:nvPicPr>
          <p:cNvPr id="24" name="Imagen 23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232689" y="3827186"/>
            <a:ext cx="1494343" cy="196598"/>
          </a:xfrm>
          <a:prstGeom prst="rect">
            <a:avLst/>
          </a:prstGeom>
        </p:spPr>
      </p:pic>
      <p:pic>
        <p:nvPicPr>
          <p:cNvPr id="25" name="Imagen 24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5621222" y="3827186"/>
            <a:ext cx="1494343" cy="196598"/>
          </a:xfrm>
          <a:prstGeom prst="rect">
            <a:avLst/>
          </a:prstGeom>
        </p:spPr>
      </p:pic>
      <p:pic>
        <p:nvPicPr>
          <p:cNvPr id="26" name="Imagen 25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8076555" y="3835653"/>
            <a:ext cx="1494343" cy="196598"/>
          </a:xfrm>
          <a:prstGeom prst="rect">
            <a:avLst/>
          </a:prstGeom>
        </p:spPr>
      </p:pic>
      <p:sp>
        <p:nvSpPr>
          <p:cNvPr id="27" name="CuadroTexto 26"/>
          <p:cNvSpPr txBox="1"/>
          <p:nvPr/>
        </p:nvSpPr>
        <p:spPr>
          <a:xfrm>
            <a:off x="8076555" y="1410494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</p:spTree>
    <p:extLst>
      <p:ext uri="{BB962C8B-B14F-4D97-AF65-F5344CB8AC3E}">
        <p14:creationId xmlns:p14="http://schemas.microsoft.com/office/powerpoint/2010/main" val="3195398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Rectángulo"/>
          <p:cNvSpPr/>
          <p:nvPr/>
        </p:nvSpPr>
        <p:spPr>
          <a:xfrm>
            <a:off x="1255994" y="2244844"/>
            <a:ext cx="8309170" cy="2308324"/>
          </a:xfrm>
          <a:prstGeom prst="rect">
            <a:avLst/>
          </a:prstGeom>
          <a:noFill/>
          <a:scene3d>
            <a:camera prst="orthographicFront"/>
            <a:lightRig rig="glow" dir="tl">
              <a:rot lat="0" lon="0" rev="5400000"/>
            </a:lightRig>
          </a:scene3d>
          <a:sp3d>
            <a:bevelT w="292100"/>
            <a:bevelB w="292100"/>
          </a:sp3d>
        </p:spPr>
        <p:txBody>
          <a:bodyPr wrap="square" lIns="91440" tIns="45720" rIns="91440" bIns="45720">
            <a:spAutoFit/>
            <a:sp3d extrusionH="57150"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r"/>
            <a:r>
              <a:rPr lang="es-ES" sz="7200" b="1" dirty="0">
                <a:ln w="11430"/>
                <a:solidFill>
                  <a:schemeClr val="accent1">
                    <a:lumMod val="50000"/>
                  </a:schemeClr>
                </a:solidFill>
              </a:rPr>
              <a:t>Plan de Acción 2017</a:t>
            </a:r>
          </a:p>
          <a:p>
            <a:pPr algn="r"/>
            <a:endParaRPr lang="es-ES" sz="7200" b="1" dirty="0">
              <a:ln w="11430"/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1976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8343070" y="2745204"/>
            <a:ext cx="78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2</a:t>
            </a:r>
          </a:p>
        </p:txBody>
      </p:sp>
      <p:pic>
        <p:nvPicPr>
          <p:cNvPr id="8" name="Imagen 7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80925" y="2143205"/>
            <a:ext cx="3871022" cy="1998135"/>
          </a:xfrm>
          <a:prstGeom prst="rect">
            <a:avLst/>
          </a:prstGeom>
        </p:spPr>
      </p:pic>
      <p:sp>
        <p:nvSpPr>
          <p:cNvPr id="9" name="Marcador de contenido 2"/>
          <p:cNvSpPr txBox="1">
            <a:spLocks/>
          </p:cNvSpPr>
          <p:nvPr/>
        </p:nvSpPr>
        <p:spPr>
          <a:xfrm>
            <a:off x="762302" y="2748698"/>
            <a:ext cx="2829090" cy="1409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200" b="1" dirty="0">
                <a:solidFill>
                  <a:srgbClr val="FFFFFF"/>
                </a:solidFill>
                <a:latin typeface="Calibri" panose="020F0502020204030204" pitchFamily="34" charset="0"/>
              </a:rPr>
              <a:t>Consolidar el Sistema de Información Ambiental (SIAC) desarrollando un geo-portal, un sistema de consulta de bases de datos y el programa nacional de monitoreo ambiental direccionado por el MADS y coordinado por los institutos de investigación del SINA.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4165007" y="2508241"/>
            <a:ext cx="340571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SIAC fortalecido y permitiendo el acceso y uso de la información ambiental generada por el SINA para los procesos de toma de decisiones. </a:t>
            </a:r>
            <a:r>
              <a:rPr lang="es-CO" sz="1400" b="1" i="1" dirty="0">
                <a:solidFill>
                  <a:srgbClr val="000000"/>
                </a:solidFill>
                <a:latin typeface="Calibri" panose="020F0502020204030204" pitchFamily="34" charset="0"/>
              </a:rPr>
              <a:t>(Productos temáticos generados de SIAC).</a:t>
            </a:r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797391" y="2253276"/>
            <a:ext cx="2167468" cy="42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183052" y="1939257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113786" y="2270208"/>
            <a:ext cx="2524013" cy="332063"/>
          </a:xfrm>
          <a:prstGeom prst="rect">
            <a:avLst/>
          </a:prstGeom>
        </p:spPr>
      </p:pic>
      <p:pic>
        <p:nvPicPr>
          <p:cNvPr id="15" name="Imagen 14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8137991" y="2270207"/>
            <a:ext cx="1210734" cy="143933"/>
          </a:xfrm>
          <a:prstGeom prst="rect">
            <a:avLst/>
          </a:prstGeom>
        </p:spPr>
      </p:pic>
      <p:sp>
        <p:nvSpPr>
          <p:cNvPr id="21" name="CuadroTexto 20"/>
          <p:cNvSpPr txBox="1"/>
          <p:nvPr/>
        </p:nvSpPr>
        <p:spPr>
          <a:xfrm>
            <a:off x="8349658" y="4078350"/>
            <a:ext cx="78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2</a:t>
            </a:r>
          </a:p>
        </p:txBody>
      </p:sp>
      <p:sp>
        <p:nvSpPr>
          <p:cNvPr id="31" name="CuadroTexto 30"/>
          <p:cNvSpPr txBox="1"/>
          <p:nvPr/>
        </p:nvSpPr>
        <p:spPr>
          <a:xfrm>
            <a:off x="358160" y="567306"/>
            <a:ext cx="32240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Estudios Ambientales</a:t>
            </a:r>
          </a:p>
        </p:txBody>
      </p:sp>
      <p:sp>
        <p:nvSpPr>
          <p:cNvPr id="33" name="Rectángulo 32"/>
          <p:cNvSpPr/>
          <p:nvPr/>
        </p:nvSpPr>
        <p:spPr>
          <a:xfrm>
            <a:off x="4207340" y="3862907"/>
            <a:ext cx="34057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Servicios  de información diseñados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RUA Eléctrico e Hidrocarburos (Geoportal)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RUA Consolidado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8099416" y="1939143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3915176" y="506771"/>
            <a:ext cx="316477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Ecosistemas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e Información Ambiental</a:t>
            </a:r>
          </a:p>
        </p:txBody>
      </p:sp>
    </p:spTree>
    <p:extLst>
      <p:ext uri="{BB962C8B-B14F-4D97-AF65-F5344CB8AC3E}">
        <p14:creationId xmlns:p14="http://schemas.microsoft.com/office/powerpoint/2010/main" val="9231782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820043" y="2164963"/>
            <a:ext cx="6977757" cy="8661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CO" sz="2000" b="1" dirty="0">
                <a:solidFill>
                  <a:schemeClr val="accent1">
                    <a:lumMod val="75000"/>
                  </a:schemeClr>
                </a:solidFill>
              </a:rPr>
              <a:t>Objetivo 3: </a:t>
            </a:r>
            <a:r>
              <a:rPr lang="es-CO" sz="2000" b="1" dirty="0">
                <a:solidFill>
                  <a:schemeClr val="accent5">
                    <a:lumMod val="50000"/>
                  </a:schemeClr>
                </a:solidFill>
              </a:rPr>
              <a:t>Lograr un crecimiento resiliente y reducir la vulnerabilidad frente a los riesgos de desastres y al cambio climático.</a:t>
            </a:r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913178" y="3492624"/>
            <a:ext cx="4759489" cy="1858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600" b="1" dirty="0">
                <a:solidFill>
                  <a:srgbClr val="1F4E79"/>
                </a:solidFill>
              </a:rPr>
              <a:t>Estrategia 1: </a:t>
            </a:r>
            <a:r>
              <a:rPr lang="es-CO" sz="1600" dirty="0"/>
              <a:t>Fortalecer los procesos de la gestión del riesgo: conocimiento, reducción y manejo. </a:t>
            </a:r>
          </a:p>
          <a:p>
            <a:r>
              <a:rPr lang="es-CO" sz="1600" b="1" dirty="0">
                <a:solidFill>
                  <a:schemeClr val="accent1">
                    <a:lumMod val="50000"/>
                  </a:schemeClr>
                </a:solidFill>
              </a:rPr>
              <a:t>Acción: </a:t>
            </a:r>
            <a:r>
              <a:rPr lang="es-CO" sz="1600" dirty="0"/>
              <a:t>Fortalecer el sistema de monitoreo y de alertas tempranas.</a:t>
            </a:r>
          </a:p>
        </p:txBody>
      </p:sp>
    </p:spTree>
    <p:extLst>
      <p:ext uri="{BB962C8B-B14F-4D97-AF65-F5344CB8AC3E}">
        <p14:creationId xmlns:p14="http://schemas.microsoft.com/office/powerpoint/2010/main" val="22471411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8204199" y="2192864"/>
            <a:ext cx="13123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100</a:t>
            </a:r>
          </a:p>
        </p:txBody>
      </p:sp>
      <p:pic>
        <p:nvPicPr>
          <p:cNvPr id="8" name="Imagen 7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70933" y="1659468"/>
            <a:ext cx="3871022" cy="1794932"/>
          </a:xfrm>
          <a:prstGeom prst="rect">
            <a:avLst/>
          </a:prstGeom>
        </p:spPr>
      </p:pic>
      <p:sp>
        <p:nvSpPr>
          <p:cNvPr id="9" name="Marcador de contenido 2"/>
          <p:cNvSpPr txBox="1">
            <a:spLocks/>
          </p:cNvSpPr>
          <p:nvPr/>
        </p:nvSpPr>
        <p:spPr>
          <a:xfrm>
            <a:off x="760777" y="2349623"/>
            <a:ext cx="3006890" cy="7407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ctr">
              <a:buNone/>
            </a:pPr>
            <a:r>
              <a:rPr lang="es-CO" sz="1400" dirty="0">
                <a:solidFill>
                  <a:srgbClr val="FFFFFF"/>
                </a:solidFill>
                <a:latin typeface="Calibri" panose="020F0502020204030204" pitchFamily="34" charset="0"/>
              </a:rPr>
              <a:t>Datos hidrometeorológicos capturados, procesados y validados.</a:t>
            </a:r>
          </a:p>
          <a:p>
            <a:pPr marL="0" indent="0" fontAlgn="ctr">
              <a:buNone/>
            </a:pPr>
            <a:endParaRPr lang="es-CO" sz="1400" dirty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marL="0" indent="0" algn="just" fontAlgn="ctr">
              <a:buNone/>
            </a:pPr>
            <a:endParaRPr lang="es-CO" sz="14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4155015" y="2253100"/>
            <a:ext cx="340571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Estaciones actualizadas tecnológicamente.</a:t>
            </a:r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787399" y="1752601"/>
            <a:ext cx="2167468" cy="42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Producto esperado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157130" y="1676400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103794" y="2015067"/>
            <a:ext cx="2524013" cy="332063"/>
          </a:xfrm>
          <a:prstGeom prst="rect">
            <a:avLst/>
          </a:prstGeom>
        </p:spPr>
      </p:pic>
      <p:pic>
        <p:nvPicPr>
          <p:cNvPr id="15" name="Imagen 14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8127999" y="2015066"/>
            <a:ext cx="1210734" cy="143933"/>
          </a:xfrm>
          <a:prstGeom prst="rect">
            <a:avLst/>
          </a:prstGeom>
        </p:spPr>
      </p:pic>
      <p:sp>
        <p:nvSpPr>
          <p:cNvPr id="31" name="CuadroTexto 30"/>
          <p:cNvSpPr txBox="1"/>
          <p:nvPr/>
        </p:nvSpPr>
        <p:spPr>
          <a:xfrm>
            <a:off x="685123" y="840935"/>
            <a:ext cx="26645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Operación de Redes</a:t>
            </a:r>
          </a:p>
        </p:txBody>
      </p:sp>
      <p:sp>
        <p:nvSpPr>
          <p:cNvPr id="44" name="Rectángulo 43"/>
          <p:cNvSpPr/>
          <p:nvPr/>
        </p:nvSpPr>
        <p:spPr>
          <a:xfrm>
            <a:off x="4171948" y="2913501"/>
            <a:ext cx="340571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Estaciones sinópticas automatizadas.</a:t>
            </a:r>
          </a:p>
        </p:txBody>
      </p:sp>
      <p:sp>
        <p:nvSpPr>
          <p:cNvPr id="45" name="Rectángulo 44"/>
          <p:cNvSpPr/>
          <p:nvPr/>
        </p:nvSpPr>
        <p:spPr>
          <a:xfrm>
            <a:off x="4171948" y="3514634"/>
            <a:ext cx="31686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Estaciones meteorológicas reubicadas.</a:t>
            </a:r>
          </a:p>
        </p:txBody>
      </p:sp>
      <p:sp>
        <p:nvSpPr>
          <p:cNvPr id="46" name="Rectángulo 45"/>
          <p:cNvSpPr/>
          <p:nvPr/>
        </p:nvSpPr>
        <p:spPr>
          <a:xfrm>
            <a:off x="4214281" y="4149634"/>
            <a:ext cx="31686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Actualizar el banco de datos hidrometeorológicos.</a:t>
            </a:r>
          </a:p>
        </p:txBody>
      </p:sp>
      <p:sp>
        <p:nvSpPr>
          <p:cNvPr id="47" name="Rectángulo 46"/>
          <p:cNvSpPr/>
          <p:nvPr/>
        </p:nvSpPr>
        <p:spPr>
          <a:xfrm>
            <a:off x="4214281" y="4726744"/>
            <a:ext cx="316865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Implementación Plan Estratégico Red Hidrológica, Meteorológica y Ambiental  del IDEAM</a:t>
            </a:r>
          </a:p>
        </p:txBody>
      </p:sp>
      <p:sp>
        <p:nvSpPr>
          <p:cNvPr id="48" name="CuadroTexto 47"/>
          <p:cNvSpPr txBox="1"/>
          <p:nvPr/>
        </p:nvSpPr>
        <p:spPr>
          <a:xfrm>
            <a:off x="8564507" y="2785543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5</a:t>
            </a:r>
          </a:p>
        </p:txBody>
      </p:sp>
      <p:sp>
        <p:nvSpPr>
          <p:cNvPr id="49" name="CuadroTexto 48"/>
          <p:cNvSpPr txBox="1"/>
          <p:nvPr/>
        </p:nvSpPr>
        <p:spPr>
          <a:xfrm>
            <a:off x="8369299" y="3425727"/>
            <a:ext cx="728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17</a:t>
            </a:r>
          </a:p>
        </p:txBody>
      </p:sp>
      <p:sp>
        <p:nvSpPr>
          <p:cNvPr id="50" name="CuadroTexto 49"/>
          <p:cNvSpPr txBox="1"/>
          <p:nvPr/>
        </p:nvSpPr>
        <p:spPr>
          <a:xfrm>
            <a:off x="8327440" y="4071886"/>
            <a:ext cx="13123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70%</a:t>
            </a:r>
          </a:p>
        </p:txBody>
      </p:sp>
      <p:sp>
        <p:nvSpPr>
          <p:cNvPr id="51" name="CuadroTexto 50"/>
          <p:cNvSpPr txBox="1"/>
          <p:nvPr/>
        </p:nvSpPr>
        <p:spPr>
          <a:xfrm>
            <a:off x="8515587" y="4772674"/>
            <a:ext cx="499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8127999" y="1706838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4214281" y="5519577"/>
            <a:ext cx="31686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Laboratorio de calibración implementado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8515587" y="5411856"/>
            <a:ext cx="499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5099393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8492912" y="1923737"/>
            <a:ext cx="504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2</a:t>
            </a:r>
          </a:p>
        </p:txBody>
      </p:sp>
      <p:pic>
        <p:nvPicPr>
          <p:cNvPr id="8" name="Imagen 7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89344" y="1184803"/>
            <a:ext cx="3871022" cy="1794932"/>
          </a:xfrm>
          <a:prstGeom prst="rect">
            <a:avLst/>
          </a:prstGeom>
        </p:spPr>
      </p:pic>
      <p:sp>
        <p:nvSpPr>
          <p:cNvPr id="9" name="Marcador de contenido 2"/>
          <p:cNvSpPr txBox="1">
            <a:spLocks/>
          </p:cNvSpPr>
          <p:nvPr/>
        </p:nvSpPr>
        <p:spPr>
          <a:xfrm>
            <a:off x="779188" y="1739490"/>
            <a:ext cx="2829090" cy="969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400" b="1" dirty="0">
                <a:solidFill>
                  <a:srgbClr val="FFFFFF"/>
                </a:solidFill>
                <a:latin typeface="Calibri" panose="020F0502020204030204" pitchFamily="34" charset="0"/>
              </a:rPr>
              <a:t>Fortalecer las capacidades de los institutos de investigación del SINA para aportar en el proceso de toma de decisiones.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4181261" y="1687573"/>
            <a:ext cx="340571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Herramientas informáticas del Sistema de Información Ambiental (Software Procesamiento de Bandas y Sistema de Gestión de datos hidrológicos y meteorológicos))</a:t>
            </a:r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805810" y="1277936"/>
            <a:ext cx="2167468" cy="42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155015" y="1117751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101679" y="1456418"/>
            <a:ext cx="2524013" cy="332063"/>
          </a:xfrm>
          <a:prstGeom prst="rect">
            <a:avLst/>
          </a:prstGeom>
        </p:spPr>
      </p:pic>
      <p:pic>
        <p:nvPicPr>
          <p:cNvPr id="15" name="Imagen 14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8125884" y="1456417"/>
            <a:ext cx="1210734" cy="143933"/>
          </a:xfrm>
          <a:prstGeom prst="rect">
            <a:avLst/>
          </a:prstGeom>
        </p:spPr>
      </p:pic>
      <p:sp>
        <p:nvSpPr>
          <p:cNvPr id="31" name="CuadroTexto 30"/>
          <p:cNvSpPr txBox="1"/>
          <p:nvPr/>
        </p:nvSpPr>
        <p:spPr>
          <a:xfrm>
            <a:off x="694267" y="745069"/>
            <a:ext cx="28729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Oficina de Informática</a:t>
            </a:r>
          </a:p>
        </p:txBody>
      </p:sp>
      <p:sp>
        <p:nvSpPr>
          <p:cNvPr id="44" name="Rectángulo 43"/>
          <p:cNvSpPr/>
          <p:nvPr/>
        </p:nvSpPr>
        <p:spPr>
          <a:xfrm>
            <a:off x="4181261" y="2930261"/>
            <a:ext cx="340571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Construir y/o mantener herramientas informáticas de apoyo del IDEAM (Talento Humano e Inventarios)</a:t>
            </a:r>
          </a:p>
        </p:txBody>
      </p:sp>
      <p:sp>
        <p:nvSpPr>
          <p:cNvPr id="45" name="Rectángulo 44"/>
          <p:cNvSpPr/>
          <p:nvPr/>
        </p:nvSpPr>
        <p:spPr>
          <a:xfrm>
            <a:off x="4171948" y="3791596"/>
            <a:ext cx="31686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Garantizar la disponibilidad de la infraestructura tecnológica de la Entidad.</a:t>
            </a:r>
          </a:p>
        </p:txBody>
      </p:sp>
      <p:sp>
        <p:nvSpPr>
          <p:cNvPr id="46" name="Rectángulo 45"/>
          <p:cNvSpPr/>
          <p:nvPr/>
        </p:nvSpPr>
        <p:spPr>
          <a:xfrm>
            <a:off x="4171948" y="4407336"/>
            <a:ext cx="31686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Actualizar e implementar el Sistema de Gestión de Seguridad de la Información.</a:t>
            </a:r>
          </a:p>
        </p:txBody>
      </p:sp>
      <p:sp>
        <p:nvSpPr>
          <p:cNvPr id="47" name="Rectángulo 46"/>
          <p:cNvSpPr/>
          <p:nvPr/>
        </p:nvSpPr>
        <p:spPr>
          <a:xfrm>
            <a:off x="4171948" y="4930556"/>
            <a:ext cx="31686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Implementar los planes gubernamentales para las TIC.</a:t>
            </a:r>
          </a:p>
        </p:txBody>
      </p:sp>
      <p:sp>
        <p:nvSpPr>
          <p:cNvPr id="48" name="CuadroTexto 47"/>
          <p:cNvSpPr txBox="1"/>
          <p:nvPr/>
        </p:nvSpPr>
        <p:spPr>
          <a:xfrm>
            <a:off x="8548880" y="3037983"/>
            <a:ext cx="474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2</a:t>
            </a:r>
          </a:p>
        </p:txBody>
      </p:sp>
      <p:sp>
        <p:nvSpPr>
          <p:cNvPr id="49" name="CuadroTexto 48"/>
          <p:cNvSpPr txBox="1"/>
          <p:nvPr/>
        </p:nvSpPr>
        <p:spPr>
          <a:xfrm>
            <a:off x="8341359" y="3771013"/>
            <a:ext cx="13123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99%</a:t>
            </a:r>
          </a:p>
        </p:txBody>
      </p:sp>
      <p:sp>
        <p:nvSpPr>
          <p:cNvPr id="50" name="CuadroTexto 49"/>
          <p:cNvSpPr txBox="1"/>
          <p:nvPr/>
        </p:nvSpPr>
        <p:spPr>
          <a:xfrm>
            <a:off x="8560050" y="4407336"/>
            <a:ext cx="13123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sp>
        <p:nvSpPr>
          <p:cNvPr id="51" name="CuadroTexto 50"/>
          <p:cNvSpPr txBox="1"/>
          <p:nvPr/>
        </p:nvSpPr>
        <p:spPr>
          <a:xfrm>
            <a:off x="8560050" y="4930556"/>
            <a:ext cx="570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8093897" y="1133186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4171948" y="5571773"/>
            <a:ext cx="31686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Implementar Data Center Alterno (DRP)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8581812" y="5419087"/>
            <a:ext cx="557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6451198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8805333" y="2295324"/>
            <a:ext cx="414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latin typeface="Caviar Dreams"/>
                <a:cs typeface="Caviar Dreams"/>
              </a:rPr>
              <a:t>1</a:t>
            </a:r>
          </a:p>
        </p:txBody>
      </p:sp>
      <p:pic>
        <p:nvPicPr>
          <p:cNvPr id="8" name="Imagen 7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70933" y="1659468"/>
            <a:ext cx="3871022" cy="1794932"/>
          </a:xfrm>
          <a:prstGeom prst="rect">
            <a:avLst/>
          </a:prstGeom>
        </p:spPr>
      </p:pic>
      <p:sp>
        <p:nvSpPr>
          <p:cNvPr id="9" name="Marcador de contenido 2"/>
          <p:cNvSpPr txBox="1">
            <a:spLocks/>
          </p:cNvSpPr>
          <p:nvPr/>
        </p:nvSpPr>
        <p:spPr>
          <a:xfrm>
            <a:off x="760777" y="2214156"/>
            <a:ext cx="2829090" cy="486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ctr">
              <a:buNone/>
            </a:pPr>
            <a:r>
              <a:rPr lang="es-CO" sz="1400" b="1" dirty="0">
                <a:solidFill>
                  <a:srgbClr val="FFFFFF"/>
                </a:solidFill>
                <a:latin typeface="Calibri" panose="020F0502020204030204" pitchFamily="34" charset="0"/>
              </a:rPr>
              <a:t>Fortalecer el sistema de monitoreo y de alertas tempranas.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4155015" y="2346233"/>
            <a:ext cx="346498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Gestión para la implementación del Radar Meteorológico Banda C (Fondo de Adaptación).</a:t>
            </a:r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787399" y="1752601"/>
            <a:ext cx="2167468" cy="42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157130" y="1676400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103794" y="2015067"/>
            <a:ext cx="2524013" cy="332063"/>
          </a:xfrm>
          <a:prstGeom prst="rect">
            <a:avLst/>
          </a:prstGeom>
        </p:spPr>
      </p:pic>
      <p:pic>
        <p:nvPicPr>
          <p:cNvPr id="15" name="Imagen 14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8127999" y="2015066"/>
            <a:ext cx="1210734" cy="143933"/>
          </a:xfrm>
          <a:prstGeom prst="rect">
            <a:avLst/>
          </a:prstGeom>
        </p:spPr>
      </p:pic>
      <p:sp>
        <p:nvSpPr>
          <p:cNvPr id="31" name="CuadroTexto 30"/>
          <p:cNvSpPr txBox="1"/>
          <p:nvPr/>
        </p:nvSpPr>
        <p:spPr>
          <a:xfrm>
            <a:off x="694267" y="745069"/>
            <a:ext cx="56269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Oficina del Servicio de Pronósticos y Alertas</a:t>
            </a:r>
          </a:p>
        </p:txBody>
      </p:sp>
      <p:sp>
        <p:nvSpPr>
          <p:cNvPr id="44" name="Rectángulo 43"/>
          <p:cNvSpPr/>
          <p:nvPr/>
        </p:nvSpPr>
        <p:spPr>
          <a:xfrm>
            <a:off x="4171947" y="3217018"/>
            <a:ext cx="352425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Pronósticos del tiempo y productos desarrollados a partir del modelo del centro europeo.</a:t>
            </a:r>
          </a:p>
        </p:txBody>
      </p:sp>
      <p:sp>
        <p:nvSpPr>
          <p:cNvPr id="45" name="Rectángulo 44"/>
          <p:cNvSpPr/>
          <p:nvPr/>
        </p:nvSpPr>
        <p:spPr>
          <a:xfrm>
            <a:off x="4171947" y="4124234"/>
            <a:ext cx="358351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Seguimiento a las condiciones meteorológicas extremas dadas por la probable ocurrencia de tormentas eléctricas.</a:t>
            </a:r>
          </a:p>
        </p:txBody>
      </p:sp>
      <p:sp>
        <p:nvSpPr>
          <p:cNvPr id="48" name="CuadroTexto 47"/>
          <p:cNvSpPr txBox="1"/>
          <p:nvPr/>
        </p:nvSpPr>
        <p:spPr>
          <a:xfrm>
            <a:off x="8221133" y="3241447"/>
            <a:ext cx="109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latin typeface="Caviar Dreams"/>
                <a:cs typeface="Caviar Dreams"/>
              </a:rPr>
              <a:t>1825</a:t>
            </a:r>
          </a:p>
        </p:txBody>
      </p:sp>
      <p:sp>
        <p:nvSpPr>
          <p:cNvPr id="49" name="CuadroTexto 48"/>
          <p:cNvSpPr txBox="1"/>
          <p:nvPr/>
        </p:nvSpPr>
        <p:spPr>
          <a:xfrm>
            <a:off x="8365066" y="4124234"/>
            <a:ext cx="880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latin typeface="Caviar Dreams"/>
                <a:cs typeface="Caviar Dreams"/>
              </a:rPr>
              <a:t>100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8093510" y="1694935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</p:spTree>
    <p:extLst>
      <p:ext uri="{BB962C8B-B14F-4D97-AF65-F5344CB8AC3E}">
        <p14:creationId xmlns:p14="http://schemas.microsoft.com/office/powerpoint/2010/main" val="32249525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8415866" y="3310464"/>
            <a:ext cx="1083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2190</a:t>
            </a:r>
          </a:p>
        </p:txBody>
      </p:sp>
      <p:pic>
        <p:nvPicPr>
          <p:cNvPr id="8" name="Imagen 7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70933" y="1659467"/>
            <a:ext cx="3871022" cy="2404533"/>
          </a:xfrm>
          <a:prstGeom prst="rect">
            <a:avLst/>
          </a:prstGeom>
        </p:spPr>
      </p:pic>
      <p:sp>
        <p:nvSpPr>
          <p:cNvPr id="9" name="Marcador de contenido 2"/>
          <p:cNvSpPr txBox="1">
            <a:spLocks/>
          </p:cNvSpPr>
          <p:nvPr/>
        </p:nvSpPr>
        <p:spPr>
          <a:xfrm>
            <a:off x="760777" y="2273421"/>
            <a:ext cx="2829090" cy="17397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400" b="1" dirty="0">
                <a:solidFill>
                  <a:srgbClr val="FFFFFF"/>
                </a:solidFill>
                <a:latin typeface="Calibri" panose="020F0502020204030204" pitchFamily="34" charset="0"/>
              </a:rPr>
              <a:t>Integrar al </a:t>
            </a:r>
            <a:r>
              <a:rPr lang="es-CO" sz="1400" b="1" dirty="0" err="1">
                <a:solidFill>
                  <a:srgbClr val="FFFFFF"/>
                </a:solidFill>
                <a:latin typeface="Calibri" panose="020F0502020204030204" pitchFamily="34" charset="0"/>
              </a:rPr>
              <a:t>SNGRD</a:t>
            </a:r>
            <a:r>
              <a:rPr lang="es-CO" sz="1400" b="1" dirty="0">
                <a:solidFill>
                  <a:srgbClr val="FFFFFF"/>
                </a:solidFill>
                <a:latin typeface="Calibri" panose="020F0502020204030204" pitchFamily="34" charset="0"/>
              </a:rPr>
              <a:t> la información necesaria y adecuada para la toma de decisiones, con el fin de facilitar su acceso por parte de los sectores y territorios para avanzar en el conocimiento del riesgo, principalmente con fines de ordenamiento.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4155017" y="2346233"/>
            <a:ext cx="32363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Pronósticos y alertas hidrometeorológicas de manera continua (24 horas al día) y asesoramiento a entidades del SINA y del SNGRD.</a:t>
            </a:r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787399" y="1752601"/>
            <a:ext cx="2167468" cy="42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157130" y="1676400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103794" y="2015067"/>
            <a:ext cx="2524013" cy="332063"/>
          </a:xfrm>
          <a:prstGeom prst="rect">
            <a:avLst/>
          </a:prstGeom>
        </p:spPr>
      </p:pic>
      <p:pic>
        <p:nvPicPr>
          <p:cNvPr id="15" name="Imagen 14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8127999" y="2015066"/>
            <a:ext cx="1210734" cy="143933"/>
          </a:xfrm>
          <a:prstGeom prst="rect">
            <a:avLst/>
          </a:prstGeom>
        </p:spPr>
      </p:pic>
      <p:sp>
        <p:nvSpPr>
          <p:cNvPr id="31" name="CuadroTexto 30"/>
          <p:cNvSpPr txBox="1"/>
          <p:nvPr/>
        </p:nvSpPr>
        <p:spPr>
          <a:xfrm>
            <a:off x="694267" y="745069"/>
            <a:ext cx="56269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Oficina del Servicio de Pronósticos y Alertas</a:t>
            </a:r>
          </a:p>
        </p:txBody>
      </p:sp>
      <p:sp>
        <p:nvSpPr>
          <p:cNvPr id="45" name="Rectángulo 44"/>
          <p:cNvSpPr/>
          <p:nvPr/>
        </p:nvSpPr>
        <p:spPr>
          <a:xfrm>
            <a:off x="4171947" y="4801568"/>
            <a:ext cx="31178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Pronósticos especializados a sectores </a:t>
            </a:r>
          </a:p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productivos.</a:t>
            </a:r>
          </a:p>
        </p:txBody>
      </p:sp>
      <p:sp>
        <p:nvSpPr>
          <p:cNvPr id="49" name="CuadroTexto 48"/>
          <p:cNvSpPr txBox="1"/>
          <p:nvPr/>
        </p:nvSpPr>
        <p:spPr>
          <a:xfrm>
            <a:off x="8779468" y="3876511"/>
            <a:ext cx="72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25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4180415" y="4039566"/>
            <a:ext cx="3253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ctr">
              <a:buFont typeface="Arial" panose="020B0604020202020204" pitchFamily="34" charset="0"/>
              <a:buChar char="•"/>
            </a:pP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Entidades asesoradas del SINA y SNGRD.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4163480" y="3438434"/>
            <a:ext cx="31855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ctr">
              <a:buFont typeface="Arial" panose="020B0604020202020204" pitchFamily="34" charset="0"/>
              <a:buChar char="•"/>
            </a:pP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Boletines elaborados con estándares y calidad de datos.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8612264" y="4751665"/>
            <a:ext cx="96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365</a:t>
            </a:r>
          </a:p>
        </p:txBody>
      </p:sp>
      <p:pic>
        <p:nvPicPr>
          <p:cNvPr id="20" name="Imagen 19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146127" y="4555067"/>
            <a:ext cx="1494343" cy="196598"/>
          </a:xfrm>
          <a:prstGeom prst="rect">
            <a:avLst/>
          </a:prstGeom>
        </p:spPr>
      </p:pic>
      <p:pic>
        <p:nvPicPr>
          <p:cNvPr id="21" name="Imagen 20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5585457" y="4546600"/>
            <a:ext cx="1494343" cy="196598"/>
          </a:xfrm>
          <a:prstGeom prst="rect">
            <a:avLst/>
          </a:prstGeom>
        </p:spPr>
      </p:pic>
      <p:pic>
        <p:nvPicPr>
          <p:cNvPr id="22" name="Imagen 21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8083121" y="4538134"/>
            <a:ext cx="1494343" cy="196598"/>
          </a:xfrm>
          <a:prstGeom prst="rect">
            <a:avLst/>
          </a:prstGeom>
        </p:spPr>
      </p:pic>
      <p:sp>
        <p:nvSpPr>
          <p:cNvPr id="23" name="CuadroTexto 22"/>
          <p:cNvSpPr txBox="1"/>
          <p:nvPr/>
        </p:nvSpPr>
        <p:spPr>
          <a:xfrm>
            <a:off x="8064025" y="1701683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</p:spTree>
    <p:extLst>
      <p:ext uri="{BB962C8B-B14F-4D97-AF65-F5344CB8AC3E}">
        <p14:creationId xmlns:p14="http://schemas.microsoft.com/office/powerpoint/2010/main" val="4272947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820043" y="2164963"/>
            <a:ext cx="6977757" cy="8661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CO" sz="2000" b="1" dirty="0">
                <a:solidFill>
                  <a:schemeClr val="accent1">
                    <a:lumMod val="75000"/>
                  </a:schemeClr>
                </a:solidFill>
              </a:rPr>
              <a:t>Objetivo 3: </a:t>
            </a:r>
            <a:r>
              <a:rPr lang="es-CO" sz="2000" b="1" dirty="0">
                <a:solidFill>
                  <a:schemeClr val="accent5">
                    <a:lumMod val="50000"/>
                  </a:schemeClr>
                </a:solidFill>
              </a:rPr>
              <a:t>Lograr un crecimiento resiliente y reducir la vulnerabilidad frente a los riesgos de desastres y al cambio climático.</a:t>
            </a:r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913178" y="3492624"/>
            <a:ext cx="4759489" cy="1858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600" b="1" dirty="0">
                <a:solidFill>
                  <a:srgbClr val="1F4E79"/>
                </a:solidFill>
              </a:rPr>
              <a:t>Estrategia 2: </a:t>
            </a:r>
            <a:r>
              <a:rPr lang="es-CO" sz="1600" dirty="0"/>
              <a:t>Fortalecer la planificación del desarrollo con criterios de adaptación al cambio climático.</a:t>
            </a:r>
          </a:p>
          <a:p>
            <a:r>
              <a:rPr lang="es-CO" sz="1600" b="1" dirty="0">
                <a:solidFill>
                  <a:schemeClr val="accent1">
                    <a:lumMod val="50000"/>
                  </a:schemeClr>
                </a:solidFill>
              </a:rPr>
              <a:t>Acción: </a:t>
            </a:r>
            <a:r>
              <a:rPr lang="es-CO" sz="1600" dirty="0"/>
              <a:t>Gestión del conocimiento respecto al proceso de cambio climático y sus impactos.</a:t>
            </a:r>
          </a:p>
        </p:txBody>
      </p:sp>
    </p:spTree>
    <p:extLst>
      <p:ext uri="{BB962C8B-B14F-4D97-AF65-F5344CB8AC3E}">
        <p14:creationId xmlns:p14="http://schemas.microsoft.com/office/powerpoint/2010/main" val="16452910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70933" y="1659467"/>
            <a:ext cx="3871022" cy="2404533"/>
          </a:xfrm>
          <a:prstGeom prst="rect">
            <a:avLst/>
          </a:prstGeom>
        </p:spPr>
      </p:pic>
      <p:sp>
        <p:nvSpPr>
          <p:cNvPr id="9" name="Marcador de contenido 2"/>
          <p:cNvSpPr txBox="1">
            <a:spLocks/>
          </p:cNvSpPr>
          <p:nvPr/>
        </p:nvSpPr>
        <p:spPr>
          <a:xfrm>
            <a:off x="760777" y="2273422"/>
            <a:ext cx="2829090" cy="562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400" b="1" dirty="0">
                <a:solidFill>
                  <a:srgbClr val="FFFFFF"/>
                </a:solidFill>
                <a:latin typeface="Calibri" panose="020F0502020204030204" pitchFamily="34" charset="0"/>
              </a:rPr>
              <a:t>Construir escenarios de cambio climático nacional y regional</a:t>
            </a:r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787399" y="1752601"/>
            <a:ext cx="2167468" cy="42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157130" y="1676400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103794" y="2015067"/>
            <a:ext cx="2524013" cy="332063"/>
          </a:xfrm>
          <a:prstGeom prst="rect">
            <a:avLst/>
          </a:prstGeom>
        </p:spPr>
      </p:pic>
      <p:pic>
        <p:nvPicPr>
          <p:cNvPr id="15" name="Imagen 14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8127999" y="2015066"/>
            <a:ext cx="1210734" cy="143933"/>
          </a:xfrm>
          <a:prstGeom prst="rect">
            <a:avLst/>
          </a:prstGeom>
        </p:spPr>
      </p:pic>
      <p:sp>
        <p:nvSpPr>
          <p:cNvPr id="31" name="CuadroTexto 30"/>
          <p:cNvSpPr txBox="1"/>
          <p:nvPr/>
        </p:nvSpPr>
        <p:spPr>
          <a:xfrm>
            <a:off x="694267" y="745069"/>
            <a:ext cx="38459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de Meteorología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4239426" y="2465452"/>
            <a:ext cx="343490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Actualizar las variables meteorológicas del banco de datos 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Estaciones convencionales con evaluación de graficas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Estaciones automáticas con protocolo, manual y metodologías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Estaciones con control de calidad</a:t>
            </a:r>
          </a:p>
          <a:p>
            <a:pPr fontAlgn="ctr"/>
            <a:endParaRPr lang="es-CO" sz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8159495" y="3651164"/>
            <a:ext cx="12615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160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8064025" y="1708613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8159495" y="2858055"/>
            <a:ext cx="10100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120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8340396" y="3248782"/>
            <a:ext cx="623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37</a:t>
            </a:r>
          </a:p>
        </p:txBody>
      </p:sp>
    </p:spTree>
    <p:extLst>
      <p:ext uri="{BB962C8B-B14F-4D97-AF65-F5344CB8AC3E}">
        <p14:creationId xmlns:p14="http://schemas.microsoft.com/office/powerpoint/2010/main" val="16498999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70933" y="1659467"/>
            <a:ext cx="3871022" cy="2404533"/>
          </a:xfrm>
          <a:prstGeom prst="rect">
            <a:avLst/>
          </a:prstGeom>
        </p:spPr>
      </p:pic>
      <p:sp>
        <p:nvSpPr>
          <p:cNvPr id="9" name="Marcador de contenido 2"/>
          <p:cNvSpPr txBox="1">
            <a:spLocks/>
          </p:cNvSpPr>
          <p:nvPr/>
        </p:nvSpPr>
        <p:spPr>
          <a:xfrm>
            <a:off x="760777" y="2273422"/>
            <a:ext cx="2829090" cy="562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400" b="1" dirty="0">
                <a:solidFill>
                  <a:srgbClr val="FFFFFF"/>
                </a:solidFill>
                <a:latin typeface="Calibri" panose="020F0502020204030204" pitchFamily="34" charset="0"/>
              </a:rPr>
              <a:t>Construir escenarios de cambio climático nacional y regional</a:t>
            </a:r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787399" y="1752601"/>
            <a:ext cx="2167468" cy="42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157130" y="1676400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103794" y="2015067"/>
            <a:ext cx="2524013" cy="332063"/>
          </a:xfrm>
          <a:prstGeom prst="rect">
            <a:avLst/>
          </a:prstGeom>
        </p:spPr>
      </p:pic>
      <p:pic>
        <p:nvPicPr>
          <p:cNvPr id="15" name="Imagen 14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8127999" y="2015066"/>
            <a:ext cx="1210734" cy="143933"/>
          </a:xfrm>
          <a:prstGeom prst="rect">
            <a:avLst/>
          </a:prstGeom>
        </p:spPr>
      </p:pic>
      <p:sp>
        <p:nvSpPr>
          <p:cNvPr id="18" name="Rectángulo 17"/>
          <p:cNvSpPr/>
          <p:nvPr/>
        </p:nvSpPr>
        <p:spPr>
          <a:xfrm>
            <a:off x="4239426" y="2465452"/>
            <a:ext cx="343490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Documento Final </a:t>
            </a:r>
            <a:r>
              <a:rPr lang="es-CO" sz="1400" dirty="0" err="1">
                <a:solidFill>
                  <a:srgbClr val="000000"/>
                </a:solidFill>
                <a:latin typeface="Calibri" panose="020F0502020204030204" pitchFamily="34" charset="0"/>
              </a:rPr>
              <a:t>TCNCC</a:t>
            </a: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 a la </a:t>
            </a:r>
            <a:r>
              <a:rPr lang="es-CO" sz="1400" dirty="0" err="1">
                <a:solidFill>
                  <a:srgbClr val="000000"/>
                </a:solidFill>
                <a:latin typeface="Calibri" panose="020F0502020204030204" pitchFamily="34" charset="0"/>
              </a:rPr>
              <a:t>UNFCCC</a:t>
            </a: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 y Comunicación Nacional para Jóvenes</a:t>
            </a:r>
          </a:p>
          <a:p>
            <a:pPr fontAlgn="ctr"/>
            <a:endParaRPr lang="es-CO" sz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fontAlgn="ctr"/>
            <a:endParaRPr lang="es-CO" sz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Cartillas Departamentales de Cambio Climático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8064025" y="1708613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8458723" y="2465452"/>
            <a:ext cx="10100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8340396" y="3248782"/>
            <a:ext cx="623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32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358160" y="567306"/>
            <a:ext cx="32240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Estudios Ambientales</a:t>
            </a:r>
          </a:p>
        </p:txBody>
      </p:sp>
    </p:spTree>
    <p:extLst>
      <p:ext uri="{BB962C8B-B14F-4D97-AF65-F5344CB8AC3E}">
        <p14:creationId xmlns:p14="http://schemas.microsoft.com/office/powerpoint/2010/main" val="4530251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70933" y="1659467"/>
            <a:ext cx="3871022" cy="2404533"/>
          </a:xfrm>
          <a:prstGeom prst="rect">
            <a:avLst/>
          </a:prstGeom>
        </p:spPr>
      </p:pic>
      <p:sp>
        <p:nvSpPr>
          <p:cNvPr id="9" name="Marcador de contenido 2"/>
          <p:cNvSpPr txBox="1">
            <a:spLocks/>
          </p:cNvSpPr>
          <p:nvPr/>
        </p:nvSpPr>
        <p:spPr>
          <a:xfrm>
            <a:off x="760777" y="2273421"/>
            <a:ext cx="2829090" cy="7237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400" b="1" dirty="0">
                <a:solidFill>
                  <a:srgbClr val="FFFFFF"/>
                </a:solidFill>
                <a:latin typeface="Calibri" panose="020F0502020204030204" pitchFamily="34" charset="0"/>
              </a:rPr>
              <a:t>Consolidar el programa de monitoreo y seguimiento de los suelos y las tierras.</a:t>
            </a:r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787399" y="1752601"/>
            <a:ext cx="2167468" cy="42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157130" y="1676400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103794" y="2015067"/>
            <a:ext cx="2524013" cy="332063"/>
          </a:xfrm>
          <a:prstGeom prst="rect">
            <a:avLst/>
          </a:prstGeom>
        </p:spPr>
      </p:pic>
      <p:pic>
        <p:nvPicPr>
          <p:cNvPr id="15" name="Imagen 14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8127999" y="2015066"/>
            <a:ext cx="1210734" cy="143933"/>
          </a:xfrm>
          <a:prstGeom prst="rect">
            <a:avLst/>
          </a:prstGeom>
        </p:spPr>
      </p:pic>
      <p:sp>
        <p:nvSpPr>
          <p:cNvPr id="31" name="CuadroTexto 30"/>
          <p:cNvSpPr txBox="1"/>
          <p:nvPr/>
        </p:nvSpPr>
        <p:spPr>
          <a:xfrm>
            <a:off x="635000" y="770469"/>
            <a:ext cx="38892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de Ecosistemas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e Información Ambiental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8064025" y="1689667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4157130" y="2547297"/>
            <a:ext cx="299347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Mapa de salinización</a:t>
            </a:r>
          </a:p>
          <a:p>
            <a:pPr fontAlgn="ctr"/>
            <a:endParaRPr lang="es-CO" sz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fontAlgn="ctr"/>
            <a:endParaRPr lang="es-CO" sz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Acciones en el Huerto Semillero (cumplimiento sentencia)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8475689" y="2423177"/>
            <a:ext cx="451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8507676" y="3132073"/>
            <a:ext cx="451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238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0043" y="1640030"/>
            <a:ext cx="6029489" cy="866103"/>
          </a:xfrm>
        </p:spPr>
        <p:txBody>
          <a:bodyPr>
            <a:noAutofit/>
          </a:bodyPr>
          <a:lstStyle/>
          <a:p>
            <a:r>
              <a:rPr lang="es-CO" sz="2000" b="1" dirty="0">
                <a:solidFill>
                  <a:schemeClr val="accent1">
                    <a:lumMod val="75000"/>
                  </a:schemeClr>
                </a:solidFill>
              </a:rPr>
              <a:t>Objetivo 1: </a:t>
            </a:r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Avanzar hacia un crecimiento sostenible y bajo en carbono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89378" y="2984625"/>
            <a:ext cx="4903422" cy="1367242"/>
          </a:xfrm>
        </p:spPr>
        <p:txBody>
          <a:bodyPr>
            <a:normAutofit/>
          </a:bodyPr>
          <a:lstStyle/>
          <a:p>
            <a:pPr algn="just"/>
            <a:r>
              <a:rPr lang="es-CO" sz="1600" dirty="0">
                <a:solidFill>
                  <a:srgbClr val="2E75B6"/>
                </a:solidFill>
              </a:rPr>
              <a:t>Estrategia 1: </a:t>
            </a:r>
            <a:r>
              <a:rPr lang="es-CO" sz="1600" dirty="0"/>
              <a:t>Impulsar la transformación de sectores hacia sendas más eficientes y de bajo carbono.</a:t>
            </a:r>
          </a:p>
          <a:p>
            <a:pPr algn="just"/>
            <a:r>
              <a:rPr lang="es-CO" sz="1600" dirty="0">
                <a:solidFill>
                  <a:srgbClr val="2E75B6"/>
                </a:solidFill>
              </a:rPr>
              <a:t>Acción: </a:t>
            </a:r>
            <a:r>
              <a:rPr lang="es-CO" sz="1600" dirty="0"/>
              <a:t>Producción agropecuaria en áreas de vocación, ganadería intensiva con sistemas silvopastoriles y uso eficiente del agua.</a:t>
            </a:r>
          </a:p>
        </p:txBody>
      </p:sp>
    </p:spTree>
    <p:extLst>
      <p:ext uri="{BB962C8B-B14F-4D97-AF65-F5344CB8AC3E}">
        <p14:creationId xmlns:p14="http://schemas.microsoft.com/office/powerpoint/2010/main" val="18243930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73669" y="2143232"/>
            <a:ext cx="3871022" cy="2006601"/>
          </a:xfrm>
          <a:prstGeom prst="rect">
            <a:avLst/>
          </a:prstGeom>
        </p:spPr>
      </p:pic>
      <p:sp>
        <p:nvSpPr>
          <p:cNvPr id="17" name="Marcador de contenido 2"/>
          <p:cNvSpPr txBox="1">
            <a:spLocks/>
          </p:cNvSpPr>
          <p:nvPr/>
        </p:nvSpPr>
        <p:spPr>
          <a:xfrm>
            <a:off x="755046" y="2875724"/>
            <a:ext cx="2829090" cy="9354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200" b="1" dirty="0">
                <a:solidFill>
                  <a:srgbClr val="FFFFFF"/>
                </a:solidFill>
                <a:latin typeface="Calibri" panose="020F0502020204030204" pitchFamily="34" charset="0"/>
              </a:rPr>
              <a:t>Fortalecer las capacidades de los institutos de investigación del SINA para aportar en el proceso de toma de decisiones.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4231469" y="2296146"/>
            <a:ext cx="409694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Asegurar la sostenibilidad del Sistema de Gestión Integral de la Entidad </a:t>
            </a:r>
            <a:r>
              <a:rPr lang="es-CO" sz="1400" b="1" dirty="0">
                <a:solidFill>
                  <a:srgbClr val="000000"/>
                </a:solidFill>
                <a:latin typeface="Calibri" panose="020F0502020204030204" pitchFamily="34" charset="0"/>
              </a:rPr>
              <a:t>(Recertificación NTC-ISO 9001:</a:t>
            </a:r>
            <a:r>
              <a:rPr lang="es-CO" sz="1400" b="1" u="sng" dirty="0">
                <a:solidFill>
                  <a:srgbClr val="000000"/>
                </a:solidFill>
                <a:latin typeface="Calibri" panose="020F0502020204030204" pitchFamily="34" charset="0"/>
              </a:rPr>
              <a:t>2015</a:t>
            </a:r>
            <a:r>
              <a:rPr lang="es-CO" sz="1400" b="1" dirty="0">
                <a:solidFill>
                  <a:srgbClr val="000000"/>
                </a:solidFill>
                <a:latin typeface="Calibri" panose="020F0502020204030204" pitchFamily="34" charset="0"/>
              </a:rPr>
              <a:t> NTCGP 1000:2009 )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8722884" y="2456504"/>
            <a:ext cx="465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latin typeface="Caviar Dreams"/>
                <a:cs typeface="Caviar Dreams"/>
              </a:rPr>
              <a:t>1</a:t>
            </a:r>
          </a:p>
        </p:txBody>
      </p:sp>
      <p:pic>
        <p:nvPicPr>
          <p:cNvPr id="24" name="Imagen 23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195064" y="2077580"/>
            <a:ext cx="1494343" cy="196598"/>
          </a:xfrm>
          <a:prstGeom prst="rect">
            <a:avLst/>
          </a:prstGeom>
        </p:spPr>
      </p:pic>
      <p:pic>
        <p:nvPicPr>
          <p:cNvPr id="25" name="Imagen 24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5583597" y="2077580"/>
            <a:ext cx="1494343" cy="196598"/>
          </a:xfrm>
          <a:prstGeom prst="rect">
            <a:avLst/>
          </a:prstGeom>
        </p:spPr>
      </p:pic>
      <p:pic>
        <p:nvPicPr>
          <p:cNvPr id="26" name="Imagen 25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8038930" y="2086047"/>
            <a:ext cx="1494343" cy="196598"/>
          </a:xfrm>
          <a:prstGeom prst="rect">
            <a:avLst/>
          </a:prstGeom>
        </p:spPr>
      </p:pic>
      <p:sp>
        <p:nvSpPr>
          <p:cNvPr id="29" name="CuadroTexto 28"/>
          <p:cNvSpPr txBox="1"/>
          <p:nvPr/>
        </p:nvSpPr>
        <p:spPr>
          <a:xfrm>
            <a:off x="8722884" y="3379450"/>
            <a:ext cx="465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sp>
        <p:nvSpPr>
          <p:cNvPr id="30" name="Marcador de contenido 2"/>
          <p:cNvSpPr txBox="1">
            <a:spLocks/>
          </p:cNvSpPr>
          <p:nvPr/>
        </p:nvSpPr>
        <p:spPr>
          <a:xfrm>
            <a:off x="798602" y="2244837"/>
            <a:ext cx="2167468" cy="42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32" name="CuadroTexto 31"/>
          <p:cNvSpPr txBox="1"/>
          <p:nvPr/>
        </p:nvSpPr>
        <p:spPr>
          <a:xfrm>
            <a:off x="312016" y="623364"/>
            <a:ext cx="39213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Oficina Asesora de Planeación</a:t>
            </a:r>
          </a:p>
        </p:txBody>
      </p:sp>
      <p:sp>
        <p:nvSpPr>
          <p:cNvPr id="34" name="Rectángulo 33"/>
          <p:cNvSpPr/>
          <p:nvPr/>
        </p:nvSpPr>
        <p:spPr>
          <a:xfrm>
            <a:off x="4233411" y="3379450"/>
            <a:ext cx="34057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Gestionar el Plan Anticorrupción y de Atención al Ciudadano (PAAC 2017)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4231470" y="1672698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8083588" y="1715034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</p:spTree>
    <p:extLst>
      <p:ext uri="{BB962C8B-B14F-4D97-AF65-F5344CB8AC3E}">
        <p14:creationId xmlns:p14="http://schemas.microsoft.com/office/powerpoint/2010/main" val="12055609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8705032" y="1720917"/>
            <a:ext cx="3439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2E75B6"/>
                </a:solidFill>
                <a:latin typeface="Caviar Dreams"/>
                <a:cs typeface="Caviar Dreams"/>
              </a:rPr>
              <a:t>1</a:t>
            </a:r>
          </a:p>
        </p:txBody>
      </p:sp>
      <p:pic>
        <p:nvPicPr>
          <p:cNvPr id="5" name="Imagen 4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47590" y="901616"/>
            <a:ext cx="3871022" cy="1769536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728967" y="1532507"/>
            <a:ext cx="2829090" cy="8084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200" b="1" dirty="0">
                <a:solidFill>
                  <a:srgbClr val="FFFFFF"/>
                </a:solidFill>
                <a:latin typeface="Calibri" panose="020F0502020204030204" pitchFamily="34" charset="0"/>
              </a:rPr>
              <a:t>Fortalecer las capacidades de los institutos de investigación del SINA para aportar en el proceso de toma de decisiones.</a:t>
            </a:r>
          </a:p>
        </p:txBody>
      </p:sp>
      <p:sp>
        <p:nvSpPr>
          <p:cNvPr id="8" name="Marcador de contenido 2"/>
          <p:cNvSpPr txBox="1">
            <a:spLocks/>
          </p:cNvSpPr>
          <p:nvPr/>
        </p:nvSpPr>
        <p:spPr>
          <a:xfrm>
            <a:off x="764056" y="960886"/>
            <a:ext cx="2167468" cy="42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4133787" y="842351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0" name="Imagen 9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080451" y="1197951"/>
            <a:ext cx="2524013" cy="332063"/>
          </a:xfrm>
          <a:prstGeom prst="rect">
            <a:avLst/>
          </a:prstGeom>
        </p:spPr>
      </p:pic>
      <p:pic>
        <p:nvPicPr>
          <p:cNvPr id="12" name="Imagen 11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8104656" y="1240284"/>
            <a:ext cx="1210734" cy="143933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730190" y="452886"/>
            <a:ext cx="2448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Secretaría General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4151455" y="1624004"/>
            <a:ext cx="27283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Construcción Fase 2. Laboratorio Calidad Ambiental - Bogotá</a:t>
            </a:r>
          </a:p>
        </p:txBody>
      </p:sp>
      <p:pic>
        <p:nvPicPr>
          <p:cNvPr id="18" name="Imagen 17" descr="Sin título-4-03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7500" r="2743" b="2086"/>
          <a:stretch/>
        </p:blipFill>
        <p:spPr>
          <a:xfrm>
            <a:off x="311845" y="3582736"/>
            <a:ext cx="3871022" cy="1312335"/>
          </a:xfrm>
          <a:prstGeom prst="rect">
            <a:avLst/>
          </a:prstGeom>
        </p:spPr>
      </p:pic>
      <p:sp>
        <p:nvSpPr>
          <p:cNvPr id="19" name="Marcador de contenido 2"/>
          <p:cNvSpPr txBox="1">
            <a:spLocks/>
          </p:cNvSpPr>
          <p:nvPr/>
        </p:nvSpPr>
        <p:spPr>
          <a:xfrm>
            <a:off x="728967" y="3877343"/>
            <a:ext cx="2829090" cy="8084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ctr">
              <a:buNone/>
            </a:pPr>
            <a:r>
              <a:rPr lang="es-CO" sz="1200" b="1" dirty="0">
                <a:solidFill>
                  <a:schemeClr val="bg1"/>
                </a:solidFill>
                <a:latin typeface="Calibri" panose="020F0502020204030204" pitchFamily="34" charset="0"/>
              </a:rPr>
              <a:t>Información entregada a usuarios internos y externos para contribuir a la mitigación del riesgo.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8341682" y="3532361"/>
            <a:ext cx="8466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2E75B6"/>
                </a:solidFill>
                <a:latin typeface="Caviar Dreams"/>
                <a:cs typeface="Caviar Dreams"/>
              </a:rPr>
              <a:t>1095</a:t>
            </a:r>
          </a:p>
        </p:txBody>
      </p:sp>
      <p:sp>
        <p:nvSpPr>
          <p:cNvPr id="24" name="Rectángulo 23"/>
          <p:cNvSpPr/>
          <p:nvPr/>
        </p:nvSpPr>
        <p:spPr>
          <a:xfrm>
            <a:off x="4182867" y="3537193"/>
            <a:ext cx="29993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Videos de pronóstico diario del tiempo producidos.</a:t>
            </a:r>
          </a:p>
        </p:txBody>
      </p:sp>
      <p:sp>
        <p:nvSpPr>
          <p:cNvPr id="25" name="Rectángulo 24"/>
          <p:cNvSpPr/>
          <p:nvPr/>
        </p:nvSpPr>
        <p:spPr>
          <a:xfrm>
            <a:off x="4182867" y="4040473"/>
            <a:ext cx="34734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Eventos de rendición de cuentas realizados.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8705032" y="4081510"/>
            <a:ext cx="355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2E75B6"/>
                </a:solidFill>
                <a:latin typeface="Caviar Dreams"/>
                <a:cs typeface="Caviar Dreams"/>
              </a:rPr>
              <a:t>2</a:t>
            </a:r>
          </a:p>
        </p:txBody>
      </p:sp>
      <p:pic>
        <p:nvPicPr>
          <p:cNvPr id="27" name="Imagen 26" descr="Sin título-4-02.png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096811" y="2919983"/>
            <a:ext cx="1494343" cy="196598"/>
          </a:xfrm>
          <a:prstGeom prst="rect">
            <a:avLst/>
          </a:prstGeom>
        </p:spPr>
      </p:pic>
      <p:pic>
        <p:nvPicPr>
          <p:cNvPr id="28" name="Imagen 27" descr="Sin título-4-02.png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7966076" y="2928450"/>
            <a:ext cx="1494343" cy="196598"/>
          </a:xfrm>
          <a:prstGeom prst="rect">
            <a:avLst/>
          </a:prstGeom>
        </p:spPr>
      </p:pic>
      <p:pic>
        <p:nvPicPr>
          <p:cNvPr id="29" name="Imagen 28" descr="Sin título-4-02.png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5536141" y="2911516"/>
            <a:ext cx="1494343" cy="196598"/>
          </a:xfrm>
          <a:prstGeom prst="rect">
            <a:avLst/>
          </a:prstGeom>
        </p:spPr>
      </p:pic>
      <p:sp>
        <p:nvSpPr>
          <p:cNvPr id="30" name="CuadroTexto 29"/>
          <p:cNvSpPr txBox="1"/>
          <p:nvPr/>
        </p:nvSpPr>
        <p:spPr>
          <a:xfrm>
            <a:off x="7985905" y="884687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31" name="CuadroTexto 30"/>
          <p:cNvSpPr txBox="1"/>
          <p:nvPr/>
        </p:nvSpPr>
        <p:spPr>
          <a:xfrm>
            <a:off x="654128" y="2855306"/>
            <a:ext cx="31979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Comunicaciones</a:t>
            </a:r>
          </a:p>
        </p:txBody>
      </p:sp>
      <p:sp>
        <p:nvSpPr>
          <p:cNvPr id="2" name="Rectángulo 1"/>
          <p:cNvSpPr/>
          <p:nvPr/>
        </p:nvSpPr>
        <p:spPr>
          <a:xfrm>
            <a:off x="4182867" y="4384471"/>
            <a:ext cx="329138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Monitoreo de medios de comunicación y edición de toda la información relativa al IDEAM (mensual)</a:t>
            </a:r>
          </a:p>
        </p:txBody>
      </p:sp>
      <p:sp>
        <p:nvSpPr>
          <p:cNvPr id="32" name="CuadroTexto 31"/>
          <p:cNvSpPr txBox="1"/>
          <p:nvPr/>
        </p:nvSpPr>
        <p:spPr>
          <a:xfrm>
            <a:off x="8603214" y="4599424"/>
            <a:ext cx="5592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2E75B6"/>
                </a:solidFill>
                <a:latin typeface="Caviar Dreams"/>
                <a:cs typeface="Caviar Dreams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813284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1" y="2133600"/>
            <a:ext cx="4140200" cy="2734734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0999" y="2302933"/>
            <a:ext cx="3310467" cy="423334"/>
          </a:xfrm>
        </p:spPr>
        <p:txBody>
          <a:bodyPr>
            <a:normAutofit/>
          </a:bodyPr>
          <a:lstStyle/>
          <a:p>
            <a:r>
              <a:rPr lang="es-ES" sz="24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10" name="Marcador de contenido 2"/>
          <p:cNvSpPr txBox="1">
            <a:spLocks/>
          </p:cNvSpPr>
          <p:nvPr/>
        </p:nvSpPr>
        <p:spPr>
          <a:xfrm>
            <a:off x="540645" y="3221692"/>
            <a:ext cx="3006888" cy="7999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600" b="1" dirty="0">
                <a:solidFill>
                  <a:schemeClr val="bg1"/>
                </a:solidFill>
                <a:latin typeface="+mj-lt"/>
              </a:rPr>
              <a:t>Generar información climática para la planificación eficiente en el sector agropecuario.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4265082" y="2524036"/>
            <a:ext cx="302471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200" b="1" dirty="0">
                <a:latin typeface="Calibri"/>
                <a:cs typeface="Calibri"/>
              </a:rPr>
              <a:t>Servicios climáticos  </a:t>
            </a:r>
            <a:r>
              <a:rPr lang="es-CO" sz="1200" dirty="0">
                <a:latin typeface="Calibri" panose="020F0502020204030204" pitchFamily="34" charset="0"/>
              </a:rPr>
              <a:t>a los diferentes sectores productivos </a:t>
            </a:r>
            <a:r>
              <a:rPr lang="es-CO" sz="1200" i="1" dirty="0">
                <a:latin typeface="Calibri" panose="020F0502020204030204" pitchFamily="34" charset="0"/>
              </a:rPr>
              <a:t>(hidrocarburos, minería, vivienda, transporte, agropecuario) </a:t>
            </a:r>
            <a:r>
              <a:rPr lang="es-CO" sz="1200" dirty="0">
                <a:latin typeface="Calibri" panose="020F0502020204030204" pitchFamily="34" charset="0"/>
              </a:rPr>
              <a:t>y  consolidar  información especializada por sector. Producto: Reportes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4307418" y="4164169"/>
            <a:ext cx="29400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200" dirty="0">
                <a:latin typeface="Calibri" panose="020F0502020204030204" pitchFamily="34" charset="0"/>
              </a:rPr>
              <a:t>Estudio de variabilidad climática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4555065" y="1761067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8192419" y="2594745"/>
            <a:ext cx="9990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24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8367847" y="4010280"/>
            <a:ext cx="456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2E75B6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pic>
        <p:nvPicPr>
          <p:cNvPr id="19" name="Imagen 18" descr="Sin título-4-02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7861" y="3555999"/>
            <a:ext cx="1362359" cy="357463"/>
          </a:xfrm>
          <a:prstGeom prst="rect">
            <a:avLst/>
          </a:prstGeom>
        </p:spPr>
      </p:pic>
      <p:pic>
        <p:nvPicPr>
          <p:cNvPr id="21" name="Imagen 20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501727" y="2074332"/>
            <a:ext cx="2524013" cy="332063"/>
          </a:xfrm>
          <a:prstGeom prst="rect">
            <a:avLst/>
          </a:prstGeom>
        </p:spPr>
      </p:pic>
      <p:pic>
        <p:nvPicPr>
          <p:cNvPr id="22" name="Imagen 21" descr="Sin título-4-02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6327" y="3556000"/>
            <a:ext cx="1362359" cy="357463"/>
          </a:xfrm>
          <a:prstGeom prst="rect">
            <a:avLst/>
          </a:prstGeom>
        </p:spPr>
      </p:pic>
      <p:pic>
        <p:nvPicPr>
          <p:cNvPr id="23" name="Imagen 22" descr="Sin título-4-02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9127" y="3530600"/>
            <a:ext cx="1362359" cy="357463"/>
          </a:xfrm>
          <a:prstGeom prst="rect">
            <a:avLst/>
          </a:prstGeom>
        </p:spPr>
      </p:pic>
      <p:sp>
        <p:nvSpPr>
          <p:cNvPr id="25" name="CuadroTexto 24"/>
          <p:cNvSpPr txBox="1"/>
          <p:nvPr/>
        </p:nvSpPr>
        <p:spPr>
          <a:xfrm>
            <a:off x="618066" y="829735"/>
            <a:ext cx="21499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Meteorología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7829127" y="1768835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pic>
        <p:nvPicPr>
          <p:cNvPr id="27" name="Imagen 26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7857066" y="2099733"/>
            <a:ext cx="1210734" cy="143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180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820044" y="2164963"/>
            <a:ext cx="5013489" cy="8661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CO" sz="2000" b="1" dirty="0">
                <a:solidFill>
                  <a:schemeClr val="accent1">
                    <a:lumMod val="75000"/>
                  </a:schemeClr>
                </a:solidFill>
              </a:rPr>
              <a:t>Objetivo 2: </a:t>
            </a:r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Proteger y asegurar el uso sostenible del capital natural y mejorar la calidad ambiental</a:t>
            </a:r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989378" y="3509558"/>
            <a:ext cx="4903422" cy="95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1600" b="1" dirty="0">
                <a:solidFill>
                  <a:srgbClr val="1F4E79"/>
                </a:solidFill>
              </a:rPr>
              <a:t>Estrategia 1: </a:t>
            </a:r>
            <a:r>
              <a:rPr lang="es-CO" sz="1600" dirty="0"/>
              <a:t>Conservar y asegurar el uso sostenible del capital natural marino y continental de la Nación. </a:t>
            </a:r>
          </a:p>
          <a:p>
            <a:pPr algn="just"/>
            <a:r>
              <a:rPr lang="es-CO" sz="1600" b="1" dirty="0">
                <a:solidFill>
                  <a:srgbClr val="1F4E79"/>
                </a:solidFill>
              </a:rPr>
              <a:t>Acción: </a:t>
            </a:r>
            <a:r>
              <a:rPr lang="es-CO" sz="1600" dirty="0"/>
              <a:t>Reducción de la deforestación.</a:t>
            </a:r>
          </a:p>
        </p:txBody>
      </p:sp>
    </p:spTree>
    <p:extLst>
      <p:ext uri="{BB962C8B-B14F-4D97-AF65-F5344CB8AC3E}">
        <p14:creationId xmlns:p14="http://schemas.microsoft.com/office/powerpoint/2010/main" val="83598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1" y="2048934"/>
            <a:ext cx="4859866" cy="2734733"/>
          </a:xfrm>
          <a:prstGeom prst="rect">
            <a:avLst/>
          </a:prstGeom>
        </p:spPr>
      </p:pic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380999" y="2209800"/>
            <a:ext cx="3310467" cy="423334"/>
          </a:xfrm>
        </p:spPr>
        <p:txBody>
          <a:bodyPr>
            <a:normAutofit/>
          </a:bodyPr>
          <a:lstStyle/>
          <a:p>
            <a:r>
              <a:rPr lang="es-ES" sz="24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396711" y="2747559"/>
            <a:ext cx="3955156" cy="21546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ctr"/>
            <a:r>
              <a:rPr lang="es-CO" sz="1200" dirty="0">
                <a:solidFill>
                  <a:srgbClr val="FFD966"/>
                </a:solidFill>
                <a:latin typeface="Calibri" panose="020F0502020204030204" pitchFamily="34" charset="0"/>
              </a:rPr>
              <a:t>Fortalecer la gobernanza forestal </a:t>
            </a:r>
            <a:r>
              <a:rPr lang="es-CO" sz="1200" dirty="0">
                <a:solidFill>
                  <a:schemeClr val="bg1"/>
                </a:solidFill>
                <a:latin typeface="Calibri" panose="020F0502020204030204" pitchFamily="34" charset="0"/>
              </a:rPr>
              <a:t>y la capacidad para administrar Zonas de Reserva Forestal en el país.</a:t>
            </a:r>
            <a:br>
              <a:rPr lang="es-CO" sz="12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es-CO" sz="12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fontAlgn="ctr"/>
            <a:r>
              <a:rPr lang="es-CO" sz="1200" dirty="0">
                <a:solidFill>
                  <a:schemeClr val="bg1"/>
                </a:solidFill>
                <a:latin typeface="Calibri" panose="020F0502020204030204" pitchFamily="34" charset="0"/>
              </a:rPr>
              <a:t>Implementar la Estrategia Nacional de Reducción de Emisiones por Deforestación y Degradación </a:t>
            </a:r>
            <a:r>
              <a:rPr lang="es-CO" sz="1200" dirty="0">
                <a:solidFill>
                  <a:srgbClr val="FFD966"/>
                </a:solidFill>
                <a:latin typeface="Calibri" panose="020F0502020204030204" pitchFamily="34" charset="0"/>
              </a:rPr>
              <a:t>(REDD).</a:t>
            </a:r>
            <a:br>
              <a:rPr lang="es-CO" sz="1200" dirty="0">
                <a:solidFill>
                  <a:srgbClr val="FFD966"/>
                </a:solidFill>
                <a:latin typeface="Calibri" panose="020F0502020204030204" pitchFamily="34" charset="0"/>
              </a:rPr>
            </a:br>
            <a:r>
              <a:rPr lang="es-CO" sz="1200" dirty="0">
                <a:solidFill>
                  <a:schemeClr val="bg1"/>
                </a:solidFill>
                <a:latin typeface="Calibri" panose="020F0502020204030204" pitchFamily="34" charset="0"/>
              </a:rPr>
              <a:t>Consolidar el sistema de monitoreo de bosques y carbono.</a:t>
            </a:r>
            <a:br>
              <a:rPr lang="es-CO" sz="12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es-CO" sz="12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fontAlgn="ctr"/>
            <a:r>
              <a:rPr lang="es-CO" sz="1200" dirty="0">
                <a:solidFill>
                  <a:schemeClr val="bg1"/>
                </a:solidFill>
                <a:latin typeface="Calibri" panose="020F0502020204030204" pitchFamily="34" charset="0"/>
              </a:rPr>
              <a:t>Avanzar en la implementación de la </a:t>
            </a:r>
            <a:r>
              <a:rPr lang="es-CO" sz="1200" dirty="0">
                <a:solidFill>
                  <a:srgbClr val="FFD966"/>
                </a:solidFill>
                <a:latin typeface="Calibri" panose="020F0502020204030204" pitchFamily="34" charset="0"/>
              </a:rPr>
              <a:t>Visión Amazonía.</a:t>
            </a:r>
          </a:p>
        </p:txBody>
      </p:sp>
      <p:sp>
        <p:nvSpPr>
          <p:cNvPr id="9" name="Rectángulo 8"/>
          <p:cNvSpPr/>
          <p:nvPr/>
        </p:nvSpPr>
        <p:spPr>
          <a:xfrm>
            <a:off x="5306481" y="2984397"/>
            <a:ext cx="21526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Mapa desertificación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5088463" y="2311400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8518251" y="2812021"/>
            <a:ext cx="451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pic>
        <p:nvPicPr>
          <p:cNvPr id="14" name="Imagen 13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5035125" y="2624665"/>
            <a:ext cx="2524013" cy="332063"/>
          </a:xfrm>
          <a:prstGeom prst="rect">
            <a:avLst/>
          </a:prstGeom>
        </p:spPr>
      </p:pic>
      <p:pic>
        <p:nvPicPr>
          <p:cNvPr id="18" name="Imagen 17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8212664" y="2650066"/>
            <a:ext cx="1210734" cy="143933"/>
          </a:xfrm>
          <a:prstGeom prst="rect">
            <a:avLst/>
          </a:prstGeom>
        </p:spPr>
      </p:pic>
      <p:sp>
        <p:nvSpPr>
          <p:cNvPr id="31" name="CuadroTexto 30"/>
          <p:cNvSpPr txBox="1"/>
          <p:nvPr/>
        </p:nvSpPr>
        <p:spPr>
          <a:xfrm>
            <a:off x="589490" y="660158"/>
            <a:ext cx="316477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Ecosistemas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e Información Ambiental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8106587" y="2311400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2" name="Rectángulo 1"/>
          <p:cNvSpPr/>
          <p:nvPr/>
        </p:nvSpPr>
        <p:spPr>
          <a:xfrm>
            <a:off x="5306481" y="3561495"/>
            <a:ext cx="21339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Implementación del Inventario Forestal Nacional </a:t>
            </a:r>
            <a:r>
              <a:rPr lang="es-CO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(conglomerados)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8318497" y="3504518"/>
            <a:ext cx="9990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40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5306481" y="4399280"/>
            <a:ext cx="21526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Monitoreo de Carbono en Alta Montaña (Documento)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8536995" y="4276170"/>
            <a:ext cx="451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sp>
        <p:nvSpPr>
          <p:cNvPr id="20" name="Rectángulo 19"/>
          <p:cNvSpPr/>
          <p:nvPr/>
        </p:nvSpPr>
        <p:spPr>
          <a:xfrm>
            <a:off x="5287737" y="5011939"/>
            <a:ext cx="21526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Estudio Glaciares (Documento)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8536995" y="4860945"/>
            <a:ext cx="451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92527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820044" y="2164963"/>
            <a:ext cx="5013489" cy="8661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CO" sz="2000" b="1" dirty="0">
                <a:solidFill>
                  <a:schemeClr val="accent1">
                    <a:lumMod val="75000"/>
                  </a:schemeClr>
                </a:solidFill>
              </a:rPr>
              <a:t>Objetivo 2: </a:t>
            </a:r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Proteger y asegurar el uso sostenible del capital natural y mejorar la calidad ambiental</a:t>
            </a:r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989378" y="3509558"/>
            <a:ext cx="4903422" cy="9523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1600" b="1" dirty="0">
                <a:solidFill>
                  <a:srgbClr val="1F4E79"/>
                </a:solidFill>
              </a:rPr>
              <a:t>Estrategia 1: </a:t>
            </a:r>
            <a:r>
              <a:rPr lang="es-CO" sz="1600" dirty="0"/>
              <a:t>Conservar y asegurar el uso sostenible del capital natural marino y continental de la Nación. </a:t>
            </a:r>
          </a:p>
          <a:p>
            <a:pPr algn="just"/>
            <a:r>
              <a:rPr lang="es-CO" sz="1600" b="1" dirty="0">
                <a:solidFill>
                  <a:schemeClr val="accent1">
                    <a:lumMod val="50000"/>
                  </a:schemeClr>
                </a:solidFill>
              </a:rPr>
              <a:t>Acción: </a:t>
            </a:r>
            <a:r>
              <a:rPr lang="es-CO" sz="1600" dirty="0"/>
              <a:t>Uso de instrumentos económicos y la valoración de la biodiversidad. </a:t>
            </a:r>
          </a:p>
        </p:txBody>
      </p:sp>
    </p:spTree>
    <p:extLst>
      <p:ext uri="{BB962C8B-B14F-4D97-AF65-F5344CB8AC3E}">
        <p14:creationId xmlns:p14="http://schemas.microsoft.com/office/powerpoint/2010/main" val="2352580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1" y="2133600"/>
            <a:ext cx="4140200" cy="2734734"/>
          </a:xfrm>
          <a:prstGeom prst="rect">
            <a:avLst/>
          </a:prstGeom>
        </p:spPr>
      </p:pic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380999" y="2302933"/>
            <a:ext cx="3310467" cy="423334"/>
          </a:xfrm>
        </p:spPr>
        <p:txBody>
          <a:bodyPr>
            <a:normAutofit/>
          </a:bodyPr>
          <a:lstStyle/>
          <a:p>
            <a:r>
              <a:rPr lang="es-ES" sz="24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540645" y="3221692"/>
            <a:ext cx="3006888" cy="7999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600" dirty="0">
                <a:solidFill>
                  <a:schemeClr val="bg1"/>
                </a:solidFill>
                <a:latin typeface="Calibri" panose="020F0502020204030204" pitchFamily="34" charset="0"/>
              </a:rPr>
              <a:t>Suministrar información para la </a:t>
            </a:r>
            <a:r>
              <a:rPr lang="es-CO" sz="160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consolidación</a:t>
            </a:r>
            <a:r>
              <a:rPr lang="es-CO" sz="1600" dirty="0">
                <a:solidFill>
                  <a:schemeClr val="bg1"/>
                </a:solidFill>
                <a:latin typeface="Calibri" panose="020F0502020204030204" pitchFamily="34" charset="0"/>
              </a:rPr>
              <a:t> de las cuentas nacionales (SIA).</a:t>
            </a:r>
          </a:p>
        </p:txBody>
      </p:sp>
      <p:sp>
        <p:nvSpPr>
          <p:cNvPr id="8" name="Rectángulo 7"/>
          <p:cNvSpPr/>
          <p:nvPr/>
        </p:nvSpPr>
        <p:spPr>
          <a:xfrm>
            <a:off x="4519365" y="3113847"/>
            <a:ext cx="328436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200" dirty="0">
                <a:latin typeface="Calibri" panose="020F0502020204030204" pitchFamily="34" charset="0"/>
              </a:rPr>
              <a:t>Desarrollo del  mejoramiento de las operaciones estadísticas </a:t>
            </a:r>
            <a:r>
              <a:rPr lang="es-CO" sz="1200" dirty="0" err="1">
                <a:latin typeface="Calibri" panose="020F0502020204030204" pitchFamily="34" charset="0"/>
              </a:rPr>
              <a:t>DANE</a:t>
            </a:r>
            <a:r>
              <a:rPr lang="es-CO" sz="1200" dirty="0">
                <a:latin typeface="Calibri" panose="020F0502020204030204" pitchFamily="34" charset="0"/>
              </a:rPr>
              <a:t> (Meteorología y Estudios Ambientales)</a:t>
            </a:r>
          </a:p>
          <a:p>
            <a:pPr fontAlgn="ctr"/>
            <a:endParaRPr lang="es-CO" sz="1200" dirty="0">
              <a:latin typeface="Calibri" panose="020F0502020204030204" pitchFamily="34" charset="0"/>
            </a:endParaRPr>
          </a:p>
          <a:p>
            <a:pPr fontAlgn="ctr"/>
            <a:r>
              <a:rPr lang="es-CO" sz="1200" dirty="0">
                <a:latin typeface="Calibri" panose="020F0502020204030204" pitchFamily="34" charset="0"/>
              </a:rPr>
              <a:t>Elaboración de  informes nacionales del estado del medio ambiente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es-CO" sz="1200" dirty="0">
                <a:latin typeface="Calibri" panose="020F0502020204030204" pitchFamily="34" charset="0"/>
              </a:rPr>
              <a:t>Informe del Estado del Ambiente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es-CO" sz="1200" dirty="0">
                <a:latin typeface="Calibri" panose="020F0502020204030204" pitchFamily="34" charset="0"/>
              </a:rPr>
              <a:t>Informe Calidad del Aire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es-CO" sz="1200" dirty="0">
                <a:latin typeface="Calibri" panose="020F0502020204030204" pitchFamily="34" charset="0"/>
              </a:rPr>
              <a:t>Informe </a:t>
            </a:r>
            <a:r>
              <a:rPr lang="es-CO" sz="1200" dirty="0" err="1">
                <a:latin typeface="Calibri" panose="020F0502020204030204" pitchFamily="34" charset="0"/>
              </a:rPr>
              <a:t>Respel</a:t>
            </a:r>
            <a:endParaRPr lang="es-CO" sz="1200" dirty="0">
              <a:latin typeface="Calibri" panose="020F0502020204030204" pitchFamily="34" charset="0"/>
            </a:endParaRP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es-CO" sz="1200" dirty="0">
                <a:latin typeface="Calibri" panose="020F0502020204030204" pitchFamily="34" charset="0"/>
              </a:rPr>
              <a:t>Informe PCB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es-CO" sz="1200" dirty="0">
                <a:latin typeface="Calibri" panose="020F0502020204030204" pitchFamily="34" charset="0"/>
              </a:rPr>
              <a:t>Informe Manufacturero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4519365" y="2221569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1" name="Imagen 10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519365" y="2560235"/>
            <a:ext cx="2524013" cy="332063"/>
          </a:xfrm>
          <a:prstGeom prst="rect">
            <a:avLst/>
          </a:prstGeom>
        </p:spPr>
      </p:pic>
      <p:pic>
        <p:nvPicPr>
          <p:cNvPr id="14" name="Imagen 13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7821366" y="2560235"/>
            <a:ext cx="1210734" cy="143933"/>
          </a:xfrm>
          <a:prstGeom prst="rect">
            <a:avLst/>
          </a:prstGeom>
        </p:spPr>
      </p:pic>
      <p:sp>
        <p:nvSpPr>
          <p:cNvPr id="12" name="CuadroTexto 11"/>
          <p:cNvSpPr txBox="1"/>
          <p:nvPr/>
        </p:nvSpPr>
        <p:spPr>
          <a:xfrm>
            <a:off x="7757392" y="2221569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193506" y="932989"/>
            <a:ext cx="32240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Estudios Ambientales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8182892" y="3042834"/>
            <a:ext cx="3696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2E75B6"/>
                </a:solidFill>
                <a:latin typeface="Caviar Dreams"/>
                <a:cs typeface="Caviar Dreams"/>
              </a:rPr>
              <a:t>6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8182892" y="4083343"/>
            <a:ext cx="9990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2E75B6"/>
                </a:solidFill>
                <a:latin typeface="Caviar Dreams"/>
                <a:cs typeface="Caviar Dreams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22478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820044" y="2164963"/>
            <a:ext cx="5013489" cy="8661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CO" sz="2000" b="1" dirty="0">
                <a:solidFill>
                  <a:schemeClr val="accent1">
                    <a:lumMod val="75000"/>
                  </a:schemeClr>
                </a:solidFill>
              </a:rPr>
              <a:t>Objetivo 2: </a:t>
            </a:r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Proteger y asegurar el uso sostenible del capital natural y mejorar la calidad ambiental</a:t>
            </a:r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989378" y="3509558"/>
            <a:ext cx="4903422" cy="9523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1600" b="1" dirty="0">
                <a:solidFill>
                  <a:srgbClr val="1F4E79"/>
                </a:solidFill>
              </a:rPr>
              <a:t>Estrategia 3: </a:t>
            </a:r>
            <a:r>
              <a:rPr lang="es-CO" sz="1600" dirty="0"/>
              <a:t>Mejorar la calidad ambiental a partir del fortalecimiento del desempeño ambiental de los sectores productivos, buscando mejorar su competitividad.</a:t>
            </a:r>
          </a:p>
          <a:p>
            <a:pPr algn="just"/>
            <a:r>
              <a:rPr lang="es-CO" sz="1600" b="1" dirty="0">
                <a:solidFill>
                  <a:schemeClr val="accent1">
                    <a:lumMod val="50000"/>
                  </a:schemeClr>
                </a:solidFill>
              </a:rPr>
              <a:t>Acción: </a:t>
            </a:r>
            <a:r>
              <a:rPr lang="es-CO" sz="1600" dirty="0"/>
              <a:t>Gestión integral del recurso hídrico.</a:t>
            </a:r>
          </a:p>
        </p:txBody>
      </p:sp>
    </p:spTree>
    <p:extLst>
      <p:ext uri="{BB962C8B-B14F-4D97-AF65-F5344CB8AC3E}">
        <p14:creationId xmlns:p14="http://schemas.microsoft.com/office/powerpoint/2010/main" val="7009575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9337</TotalTime>
  <Words>2004</Words>
  <Application>Microsoft Office PowerPoint</Application>
  <PresentationFormat>Personalizado</PresentationFormat>
  <Paragraphs>306</Paragraphs>
  <Slides>31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8" baseType="lpstr">
      <vt:lpstr>Arial</vt:lpstr>
      <vt:lpstr>Calibri</vt:lpstr>
      <vt:lpstr>Calibri Light</vt:lpstr>
      <vt:lpstr>Caviar Dreams</vt:lpstr>
      <vt:lpstr>eacologica round slab</vt:lpstr>
      <vt:lpstr>Franklin Gothic Medium</vt:lpstr>
      <vt:lpstr>Tema de Office</vt:lpstr>
      <vt:lpstr>Presentación de PowerPoint</vt:lpstr>
      <vt:lpstr>Presentación de PowerPoint</vt:lpstr>
      <vt:lpstr>Objetivo 1: Avanzar hacia un crecimiento sostenible y bajo en carbono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JLOBO</dc:creator>
  <cp:lastModifiedBy>PMO IDEAM</cp:lastModifiedBy>
  <cp:revision>312</cp:revision>
  <dcterms:created xsi:type="dcterms:W3CDTF">2015-05-27T16:00:17Z</dcterms:created>
  <dcterms:modified xsi:type="dcterms:W3CDTF">2016-12-20T15:13:21Z</dcterms:modified>
</cp:coreProperties>
</file>