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699" r:id="rId3"/>
  </p:sldMasterIdLst>
  <p:notesMasterIdLst>
    <p:notesMasterId r:id="rId21"/>
  </p:notesMasterIdLst>
  <p:handoutMasterIdLst>
    <p:handoutMasterId r:id="rId22"/>
  </p:handoutMasterIdLst>
  <p:sldIdLst>
    <p:sldId id="1243" r:id="rId4"/>
    <p:sldId id="1208" r:id="rId5"/>
    <p:sldId id="1254" r:id="rId6"/>
    <p:sldId id="1320" r:id="rId7"/>
    <p:sldId id="1321" r:id="rId8"/>
    <p:sldId id="1322" r:id="rId9"/>
    <p:sldId id="1323" r:id="rId10"/>
    <p:sldId id="1324" r:id="rId11"/>
    <p:sldId id="1325" r:id="rId12"/>
    <p:sldId id="1326" r:id="rId13"/>
    <p:sldId id="1327" r:id="rId14"/>
    <p:sldId id="1328" r:id="rId15"/>
    <p:sldId id="1333" r:id="rId16"/>
    <p:sldId id="1332" r:id="rId17"/>
    <p:sldId id="1255" r:id="rId18"/>
    <p:sldId id="1210" r:id="rId19"/>
    <p:sldId id="1256" r:id="rId20"/>
  </p:sldIdLst>
  <p:sldSz cx="11877675" cy="6858000"/>
  <p:notesSz cx="7315200" cy="96012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75">
          <p15:clr>
            <a:srgbClr val="A4A3A4"/>
          </p15:clr>
        </p15:guide>
        <p15:guide id="3" pos="37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lia Isabel Acuña Barcenas" initials="DIAB" lastIdx="1" clrIdx="0">
    <p:extLst>
      <p:ext uri="{19B8F6BF-5375-455C-9EA6-DF929625EA0E}">
        <p15:presenceInfo xmlns:p15="http://schemas.microsoft.com/office/powerpoint/2012/main" userId="S-1-5-21-562048003-884061915-500374799-168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288"/>
    <a:srgbClr val="FDFD9D"/>
    <a:srgbClr val="A5EEEE"/>
    <a:srgbClr val="F8FA36"/>
    <a:srgbClr val="94EEE6"/>
    <a:srgbClr val="60CCFF"/>
    <a:srgbClr val="1E57F0"/>
    <a:srgbClr val="5EC4F4"/>
    <a:srgbClr val="EA0000"/>
    <a:srgbClr val="D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0" autoAdjust="0"/>
    <p:restoredTop sz="94087" autoAdjust="0"/>
  </p:normalViewPr>
  <p:slideViewPr>
    <p:cSldViewPr snapToGrid="0">
      <p:cViewPr varScale="1">
        <p:scale>
          <a:sx n="66" d="100"/>
          <a:sy n="66" d="100"/>
        </p:scale>
        <p:origin x="664" y="96"/>
      </p:cViewPr>
      <p:guideLst>
        <p:guide orient="horz" pos="2160"/>
        <p:guide pos="3175"/>
        <p:guide pos="374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18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600" b="1" dirty="0"/>
              <a:t>Apropiación definitiva por año a pesos constantes de </a:t>
            </a:r>
            <a:r>
              <a:rPr lang="es-CO" sz="1600" b="1" u="sng" dirty="0"/>
              <a:t>2008</a:t>
            </a:r>
          </a:p>
        </c:rich>
      </c:tx>
      <c:layout>
        <c:manualLayout>
          <c:xMode val="edge"/>
          <c:yMode val="edge"/>
          <c:x val="0.27861904736874665"/>
          <c:y val="0.155361272298840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21146318574259476"/>
          <c:y val="0.24369032339871424"/>
          <c:w val="0.71184991744983495"/>
          <c:h val="0.457526225063451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'Aprop presup 1995 a 2018 (2)'!$E$2</c:f>
              <c:strCache>
                <c:ptCount val="1"/>
                <c:pt idx="0">
                  <c:v>Apropiacion definitiva por año a pesos constantes de 2008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'Aprop presup 1995 a 2018 (2)'!$B$3:$B$26</c:f>
              <c:strCache>
                <c:ptCount val="24"/>
                <c:pt idx="0">
                  <c:v>1995  Ernesto Samper Pizano  </c:v>
                </c:pt>
                <c:pt idx="1">
                  <c:v>1996</c:v>
                </c:pt>
                <c:pt idx="2">
                  <c:v>1997</c:v>
                </c:pt>
                <c:pt idx="3">
                  <c:v>1998  Andrés Pastrana Arango  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  Álvaro Uribe Vélez 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  Álvaro Uribe Vélez  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  Juan Manuel Santos Calderón 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  Juan Manuel Santos Calderón  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 *</c:v>
                </c:pt>
              </c:strCache>
            </c:strRef>
          </c:cat>
          <c:val>
            <c:numRef>
              <c:f>'Aprop presup 1995 a 2018 (2)'!$E$3:$E$26</c:f>
              <c:numCache>
                <c:formatCode>0</c:formatCode>
                <c:ptCount val="24"/>
                <c:pt idx="0">
                  <c:v>36170.197330161209</c:v>
                </c:pt>
                <c:pt idx="1">
                  <c:v>36379.290736180948</c:v>
                </c:pt>
                <c:pt idx="2">
                  <c:v>34643.03722783448</c:v>
                </c:pt>
                <c:pt idx="3">
                  <c:v>34400.895370608363</c:v>
                </c:pt>
                <c:pt idx="4">
                  <c:v>32925.12854278888</c:v>
                </c:pt>
                <c:pt idx="5">
                  <c:v>36405.99844558943</c:v>
                </c:pt>
                <c:pt idx="6">
                  <c:v>39979.924453011256</c:v>
                </c:pt>
                <c:pt idx="7">
                  <c:v>43282.725373631096</c:v>
                </c:pt>
                <c:pt idx="8">
                  <c:v>41329.89792911843</c:v>
                </c:pt>
                <c:pt idx="9">
                  <c:v>33534.633299195564</c:v>
                </c:pt>
                <c:pt idx="10">
                  <c:v>32466.693816498759</c:v>
                </c:pt>
                <c:pt idx="11">
                  <c:v>33678.527320436537</c:v>
                </c:pt>
                <c:pt idx="12">
                  <c:v>34964.649584080522</c:v>
                </c:pt>
                <c:pt idx="13">
                  <c:v>34219.799999999996</c:v>
                </c:pt>
                <c:pt idx="14">
                  <c:v>36580.978937894222</c:v>
                </c:pt>
                <c:pt idx="15">
                  <c:v>43795.97561412178</c:v>
                </c:pt>
                <c:pt idx="16">
                  <c:v>42713.924154041291</c:v>
                </c:pt>
                <c:pt idx="17">
                  <c:v>46998.328618839747</c:v>
                </c:pt>
                <c:pt idx="18">
                  <c:v>54654.1423635717</c:v>
                </c:pt>
                <c:pt idx="19">
                  <c:v>58211.204729243676</c:v>
                </c:pt>
                <c:pt idx="20">
                  <c:v>56351.179098425862</c:v>
                </c:pt>
                <c:pt idx="21">
                  <c:v>53998.424621554877</c:v>
                </c:pt>
                <c:pt idx="22">
                  <c:v>55965.102908754161</c:v>
                </c:pt>
                <c:pt idx="23">
                  <c:v>47262.206949631174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DA-46B8-AFA3-F70CFD95D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1973976"/>
        <c:axId val="471974368"/>
      </c:barChart>
      <c:catAx>
        <c:axId val="471973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71974368"/>
        <c:crosses val="autoZero"/>
        <c:auto val="1"/>
        <c:lblAlgn val="ctr"/>
        <c:lblOffset val="100"/>
        <c:noMultiLvlLbl val="0"/>
      </c:catAx>
      <c:valAx>
        <c:axId val="47197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71973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11C834C-CAD0-41B1-8EBE-74176D8AE384}" type="datetimeFigureOut">
              <a:rPr lang="es-CO" smtClean="0"/>
              <a:t>14/12/2017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A53EE93-D411-48EB-B788-0CE06D375110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47307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F49DC0B-6587-49B0-A8D1-3161599A7484}" type="datetimeFigureOut">
              <a:rPr lang="es-CO" smtClean="0"/>
              <a:t>14/12/2017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539750" y="720725"/>
            <a:ext cx="62357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CEC923A-B9A7-4D3E-A7D0-A20E83E678F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430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28650" y="757238"/>
            <a:ext cx="6546850" cy="37798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2" name="Marcador de encabezado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66612">
              <a:defRPr/>
            </a:pPr>
            <a:r>
              <a:rPr lang="es-CO" sz="1400" dirty="0">
                <a:solidFill>
                  <a:prstClr val="black"/>
                </a:solidFill>
                <a:latin typeface="Calibri"/>
              </a:rPr>
              <a:t>REUNIÓN CONSEJO DIRECTIVO 29 DE AGOSTO DE 2016</a:t>
            </a:r>
          </a:p>
        </p:txBody>
      </p:sp>
    </p:spTree>
    <p:extLst>
      <p:ext uri="{BB962C8B-B14F-4D97-AF65-F5344CB8AC3E}">
        <p14:creationId xmlns:p14="http://schemas.microsoft.com/office/powerpoint/2010/main" val="392307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3862137" y="144379"/>
            <a:ext cx="4247147" cy="7820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2564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884" y="274638"/>
            <a:ext cx="10689908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93884" y="1600206"/>
            <a:ext cx="1068990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93883" y="6356377"/>
            <a:ext cx="2771458" cy="365125"/>
          </a:xfrm>
          <a:prstGeom prst="rect">
            <a:avLst/>
          </a:prstGeom>
        </p:spPr>
        <p:txBody>
          <a:bodyPr/>
          <a:lstStyle/>
          <a:p>
            <a:fld id="{34340130-0DB1-904A-A69C-8303394347D6}" type="datetimeFigureOut">
              <a:rPr lang="es-ES" smtClean="0"/>
              <a:t>14/12/2017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58206" y="6356377"/>
            <a:ext cx="3761264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12334" y="6356377"/>
            <a:ext cx="2771458" cy="365125"/>
          </a:xfrm>
          <a:prstGeom prst="rect">
            <a:avLst/>
          </a:prstGeom>
        </p:spPr>
        <p:txBody>
          <a:bodyPr/>
          <a:lstStyle/>
          <a:p>
            <a:fld id="{99C4BD43-FA99-6E45-9ECC-1C9B0A6DB95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399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11316" y="274642"/>
            <a:ext cx="2672477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93884" y="274642"/>
            <a:ext cx="7819469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93883" y="6356377"/>
            <a:ext cx="2771458" cy="365125"/>
          </a:xfrm>
          <a:prstGeom prst="rect">
            <a:avLst/>
          </a:prstGeom>
        </p:spPr>
        <p:txBody>
          <a:bodyPr/>
          <a:lstStyle/>
          <a:p>
            <a:fld id="{34340130-0DB1-904A-A69C-8303394347D6}" type="datetimeFigureOut">
              <a:rPr lang="es-ES" smtClean="0"/>
              <a:t>14/12/2017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58206" y="6356377"/>
            <a:ext cx="3761264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12334" y="6356377"/>
            <a:ext cx="2771458" cy="365125"/>
          </a:xfrm>
          <a:prstGeom prst="rect">
            <a:avLst/>
          </a:prstGeom>
        </p:spPr>
        <p:txBody>
          <a:bodyPr/>
          <a:lstStyle/>
          <a:p>
            <a:fld id="{99C4BD43-FA99-6E45-9ECC-1C9B0A6DB95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5033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593883" y="6356377"/>
            <a:ext cx="2771458" cy="365125"/>
          </a:xfrm>
          <a:prstGeom prst="rect">
            <a:avLst/>
          </a:prstGeom>
        </p:spPr>
        <p:txBody>
          <a:bodyPr/>
          <a:lstStyle/>
          <a:p>
            <a:fld id="{5C6508E3-C06B-4F74-9723-337CB90398CB}" type="datetimeFigureOut">
              <a:rPr lang="es-CO" smtClean="0"/>
              <a:pPr/>
              <a:t>14/12/2017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58206" y="6356377"/>
            <a:ext cx="3761264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12334" y="6356377"/>
            <a:ext cx="2771458" cy="365125"/>
          </a:xfrm>
          <a:prstGeom prst="rect">
            <a:avLst/>
          </a:prstGeom>
        </p:spPr>
        <p:txBody>
          <a:bodyPr/>
          <a:lstStyle/>
          <a:p>
            <a:fld id="{319F1D00-0F7D-401C-A034-981AFB6B8ED9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3"/>
          </p:nvPr>
        </p:nvSpPr>
        <p:spPr>
          <a:xfrm>
            <a:off x="11176564" y="6165850"/>
            <a:ext cx="1187768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4565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593883" y="6356377"/>
            <a:ext cx="2771458" cy="365125"/>
          </a:xfrm>
          <a:prstGeom prst="rect">
            <a:avLst/>
          </a:prstGeom>
        </p:spPr>
        <p:txBody>
          <a:bodyPr/>
          <a:lstStyle/>
          <a:p>
            <a:fld id="{5C6508E3-C06B-4F74-9723-337CB90398CB}" type="datetimeFigureOut">
              <a:rPr lang="es-CO" smtClean="0"/>
              <a:pPr/>
              <a:t>14/12/2017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58206" y="6356377"/>
            <a:ext cx="3761264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12334" y="6356377"/>
            <a:ext cx="2771458" cy="365125"/>
          </a:xfrm>
          <a:prstGeom prst="rect">
            <a:avLst/>
          </a:prstGeom>
        </p:spPr>
        <p:txBody>
          <a:bodyPr/>
          <a:lstStyle/>
          <a:p>
            <a:fld id="{319F1D00-0F7D-401C-A034-981AFB6B8ED9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3"/>
          </p:nvPr>
        </p:nvSpPr>
        <p:spPr>
          <a:xfrm>
            <a:off x="11176564" y="6165850"/>
            <a:ext cx="1187768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9641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3862137" y="144379"/>
            <a:ext cx="4247147" cy="7820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16823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274638"/>
            <a:ext cx="10690225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25" y="1600200"/>
            <a:ext cx="10690225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ED6EE78F-A9A6-F649-86F8-BE9F7912F1E6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7650" y="6356350"/>
            <a:ext cx="3762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217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7AB8BD96-51D1-C94D-A466-B38CCB47A72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252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213" y="4406900"/>
            <a:ext cx="100965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213" y="2906713"/>
            <a:ext cx="100965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ED6EE78F-A9A6-F649-86F8-BE9F7912F1E6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7650" y="6356350"/>
            <a:ext cx="3762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217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7AB8BD96-51D1-C94D-A466-B38CCB47A72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311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274638"/>
            <a:ext cx="10690225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600200"/>
            <a:ext cx="526891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5038" y="1600200"/>
            <a:ext cx="526891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ED6EE78F-A9A6-F649-86F8-BE9F7912F1E6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57650" y="6356350"/>
            <a:ext cx="3762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1217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7AB8BD96-51D1-C94D-A466-B38CCB47A72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05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274638"/>
            <a:ext cx="10690225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725" y="1535113"/>
            <a:ext cx="52482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725" y="2174875"/>
            <a:ext cx="52482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4088" y="1535113"/>
            <a:ext cx="52498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4088" y="2174875"/>
            <a:ext cx="52498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ED6EE78F-A9A6-F649-86F8-BE9F7912F1E6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57650" y="6356350"/>
            <a:ext cx="3762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1217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7AB8BD96-51D1-C94D-A466-B38CCB47A72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66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274638"/>
            <a:ext cx="10690225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ED6EE78F-A9A6-F649-86F8-BE9F7912F1E6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57650" y="6356350"/>
            <a:ext cx="3762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1217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7AB8BD96-51D1-C94D-A466-B38CCB47A72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884" y="274638"/>
            <a:ext cx="10689908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3884" y="1600206"/>
            <a:ext cx="1068990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93883" y="6356377"/>
            <a:ext cx="2771458" cy="365125"/>
          </a:xfrm>
          <a:prstGeom prst="rect">
            <a:avLst/>
          </a:prstGeom>
        </p:spPr>
        <p:txBody>
          <a:bodyPr/>
          <a:lstStyle/>
          <a:p>
            <a:fld id="{34340130-0DB1-904A-A69C-8303394347D6}" type="datetimeFigureOut">
              <a:rPr lang="es-ES" smtClean="0"/>
              <a:t>14/12/2017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58206" y="6356377"/>
            <a:ext cx="3761264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7356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ED6EE78F-A9A6-F649-86F8-BE9F7912F1E6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57650" y="6356350"/>
            <a:ext cx="3762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217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7AB8BD96-51D1-C94D-A466-B38CCB47A72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544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273050"/>
            <a:ext cx="39084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8" y="273050"/>
            <a:ext cx="664051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725" y="1435100"/>
            <a:ext cx="390842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ED6EE78F-A9A6-F649-86F8-BE9F7912F1E6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57650" y="6356350"/>
            <a:ext cx="3762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1217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7AB8BD96-51D1-C94D-A466-B38CCB47A72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52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863" y="4800600"/>
            <a:ext cx="7126287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863" y="612775"/>
            <a:ext cx="7126287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863" y="5367338"/>
            <a:ext cx="7126287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ED6EE78F-A9A6-F649-86F8-BE9F7912F1E6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57650" y="6356350"/>
            <a:ext cx="3762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1217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7AB8BD96-51D1-C94D-A466-B38CCB47A72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274638"/>
            <a:ext cx="10690225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1600200"/>
            <a:ext cx="1069022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ED6EE78F-A9A6-F649-86F8-BE9F7912F1E6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7650" y="6356350"/>
            <a:ext cx="3762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217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7AB8BD96-51D1-C94D-A466-B38CCB47A72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03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2188" y="274638"/>
            <a:ext cx="2671762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274638"/>
            <a:ext cx="786606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ED6EE78F-A9A6-F649-86F8-BE9F7912F1E6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7650" y="6356350"/>
            <a:ext cx="3762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217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7AB8BD96-51D1-C94D-A466-B38CCB47A72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131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C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7675" cy="6857780"/>
          </a:xfrm>
          <a:prstGeom prst="rect">
            <a:avLst/>
          </a:prstGeom>
        </p:spPr>
      </p:pic>
      <p:sp>
        <p:nvSpPr>
          <p:cNvPr id="3" name="Rectangle 1"/>
          <p:cNvSpPr/>
          <p:nvPr userDrawn="1"/>
        </p:nvSpPr>
        <p:spPr>
          <a:xfrm>
            <a:off x="4075324" y="104250"/>
            <a:ext cx="3885775" cy="7866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810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274638"/>
            <a:ext cx="10690225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25" y="1600200"/>
            <a:ext cx="10690225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69651A7D-732D-4BC1-ACD3-D0407667275B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7650" y="6356350"/>
            <a:ext cx="3762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217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7AB8BD96-51D1-C94D-A466-B38CCB47A72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117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213" y="4406900"/>
            <a:ext cx="100965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213" y="2906713"/>
            <a:ext cx="100965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DC2C9348-BA6C-493F-ACD5-F84C23AB5C56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7650" y="6356350"/>
            <a:ext cx="3762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217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7AB8BD96-51D1-C94D-A466-B38CCB47A729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Rectángulo 6"/>
          <p:cNvSpPr/>
          <p:nvPr userDrawn="1"/>
        </p:nvSpPr>
        <p:spPr>
          <a:xfrm>
            <a:off x="3756212" y="0"/>
            <a:ext cx="4267200" cy="878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00397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274638"/>
            <a:ext cx="10690225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600200"/>
            <a:ext cx="526891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5038" y="1600200"/>
            <a:ext cx="526891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AF5E1A8A-CD1A-410F-A433-644BF486E817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57650" y="6356350"/>
            <a:ext cx="3762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1217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7AB8BD96-51D1-C94D-A466-B38CCB47A729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3756212" y="0"/>
            <a:ext cx="4267200" cy="878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6834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274638"/>
            <a:ext cx="10690225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725" y="1535113"/>
            <a:ext cx="52482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725" y="2174875"/>
            <a:ext cx="52482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4088" y="1535113"/>
            <a:ext cx="52498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4088" y="2174875"/>
            <a:ext cx="52498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6116776B-8D29-4FBD-B447-AB0CDD9DBE2E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57650" y="6356350"/>
            <a:ext cx="3762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1217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7AB8BD96-51D1-C94D-A466-B38CCB47A729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Rectángulo 9"/>
          <p:cNvSpPr/>
          <p:nvPr userDrawn="1"/>
        </p:nvSpPr>
        <p:spPr>
          <a:xfrm>
            <a:off x="3756212" y="0"/>
            <a:ext cx="4267200" cy="878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7428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255" y="4406927"/>
            <a:ext cx="10096023" cy="1362075"/>
          </a:xfrm>
          <a:prstGeom prst="rect">
            <a:avLst/>
          </a:prstGeom>
        </p:spPr>
        <p:txBody>
          <a:bodyPr anchor="t"/>
          <a:lstStyle>
            <a:lvl1pPr algn="l">
              <a:defRPr sz="3307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38255" y="2906713"/>
            <a:ext cx="10096023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1pPr>
            <a:lvl2pPr marL="378013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93883" y="6356377"/>
            <a:ext cx="2771458" cy="365125"/>
          </a:xfrm>
          <a:prstGeom prst="rect">
            <a:avLst/>
          </a:prstGeom>
        </p:spPr>
        <p:txBody>
          <a:bodyPr/>
          <a:lstStyle/>
          <a:p>
            <a:fld id="{34340130-0DB1-904A-A69C-8303394347D6}" type="datetimeFigureOut">
              <a:rPr lang="es-ES" smtClean="0"/>
              <a:t>14/12/2017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58206" y="6356377"/>
            <a:ext cx="3761264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12334" y="6356377"/>
            <a:ext cx="2771458" cy="365125"/>
          </a:xfrm>
          <a:prstGeom prst="rect">
            <a:avLst/>
          </a:prstGeom>
        </p:spPr>
        <p:txBody>
          <a:bodyPr/>
          <a:lstStyle/>
          <a:p>
            <a:fld id="{99C4BD43-FA99-6E45-9ECC-1C9B0A6DB95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88173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274638"/>
            <a:ext cx="10690225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976BFB93-B9D5-45D5-AA41-4C82039A467F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57650" y="6356350"/>
            <a:ext cx="3762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1217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7AB8BD96-51D1-C94D-A466-B38CCB47A729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" name="Rectángulo 5"/>
          <p:cNvSpPr/>
          <p:nvPr userDrawn="1"/>
        </p:nvSpPr>
        <p:spPr>
          <a:xfrm>
            <a:off x="3756212" y="0"/>
            <a:ext cx="4267200" cy="878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520730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EE0A8D58-332C-49A6-AA14-FEDE57B38E36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57650" y="6356350"/>
            <a:ext cx="3762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217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7AB8BD96-51D1-C94D-A466-B38CCB47A729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5" name="Rectángulo 4"/>
          <p:cNvSpPr/>
          <p:nvPr userDrawn="1"/>
        </p:nvSpPr>
        <p:spPr>
          <a:xfrm>
            <a:off x="3756212" y="0"/>
            <a:ext cx="4267200" cy="878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Rectángulo 5"/>
          <p:cNvSpPr/>
          <p:nvPr userDrawn="1"/>
        </p:nvSpPr>
        <p:spPr>
          <a:xfrm>
            <a:off x="3982253" y="119782"/>
            <a:ext cx="37243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dirty="0">
                <a:ln w="0"/>
                <a:solidFill>
                  <a:srgbClr val="4F81BD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RENDICIÓN DE CUENTAS</a:t>
            </a:r>
          </a:p>
          <a:p>
            <a:pPr algn="ctr"/>
            <a:r>
              <a:rPr lang="es-ES" sz="2000" dirty="0">
                <a:ln w="0"/>
                <a:solidFill>
                  <a:srgbClr val="4F81BD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2016-2017</a:t>
            </a:r>
          </a:p>
        </p:txBody>
      </p:sp>
      <p:sp>
        <p:nvSpPr>
          <p:cNvPr id="7" name="Rectangle 1"/>
          <p:cNvSpPr/>
          <p:nvPr userDrawn="1"/>
        </p:nvSpPr>
        <p:spPr>
          <a:xfrm>
            <a:off x="4075324" y="104250"/>
            <a:ext cx="3885775" cy="7866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249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273050"/>
            <a:ext cx="39084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8" y="273050"/>
            <a:ext cx="664051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725" y="1435100"/>
            <a:ext cx="390842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DB5AC6E0-C993-4AA9-BD80-2E65776D7858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57650" y="6356350"/>
            <a:ext cx="3762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1217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7AB8BD96-51D1-C94D-A466-B38CCB47A729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3756212" y="0"/>
            <a:ext cx="4267200" cy="878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655565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863" y="4800600"/>
            <a:ext cx="7126287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863" y="612775"/>
            <a:ext cx="7126287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863" y="5367338"/>
            <a:ext cx="7126287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C9572325-365A-4934-8D2B-494653213CB0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57650" y="6356350"/>
            <a:ext cx="3762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1217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7AB8BD96-51D1-C94D-A466-B38CCB47A729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3756212" y="0"/>
            <a:ext cx="4267200" cy="878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422092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274638"/>
            <a:ext cx="10690225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1600200"/>
            <a:ext cx="1069022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49CBA317-6A0F-4EE7-9F66-2B021FF32C7A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7650" y="6356350"/>
            <a:ext cx="3762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217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7AB8BD96-51D1-C94D-A466-B38CCB47A729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Rectángulo 6"/>
          <p:cNvSpPr/>
          <p:nvPr userDrawn="1"/>
        </p:nvSpPr>
        <p:spPr>
          <a:xfrm>
            <a:off x="3756212" y="0"/>
            <a:ext cx="4267200" cy="878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11609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2188" y="274638"/>
            <a:ext cx="2671762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274638"/>
            <a:ext cx="786606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57BA128C-59C4-44D7-8D09-B1CE26823620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7650" y="6356350"/>
            <a:ext cx="3762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217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7AB8BD96-51D1-C94D-A466-B38CCB47A729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Rectángulo 6"/>
          <p:cNvSpPr/>
          <p:nvPr userDrawn="1"/>
        </p:nvSpPr>
        <p:spPr>
          <a:xfrm>
            <a:off x="3756212" y="0"/>
            <a:ext cx="4267200" cy="878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2622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884" y="274638"/>
            <a:ext cx="10689908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93883" y="1600206"/>
            <a:ext cx="5245973" cy="4525963"/>
          </a:xfrm>
          <a:prstGeom prst="rect">
            <a:avLst/>
          </a:prstGeom>
        </p:spPr>
        <p:txBody>
          <a:bodyPr/>
          <a:lstStyle>
            <a:lvl1pPr>
              <a:defRPr sz="2315"/>
            </a:lvl1pPr>
            <a:lvl2pPr>
              <a:defRPr sz="1984"/>
            </a:lvl2pPr>
            <a:lvl3pPr>
              <a:defRPr sz="1654"/>
            </a:lvl3pPr>
            <a:lvl4pPr>
              <a:defRPr sz="1488"/>
            </a:lvl4pPr>
            <a:lvl5pPr>
              <a:defRPr sz="1488"/>
            </a:lvl5pPr>
            <a:lvl6pPr>
              <a:defRPr sz="1488"/>
            </a:lvl6pPr>
            <a:lvl7pPr>
              <a:defRPr sz="1488"/>
            </a:lvl7pPr>
            <a:lvl8pPr>
              <a:defRPr sz="1488"/>
            </a:lvl8pPr>
            <a:lvl9pPr>
              <a:defRPr sz="1488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37819" y="1600206"/>
            <a:ext cx="5245973" cy="4525963"/>
          </a:xfrm>
          <a:prstGeom prst="rect">
            <a:avLst/>
          </a:prstGeom>
        </p:spPr>
        <p:txBody>
          <a:bodyPr/>
          <a:lstStyle>
            <a:lvl1pPr>
              <a:defRPr sz="2315"/>
            </a:lvl1pPr>
            <a:lvl2pPr>
              <a:defRPr sz="1984"/>
            </a:lvl2pPr>
            <a:lvl3pPr>
              <a:defRPr sz="1654"/>
            </a:lvl3pPr>
            <a:lvl4pPr>
              <a:defRPr sz="1488"/>
            </a:lvl4pPr>
            <a:lvl5pPr>
              <a:defRPr sz="1488"/>
            </a:lvl5pPr>
            <a:lvl6pPr>
              <a:defRPr sz="1488"/>
            </a:lvl6pPr>
            <a:lvl7pPr>
              <a:defRPr sz="1488"/>
            </a:lvl7pPr>
            <a:lvl8pPr>
              <a:defRPr sz="1488"/>
            </a:lvl8pPr>
            <a:lvl9pPr>
              <a:defRPr sz="1488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593883" y="6356377"/>
            <a:ext cx="2771458" cy="365125"/>
          </a:xfrm>
          <a:prstGeom prst="rect">
            <a:avLst/>
          </a:prstGeom>
        </p:spPr>
        <p:txBody>
          <a:bodyPr/>
          <a:lstStyle/>
          <a:p>
            <a:fld id="{34340130-0DB1-904A-A69C-8303394347D6}" type="datetimeFigureOut">
              <a:rPr lang="es-ES" smtClean="0"/>
              <a:t>14/12/2017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58206" y="6356377"/>
            <a:ext cx="3761264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512334" y="6356377"/>
            <a:ext cx="2771458" cy="365125"/>
          </a:xfrm>
          <a:prstGeom prst="rect">
            <a:avLst/>
          </a:prstGeom>
        </p:spPr>
        <p:txBody>
          <a:bodyPr/>
          <a:lstStyle/>
          <a:p>
            <a:fld id="{99C4BD43-FA99-6E45-9ECC-1C9B0A6DB95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6887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884" y="274638"/>
            <a:ext cx="1068990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3885" y="1535113"/>
            <a:ext cx="524803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93885" y="2174875"/>
            <a:ext cx="5248035" cy="3951288"/>
          </a:xfrm>
          <a:prstGeom prst="rect">
            <a:avLst/>
          </a:prstGeom>
        </p:spPr>
        <p:txBody>
          <a:bodyPr/>
          <a:lstStyle>
            <a:lvl1pPr>
              <a:defRPr sz="1984"/>
            </a:lvl1pPr>
            <a:lvl2pPr>
              <a:defRPr sz="1654"/>
            </a:lvl2pPr>
            <a:lvl3pPr>
              <a:defRPr sz="1488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033700" y="1535113"/>
            <a:ext cx="525009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033700" y="2183264"/>
            <a:ext cx="5250097" cy="3951288"/>
          </a:xfrm>
          <a:prstGeom prst="rect">
            <a:avLst/>
          </a:prstGeom>
        </p:spPr>
        <p:txBody>
          <a:bodyPr/>
          <a:lstStyle>
            <a:lvl1pPr>
              <a:defRPr sz="1984"/>
            </a:lvl1pPr>
            <a:lvl2pPr>
              <a:defRPr sz="1654"/>
            </a:lvl2pPr>
            <a:lvl3pPr>
              <a:defRPr sz="1488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593883" y="6356377"/>
            <a:ext cx="2771458" cy="365125"/>
          </a:xfrm>
          <a:prstGeom prst="rect">
            <a:avLst/>
          </a:prstGeom>
        </p:spPr>
        <p:txBody>
          <a:bodyPr/>
          <a:lstStyle/>
          <a:p>
            <a:fld id="{34340130-0DB1-904A-A69C-8303394347D6}" type="datetimeFigureOut">
              <a:rPr lang="es-ES" smtClean="0"/>
              <a:t>14/12/2017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58206" y="6356377"/>
            <a:ext cx="3761264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512334" y="6356377"/>
            <a:ext cx="2771458" cy="365125"/>
          </a:xfrm>
          <a:prstGeom prst="rect">
            <a:avLst/>
          </a:prstGeom>
        </p:spPr>
        <p:txBody>
          <a:bodyPr/>
          <a:lstStyle/>
          <a:p>
            <a:fld id="{99C4BD43-FA99-6E45-9ECC-1C9B0A6DB95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275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884" y="274638"/>
            <a:ext cx="10689908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593883" y="6356377"/>
            <a:ext cx="2771458" cy="365125"/>
          </a:xfrm>
          <a:prstGeom prst="rect">
            <a:avLst/>
          </a:prstGeom>
        </p:spPr>
        <p:txBody>
          <a:bodyPr/>
          <a:lstStyle/>
          <a:p>
            <a:fld id="{34340130-0DB1-904A-A69C-8303394347D6}" type="datetimeFigureOut">
              <a:rPr lang="es-ES" smtClean="0"/>
              <a:t>14/12/2017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58206" y="6356377"/>
            <a:ext cx="3761264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512334" y="6356377"/>
            <a:ext cx="2771458" cy="365125"/>
          </a:xfrm>
          <a:prstGeom prst="rect">
            <a:avLst/>
          </a:prstGeom>
        </p:spPr>
        <p:txBody>
          <a:bodyPr/>
          <a:lstStyle/>
          <a:p>
            <a:fld id="{99C4BD43-FA99-6E45-9ECC-1C9B0A6DB95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3761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593883" y="6356377"/>
            <a:ext cx="2771458" cy="365125"/>
          </a:xfrm>
          <a:prstGeom prst="rect">
            <a:avLst/>
          </a:prstGeom>
        </p:spPr>
        <p:txBody>
          <a:bodyPr/>
          <a:lstStyle/>
          <a:p>
            <a:fld id="{34340130-0DB1-904A-A69C-8303394347D6}" type="datetimeFigureOut">
              <a:rPr lang="es-ES" smtClean="0"/>
              <a:t>14/12/2017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58206" y="6356377"/>
            <a:ext cx="3761264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512334" y="6356377"/>
            <a:ext cx="2771458" cy="365125"/>
          </a:xfrm>
          <a:prstGeom prst="rect">
            <a:avLst/>
          </a:prstGeom>
        </p:spPr>
        <p:txBody>
          <a:bodyPr/>
          <a:lstStyle/>
          <a:p>
            <a:fld id="{99C4BD43-FA99-6E45-9ECC-1C9B0A6DB95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253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887" y="273050"/>
            <a:ext cx="3907673" cy="1162050"/>
          </a:xfrm>
          <a:prstGeom prst="rect">
            <a:avLst/>
          </a:prstGeom>
        </p:spPr>
        <p:txBody>
          <a:bodyPr anchor="b"/>
          <a:lstStyle>
            <a:lvl1pPr algn="l">
              <a:defRPr sz="1654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43849" y="273055"/>
            <a:ext cx="6639951" cy="5853113"/>
          </a:xfrm>
          <a:prstGeom prst="rect">
            <a:avLst/>
          </a:prstGeo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93887" y="1435103"/>
            <a:ext cx="390767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58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593883" y="6356377"/>
            <a:ext cx="2771458" cy="365125"/>
          </a:xfrm>
          <a:prstGeom prst="rect">
            <a:avLst/>
          </a:prstGeom>
        </p:spPr>
        <p:txBody>
          <a:bodyPr/>
          <a:lstStyle/>
          <a:p>
            <a:fld id="{34340130-0DB1-904A-A69C-8303394347D6}" type="datetimeFigureOut">
              <a:rPr lang="es-ES" smtClean="0"/>
              <a:t>14/12/2017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58206" y="6356377"/>
            <a:ext cx="3761264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512334" y="6356377"/>
            <a:ext cx="2771458" cy="365125"/>
          </a:xfrm>
          <a:prstGeom prst="rect">
            <a:avLst/>
          </a:prstGeom>
        </p:spPr>
        <p:txBody>
          <a:bodyPr/>
          <a:lstStyle/>
          <a:p>
            <a:fld id="{99C4BD43-FA99-6E45-9ECC-1C9B0A6DB95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967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8108" y="4800600"/>
            <a:ext cx="7126605" cy="566738"/>
          </a:xfrm>
          <a:prstGeom prst="rect">
            <a:avLst/>
          </a:prstGeom>
        </p:spPr>
        <p:txBody>
          <a:bodyPr anchor="b"/>
          <a:lstStyle>
            <a:lvl1pPr algn="l">
              <a:defRPr sz="1654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28108" y="612775"/>
            <a:ext cx="712660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r>
              <a:rPr lang="es-ES_tradnl" dirty="0"/>
              <a:t>Arrastre la imagen al marcador de posición o haga clic en el icono para agregar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28108" y="5367338"/>
            <a:ext cx="712660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58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593883" y="6356377"/>
            <a:ext cx="2771458" cy="365125"/>
          </a:xfrm>
          <a:prstGeom prst="rect">
            <a:avLst/>
          </a:prstGeom>
        </p:spPr>
        <p:txBody>
          <a:bodyPr/>
          <a:lstStyle/>
          <a:p>
            <a:fld id="{34340130-0DB1-904A-A69C-8303394347D6}" type="datetimeFigureOut">
              <a:rPr lang="es-ES" smtClean="0"/>
              <a:t>14/12/2017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58206" y="6356377"/>
            <a:ext cx="3761264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512334" y="6356377"/>
            <a:ext cx="2771458" cy="365125"/>
          </a:xfrm>
          <a:prstGeom prst="rect">
            <a:avLst/>
          </a:prstGeom>
        </p:spPr>
        <p:txBody>
          <a:bodyPr/>
          <a:lstStyle/>
          <a:p>
            <a:fld id="{99C4BD43-FA99-6E45-9ECC-1C9B0A6DB95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796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075324" y="104250"/>
            <a:ext cx="3885775" cy="7866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uadroTexto 2"/>
          <p:cNvSpPr txBox="1"/>
          <p:nvPr userDrawn="1"/>
        </p:nvSpPr>
        <p:spPr>
          <a:xfrm>
            <a:off x="0" y="6311129"/>
            <a:ext cx="2828018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CO" sz="1400" b="1" dirty="0" smtClean="0">
                <a:solidFill>
                  <a:schemeClr val="bg1"/>
                </a:solidFill>
              </a:rPr>
              <a:t>OFICINA</a:t>
            </a:r>
            <a:r>
              <a:rPr lang="es-CO" sz="1400" b="1" baseline="0" dirty="0" smtClean="0">
                <a:solidFill>
                  <a:schemeClr val="bg1"/>
                </a:solidFill>
              </a:rPr>
              <a:t> ASESORA DE PLANEACIÓN</a:t>
            </a:r>
          </a:p>
          <a:p>
            <a:r>
              <a:rPr lang="es-CO" sz="1400" b="1" baseline="0" dirty="0" smtClean="0">
                <a:solidFill>
                  <a:schemeClr val="bg1"/>
                </a:solidFill>
              </a:rPr>
              <a:t>PLAN DE ACCIÓN ANUAL 2018 V.1.0</a:t>
            </a:r>
            <a:endParaRPr lang="es-CO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4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378013" rtl="0" eaLnBrk="1" latinLnBrk="0" hangingPunct="1"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510" indent="-283510" algn="l" defTabSz="378013" rtl="0" eaLnBrk="1" latinLnBrk="0" hangingPunct="1">
        <a:spcBef>
          <a:spcPct val="20000"/>
        </a:spcBef>
        <a:buFont typeface="Arial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14271" indent="-236258" algn="l" defTabSz="378013" rtl="0" eaLnBrk="1" latinLnBrk="0" hangingPunct="1">
        <a:spcBef>
          <a:spcPct val="20000"/>
        </a:spcBef>
        <a:buFont typeface="Arial"/>
        <a:buChar char="–"/>
        <a:defRPr sz="2315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378013" rtl="0" eaLnBrk="1" latinLnBrk="0" hangingPunct="1">
        <a:spcBef>
          <a:spcPct val="20000"/>
        </a:spcBef>
        <a:buFont typeface="Arial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378013" rtl="0" eaLnBrk="1" latinLnBrk="0" hangingPunct="1">
        <a:spcBef>
          <a:spcPct val="20000"/>
        </a:spcBef>
        <a:buFont typeface="Arial"/>
        <a:buChar char="–"/>
        <a:defRPr sz="1654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378013" rtl="0" eaLnBrk="1" latinLnBrk="0" hangingPunct="1">
        <a:spcBef>
          <a:spcPct val="20000"/>
        </a:spcBef>
        <a:buFont typeface="Arial"/>
        <a:buChar char="»"/>
        <a:defRPr sz="1654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378013" rtl="0" eaLnBrk="1" latinLnBrk="0" hangingPunct="1">
        <a:spcBef>
          <a:spcPct val="20000"/>
        </a:spcBef>
        <a:buFont typeface="Arial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378013" rtl="0" eaLnBrk="1" latinLnBrk="0" hangingPunct="1">
        <a:spcBef>
          <a:spcPct val="20000"/>
        </a:spcBef>
        <a:buFont typeface="Arial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378013" rtl="0" eaLnBrk="1" latinLnBrk="0" hangingPunct="1">
        <a:spcBef>
          <a:spcPct val="20000"/>
        </a:spcBef>
        <a:buFont typeface="Arial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378013" rtl="0" eaLnBrk="1" latinLnBrk="0" hangingPunct="1">
        <a:spcBef>
          <a:spcPct val="20000"/>
        </a:spcBef>
        <a:buFont typeface="Arial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7801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37801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37801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37801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37801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37801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37801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37801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37801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075324" y="104250"/>
            <a:ext cx="3885775" cy="786615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1"/>
          <p:cNvSpPr/>
          <p:nvPr userDrawn="1"/>
        </p:nvSpPr>
        <p:spPr>
          <a:xfrm>
            <a:off x="4075323" y="104249"/>
            <a:ext cx="3885775" cy="7866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uadroTexto 4"/>
          <p:cNvSpPr txBox="1"/>
          <p:nvPr userDrawn="1"/>
        </p:nvSpPr>
        <p:spPr>
          <a:xfrm>
            <a:off x="0" y="6311129"/>
            <a:ext cx="2828018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CO" sz="1400" b="1" dirty="0" smtClean="0">
                <a:solidFill>
                  <a:schemeClr val="bg1"/>
                </a:solidFill>
              </a:rPr>
              <a:t>OFICINA</a:t>
            </a:r>
            <a:r>
              <a:rPr lang="es-CO" sz="1400" b="1" baseline="0" dirty="0" smtClean="0">
                <a:solidFill>
                  <a:schemeClr val="bg1"/>
                </a:solidFill>
              </a:rPr>
              <a:t> ASESORA DE PLANEACIÓN</a:t>
            </a:r>
          </a:p>
          <a:p>
            <a:r>
              <a:rPr lang="es-CO" sz="1400" b="1" baseline="0" dirty="0" smtClean="0">
                <a:solidFill>
                  <a:schemeClr val="bg1"/>
                </a:solidFill>
              </a:rPr>
              <a:t>PLAN DE ACCIÓN ANUAL 2018 V.1.0</a:t>
            </a:r>
            <a:endParaRPr lang="es-CO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9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C 201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7675" cy="685778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4075324" y="104250"/>
            <a:ext cx="3885775" cy="78661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1"/>
          <p:cNvSpPr/>
          <p:nvPr userDrawn="1"/>
        </p:nvSpPr>
        <p:spPr>
          <a:xfrm>
            <a:off x="4090724" y="104249"/>
            <a:ext cx="3885775" cy="7866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uadroTexto 4"/>
          <p:cNvSpPr txBox="1"/>
          <p:nvPr userDrawn="1"/>
        </p:nvSpPr>
        <p:spPr>
          <a:xfrm>
            <a:off x="0" y="6311129"/>
            <a:ext cx="2828018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CO" sz="1400" b="1" dirty="0" smtClean="0">
                <a:solidFill>
                  <a:schemeClr val="bg1"/>
                </a:solidFill>
              </a:rPr>
              <a:t>OFICINA</a:t>
            </a:r>
            <a:r>
              <a:rPr lang="es-CO" sz="1400" b="1" baseline="0" dirty="0" smtClean="0">
                <a:solidFill>
                  <a:schemeClr val="bg1"/>
                </a:solidFill>
              </a:rPr>
              <a:t> ASESORA DE PLANEACIÓN</a:t>
            </a:r>
          </a:p>
          <a:p>
            <a:r>
              <a:rPr lang="es-CO" sz="1400" b="1" baseline="0" dirty="0" smtClean="0">
                <a:solidFill>
                  <a:schemeClr val="bg1"/>
                </a:solidFill>
              </a:rPr>
              <a:t>PLAN DE ACCIÓN ANUAL 2018 V.1.0</a:t>
            </a:r>
            <a:endParaRPr lang="es-CO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7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18381" y="-440694"/>
            <a:ext cx="1846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780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363647" y="2581016"/>
            <a:ext cx="583150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3780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893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PLAN DE ACCIÓN ANUAL 2018</a:t>
            </a:r>
            <a:r>
              <a:rPr kumimoji="0" lang="es-CO" sz="4800" b="1" i="0" u="none" strike="noStrike" kern="1200" cap="none" spc="0" normalizeH="0" noProof="0" dirty="0" smtClean="0">
                <a:ln>
                  <a:noFill/>
                </a:ln>
                <a:solidFill>
                  <a:srgbClr val="003893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V.1.0</a:t>
            </a:r>
            <a:endParaRPr kumimoji="0" lang="es-CO" sz="4800" b="1" i="0" u="none" strike="noStrike" kern="1200" cap="none" spc="0" normalizeH="0" baseline="0" noProof="0" dirty="0">
              <a:ln>
                <a:noFill/>
              </a:ln>
              <a:solidFill>
                <a:srgbClr val="003893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817" y="3100052"/>
            <a:ext cx="1348825" cy="1270253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>
          <a:xfrm>
            <a:off x="4075324" y="104250"/>
            <a:ext cx="3885775" cy="7866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22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68094"/>
              </p:ext>
            </p:extLst>
          </p:nvPr>
        </p:nvGraphicFramePr>
        <p:xfrm>
          <a:off x="312517" y="1040307"/>
          <a:ext cx="11227445" cy="5741231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2583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7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8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8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633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ACTIVIDAD CUATRIENIO</a:t>
                      </a:r>
                      <a:endParaRPr lang="es-CO" sz="11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5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PRODUCTO ESPERADO</a:t>
                      </a:r>
                      <a:endParaRPr lang="es-CO" sz="11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5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INDICADOR</a:t>
                      </a:r>
                      <a:endParaRPr lang="es-CO" sz="11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5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META 2018</a:t>
                      </a:r>
                      <a:endParaRPr lang="es-CO" sz="16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5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90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</a:rPr>
                        <a:t>Generar información climática para la planificación eficiente en el sector agropecuario</a:t>
                      </a:r>
                      <a:r>
                        <a:rPr lang="es-CO" sz="1100" u="none" strike="noStrike" dirty="0" smtClean="0">
                          <a:effectLst/>
                        </a:rPr>
                        <a:t>.</a:t>
                      </a:r>
                      <a:endParaRPr lang="es-CO" sz="1100" u="none" strike="noStrike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</a:rPr>
                        <a:t>Apoyar en la generación de servicios climáticos para las esferas priorizadas de agricultura, energía y salud  - servicios climáticos  a los diferentes sectores productivos (hidrocarburos, minería, vivienda, transporte, agropecuario, salud) y  consolidar  información especializada por sector.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</a:rPr>
                        <a:t>Boletines producidos con estándares y calidad de datos.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rgbClr val="123288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es-CO" sz="1600" b="1" i="0" u="none" strike="noStrike" dirty="0">
                        <a:solidFill>
                          <a:srgbClr val="123288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84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</a:rPr>
                        <a:t>Fortalecer  la modelación del tiempo para el análisis de sus implicaciones en las alertas hidrometeorológicas</a:t>
                      </a:r>
                      <a:r>
                        <a:rPr lang="es-CO" sz="1100" u="none" strike="noStrike" dirty="0" smtClean="0">
                          <a:effectLst/>
                        </a:rPr>
                        <a:t>.</a:t>
                      </a:r>
                      <a:endParaRPr lang="es-CO" sz="1100" u="none" strike="noStrike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</a:rPr>
                        <a:t>Aeropuertos con Reportes  entregados a OACI y OMM de meteorología a la aeronavegación  a nivel nacional e internacional.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</a:rPr>
                        <a:t>Aeropuertos con reportes entregados  con estándares y calidad de datos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rgbClr val="123288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es-CO" sz="1600" b="1" i="0" u="none" strike="noStrike" dirty="0">
                        <a:solidFill>
                          <a:srgbClr val="123288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3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</a:rPr>
                        <a:t>Fortalecer la modelación del clima para el análisis de sus implicaciones a nivel sectorial</a:t>
                      </a:r>
                      <a:r>
                        <a:rPr lang="es-CO" sz="1100" u="none" strike="noStrike" dirty="0" smtClean="0">
                          <a:effectLst/>
                        </a:rPr>
                        <a:t>.</a:t>
                      </a:r>
                      <a:endParaRPr lang="es-CO" sz="1100" u="none" strike="noStrike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</a:rPr>
                        <a:t>Generar metodologías de análisis estadístico robusto para generar cálculos de extremos para precipitación y temperatura del aire en la escala mensual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</a:rPr>
                        <a:t>Nota Técnica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rgbClr val="123288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CO" sz="1600" b="1" i="0" u="none" strike="noStrike" dirty="0">
                        <a:solidFill>
                          <a:srgbClr val="123288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7430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 smtClean="0">
                          <a:effectLst/>
                        </a:rPr>
                        <a:t>Construir escenarios de cambio climático nacional y regional.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u="none" strike="noStrike" dirty="0" smtClean="0">
                          <a:effectLst/>
                        </a:rPr>
                        <a:t>Desarrollar e implementar la metodología para la </a:t>
                      </a:r>
                      <a:r>
                        <a:rPr lang="es-CO" sz="1100" u="none" strike="noStrike" dirty="0" err="1" smtClean="0">
                          <a:effectLst/>
                        </a:rPr>
                        <a:t>homegenización</a:t>
                      </a:r>
                      <a:r>
                        <a:rPr lang="es-CO" sz="1100" u="none" strike="noStrike" dirty="0" smtClean="0">
                          <a:effectLst/>
                        </a:rPr>
                        <a:t> y complementación de datos meteorológicos</a:t>
                      </a:r>
                      <a:endParaRPr lang="es-CO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u="none" strike="noStrike" dirty="0" smtClean="0">
                          <a:effectLst/>
                        </a:rPr>
                        <a:t>Bases de datos homogenizada y complementada</a:t>
                      </a:r>
                      <a:endParaRPr lang="es-CO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123288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CO" sz="1600" b="1" i="0" u="none" strike="noStrike" dirty="0">
                        <a:solidFill>
                          <a:srgbClr val="123288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810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u="none" strike="noStrike" dirty="0" smtClean="0">
                          <a:effectLst/>
                        </a:rPr>
                        <a:t>Adquirir e implementar un software para el análisis de bandas </a:t>
                      </a:r>
                      <a:r>
                        <a:rPr lang="es-CO" sz="1100" u="none" strike="noStrike" dirty="0" err="1" smtClean="0">
                          <a:effectLst/>
                        </a:rPr>
                        <a:t>hidro</a:t>
                      </a:r>
                      <a:r>
                        <a:rPr lang="es-CO" sz="1100" u="none" strike="noStrike" dirty="0" smtClean="0">
                          <a:effectLst/>
                        </a:rPr>
                        <a:t>-meteorológicas</a:t>
                      </a:r>
                      <a:endParaRPr lang="es-CO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u="none" strike="noStrike" dirty="0" smtClean="0">
                          <a:effectLst/>
                        </a:rPr>
                        <a:t>Software implementado</a:t>
                      </a:r>
                      <a:endParaRPr lang="es-CO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123288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CO" sz="1600" b="1" i="0" u="none" strike="noStrike" dirty="0">
                        <a:solidFill>
                          <a:srgbClr val="123288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9907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u="none" strike="noStrike" dirty="0" err="1" smtClean="0">
                          <a:effectLst/>
                        </a:rPr>
                        <a:t>ealizar</a:t>
                      </a:r>
                      <a:r>
                        <a:rPr lang="es-CO" sz="1100" u="none" strike="noStrike" dirty="0" smtClean="0">
                          <a:effectLst/>
                        </a:rPr>
                        <a:t> el control de calidad de las variables meteorológicas (</a:t>
                      </a:r>
                      <a:r>
                        <a:rPr lang="es-CO" sz="1100" u="none" strike="noStrike" dirty="0" err="1" smtClean="0">
                          <a:effectLst/>
                        </a:rPr>
                        <a:t>dhime</a:t>
                      </a:r>
                      <a:r>
                        <a:rPr lang="es-CO" sz="1100" u="none" strike="noStrike" dirty="0" smtClean="0">
                          <a:effectLst/>
                        </a:rPr>
                        <a:t>) en forma histórica (2017 hacia atrás, 2018 hacia adelante responsabilidad de las áreas operativas)</a:t>
                      </a:r>
                      <a:endParaRPr lang="es-CO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u="none" strike="noStrike" dirty="0" smtClean="0">
                          <a:effectLst/>
                        </a:rPr>
                        <a:t>Base de datos con control de calidad</a:t>
                      </a:r>
                      <a:endParaRPr lang="es-CO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123288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CO" sz="1600" b="1" i="0" u="none" strike="noStrike" dirty="0">
                        <a:solidFill>
                          <a:srgbClr val="123288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810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u="none" strike="noStrike" dirty="0" smtClean="0">
                          <a:effectLst/>
                        </a:rPr>
                        <a:t>Socializar, ajustar y alistar la implementación del protocolo de gestión de datos </a:t>
                      </a:r>
                      <a:r>
                        <a:rPr lang="es-CO" sz="1100" u="none" strike="noStrike" dirty="0" err="1" smtClean="0">
                          <a:effectLst/>
                        </a:rPr>
                        <a:t>vr</a:t>
                      </a:r>
                      <a:r>
                        <a:rPr lang="es-CO" sz="1100" u="none" strike="noStrike" dirty="0" smtClean="0">
                          <a:effectLst/>
                        </a:rPr>
                        <a:t>. 0</a:t>
                      </a:r>
                      <a:endParaRPr lang="es-CO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123288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CO" sz="1600" b="1" i="0" u="none" strike="noStrike" dirty="0">
                        <a:solidFill>
                          <a:srgbClr val="123288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7430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u="none" strike="noStrike" dirty="0" smtClean="0">
                          <a:effectLst/>
                        </a:rPr>
                        <a:t>Desarrollar e implementar la metodología para la correlación de datos meteorológicos</a:t>
                      </a:r>
                      <a:endParaRPr lang="es-CO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123288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CO" sz="1600" b="1" i="0" u="none" strike="noStrike" dirty="0">
                        <a:solidFill>
                          <a:srgbClr val="123288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08989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u="none" strike="noStrike" dirty="0" smtClean="0">
                          <a:effectLst/>
                        </a:rPr>
                        <a:t>Analizar datos o insumos técnicos para la atención de </a:t>
                      </a:r>
                      <a:r>
                        <a:rPr lang="es-CO" sz="1100" u="none" strike="noStrike" dirty="0" err="1" smtClean="0">
                          <a:effectLst/>
                        </a:rPr>
                        <a:t>pqrs</a:t>
                      </a:r>
                      <a:r>
                        <a:rPr lang="es-CO" sz="1100" u="none" strike="noStrike" dirty="0" smtClean="0">
                          <a:effectLst/>
                        </a:rPr>
                        <a:t> y generación de certificaciones</a:t>
                      </a:r>
                      <a:endParaRPr lang="es-CO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Certificaciones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u="none" strike="noStrike" dirty="0" smtClean="0">
                          <a:solidFill>
                            <a:srgbClr val="123288"/>
                          </a:solidFill>
                          <a:effectLst/>
                          <a:latin typeface="+mn-lt"/>
                        </a:rPr>
                        <a:t>De acuerdo con las solicitudes</a:t>
                      </a:r>
                      <a:endParaRPr lang="es-CO" sz="1600" b="1" i="0" u="none" strike="noStrike" dirty="0" smtClean="0">
                        <a:solidFill>
                          <a:srgbClr val="123288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8631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u="none" strike="noStrike" dirty="0" smtClean="0">
                          <a:effectLst/>
                        </a:rPr>
                        <a:t>Estudio sobre la sequia en Colombia</a:t>
                      </a:r>
                      <a:endParaRPr lang="es-CO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Documento de investigación elaborado</a:t>
                      </a:r>
                      <a:r>
                        <a:rPr lang="es-CO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CO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123288"/>
                          </a:solidFill>
                          <a:effectLst/>
                          <a:latin typeface="+mn-lt"/>
                        </a:rPr>
                        <a:t>50%</a:t>
                      </a:r>
                      <a:endParaRPr lang="es-CO" sz="1600" b="1" i="0" u="none" strike="noStrike" dirty="0">
                        <a:solidFill>
                          <a:srgbClr val="123288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ED42A7AE-E682-485E-B4E3-41188AD3A801}"/>
              </a:ext>
            </a:extLst>
          </p:cNvPr>
          <p:cNvSpPr txBox="1">
            <a:spLocks/>
          </p:cNvSpPr>
          <p:nvPr/>
        </p:nvSpPr>
        <p:spPr>
          <a:xfrm>
            <a:off x="173621" y="257752"/>
            <a:ext cx="7998106" cy="61489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  <a:buFont typeface="Arial"/>
              <a:buNone/>
            </a:pPr>
            <a:r>
              <a:rPr lang="es-CO" sz="3200" b="1" dirty="0" smtClean="0">
                <a:solidFill>
                  <a:srgbClr val="123288"/>
                </a:solidFill>
                <a:latin typeface="+mn-lt"/>
                <a:ea typeface="+mn-ea"/>
                <a:cs typeface="+mn-cs"/>
              </a:rPr>
              <a:t>SUBDIRECCIÓN DE METEOROLOGÍA</a:t>
            </a:r>
            <a:endParaRPr lang="es-CO" sz="3200" b="1" dirty="0">
              <a:solidFill>
                <a:srgbClr val="123288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8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adroTexto 136"/>
          <p:cNvSpPr txBox="1"/>
          <p:nvPr/>
        </p:nvSpPr>
        <p:spPr>
          <a:xfrm>
            <a:off x="1453922" y="-97972"/>
            <a:ext cx="5355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</a:rPr>
              <a:t>METAS PLAN ESTRATEGICO IDEAM 2018</a:t>
            </a:r>
          </a:p>
          <a:p>
            <a:r>
              <a:rPr lang="es-CO" sz="2400" b="1" dirty="0">
                <a:solidFill>
                  <a:schemeClr val="bg1"/>
                </a:solidFill>
              </a:rPr>
              <a:t>PLAN  CUATRIENAL </a:t>
            </a:r>
          </a:p>
        </p:txBody>
      </p:sp>
      <p:graphicFrame>
        <p:nvGraphicFramePr>
          <p:cNvPr id="140" name="Tabla 1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950750"/>
              </p:ext>
            </p:extLst>
          </p:nvPr>
        </p:nvGraphicFramePr>
        <p:xfrm>
          <a:off x="429010" y="1542229"/>
          <a:ext cx="10983628" cy="4161233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3408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8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4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26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896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ACTIVIDAD CUATRIENIO</a:t>
                      </a:r>
                      <a:endParaRPr lang="es-CO" sz="14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5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PRODUCTO ESPERADO</a:t>
                      </a:r>
                      <a:endParaRPr lang="es-CO" sz="14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5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INDICADOR</a:t>
                      </a:r>
                      <a:endParaRPr lang="es-CO" sz="14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5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META 2018</a:t>
                      </a:r>
                      <a:endParaRPr lang="es-CO" sz="16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5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443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Fortalecer las capacidades de los institutos de investigación del SINA para aportar en el proceso de toma de decisiones.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</a:rPr>
                        <a:t>Herramientas informáticas para las áreas misionales (SIA) implementadas y en operación.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</a:rPr>
                        <a:t>Aplicativos probados e implementados.</a:t>
                      </a:r>
                      <a:br>
                        <a:rPr lang="es-CO" sz="1400" u="none" strike="noStrike">
                          <a:effectLst/>
                        </a:rPr>
                      </a:b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20%</a:t>
                      </a:r>
                      <a:endParaRPr lang="es-CO" sz="20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44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</a:rPr>
                        <a:t>Herramientas informáticas para la gestión de apoyo implementadas y en operación.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</a:rPr>
                        <a:t>Aplicativos probados e implementados.</a:t>
                      </a:r>
                      <a:br>
                        <a:rPr lang="es-CO" sz="1400" u="none" strike="noStrike">
                          <a:effectLst/>
                        </a:rPr>
                      </a:b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25%</a:t>
                      </a:r>
                      <a:endParaRPr lang="es-CO" sz="20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3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</a:rPr>
                        <a:t>Plataforma tecnológica disponible.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</a:rPr>
                        <a:t>Disponibilidad igual o mayor al 99%.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99%</a:t>
                      </a:r>
                      <a:endParaRPr lang="es-CO" sz="20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79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</a:rPr>
                        <a:t>Sistema de Gestión de Seguridad de la Información implementado con base en la Estrategia de Gobierno en Línea.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</a:rPr>
                        <a:t>Porcentaje de implementación del SGSI.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20%</a:t>
                      </a:r>
                      <a:endParaRPr lang="es-CO" sz="20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3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Cumplimiento de Planes TIC para la gestión y Gobierno en Línea.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</a:rPr>
                        <a:t>Porcentaje de implementación del Manual GEL.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20%</a:t>
                      </a:r>
                      <a:endParaRPr lang="es-CO" sz="20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ED42A7AE-E682-485E-B4E3-41188AD3A801}"/>
              </a:ext>
            </a:extLst>
          </p:cNvPr>
          <p:cNvSpPr txBox="1">
            <a:spLocks/>
          </p:cNvSpPr>
          <p:nvPr/>
        </p:nvSpPr>
        <p:spPr>
          <a:xfrm>
            <a:off x="173621" y="257752"/>
            <a:ext cx="7998106" cy="61489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  <a:buFont typeface="Arial"/>
              <a:buNone/>
            </a:pPr>
            <a:r>
              <a:rPr lang="es-CO" sz="3200" b="1" dirty="0" smtClean="0">
                <a:solidFill>
                  <a:srgbClr val="123288"/>
                </a:solidFill>
                <a:latin typeface="+mn-lt"/>
                <a:ea typeface="+mn-ea"/>
                <a:cs typeface="+mn-cs"/>
              </a:rPr>
              <a:t>OFICINA INFORMÁTICA</a:t>
            </a:r>
            <a:endParaRPr lang="es-CO" sz="3200" b="1" dirty="0">
              <a:solidFill>
                <a:srgbClr val="123288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31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250092"/>
              </p:ext>
            </p:extLst>
          </p:nvPr>
        </p:nvGraphicFramePr>
        <p:xfrm>
          <a:off x="510028" y="1817161"/>
          <a:ext cx="10752138" cy="3518767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3427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7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2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47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58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ACTIVIDAD CUATRIENIO</a:t>
                      </a:r>
                      <a:endParaRPr lang="es-CO" sz="14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5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PRODUCTO ESPERADO</a:t>
                      </a:r>
                      <a:endParaRPr lang="es-CO" sz="14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5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INDICADOR</a:t>
                      </a:r>
                      <a:endParaRPr lang="es-CO" sz="14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5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META 2018</a:t>
                      </a:r>
                      <a:endParaRPr lang="es-CO" sz="16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5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996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Fortalecer las capacidades de los institutos de investigación del SINA para aportar en el proceso de toma de decisiones.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Asegurar la sostenibilidad del Sistema de Gestión  Integral de la Entidad.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Informe de auditoria al SGI </a:t>
                      </a:r>
                      <a:endParaRPr lang="es-CO" sz="14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s-CO" sz="1400" u="none" strike="noStrike" dirty="0" smtClean="0">
                          <a:effectLst/>
                        </a:rPr>
                        <a:t>(</a:t>
                      </a:r>
                      <a:r>
                        <a:rPr lang="es-CO" sz="1400" u="none" strike="noStrike" dirty="0">
                          <a:effectLst/>
                        </a:rPr>
                        <a:t>seguimiento</a:t>
                      </a:r>
                      <a:r>
                        <a:rPr lang="es-CO" sz="1400" u="none" strike="noStrike" dirty="0" smtClean="0">
                          <a:effectLst/>
                        </a:rPr>
                        <a:t>)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1</a:t>
                      </a:r>
                      <a:endParaRPr lang="es-CO" sz="20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996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Plan </a:t>
                      </a:r>
                      <a:r>
                        <a:rPr lang="es-CO" sz="1400" u="none" strike="noStrike" dirty="0" smtClean="0">
                          <a:effectLst/>
                        </a:rPr>
                        <a:t>anticorrupción </a:t>
                      </a:r>
                      <a:r>
                        <a:rPr lang="es-CO" sz="1400" u="none" strike="noStrike" dirty="0">
                          <a:effectLst/>
                        </a:rPr>
                        <a:t>y de </a:t>
                      </a:r>
                      <a:endParaRPr lang="es-CO" sz="14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s-CO" sz="1400" u="none" strike="noStrike" dirty="0" smtClean="0">
                          <a:effectLst/>
                        </a:rPr>
                        <a:t>atención </a:t>
                      </a:r>
                      <a:r>
                        <a:rPr lang="es-CO" sz="1400" u="none" strike="noStrike" dirty="0">
                          <a:effectLst/>
                        </a:rPr>
                        <a:t>al ciudadano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Plan consolidado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1</a:t>
                      </a:r>
                      <a:endParaRPr lang="es-CO" sz="20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ED42A7AE-E682-485E-B4E3-41188AD3A801}"/>
              </a:ext>
            </a:extLst>
          </p:cNvPr>
          <p:cNvSpPr txBox="1">
            <a:spLocks/>
          </p:cNvSpPr>
          <p:nvPr/>
        </p:nvSpPr>
        <p:spPr>
          <a:xfrm>
            <a:off x="173621" y="257752"/>
            <a:ext cx="7998106" cy="61489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  <a:buFont typeface="Arial"/>
              <a:buNone/>
            </a:pPr>
            <a:r>
              <a:rPr lang="es-CO" sz="3200" b="1" dirty="0" smtClean="0">
                <a:solidFill>
                  <a:srgbClr val="123288"/>
                </a:solidFill>
                <a:latin typeface="+mn-lt"/>
                <a:ea typeface="+mn-ea"/>
                <a:cs typeface="+mn-cs"/>
              </a:rPr>
              <a:t>OFICINA ASESORA DE PLANEACIÓN</a:t>
            </a:r>
            <a:endParaRPr lang="es-CO" sz="3200" b="1" dirty="0">
              <a:solidFill>
                <a:srgbClr val="123288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3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1526328" y="1557338"/>
            <a:ext cx="517567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49030" y="3187470"/>
            <a:ext cx="59796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PRESUPUESTO 2018</a:t>
            </a:r>
          </a:p>
        </p:txBody>
      </p:sp>
    </p:spTree>
    <p:extLst>
      <p:ext uri="{BB962C8B-B14F-4D97-AF65-F5344CB8AC3E}">
        <p14:creationId xmlns:p14="http://schemas.microsoft.com/office/powerpoint/2010/main" val="277690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942660" y="1770392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dirty="0"/>
              <a:t>PRESUPUESTO </a:t>
            </a:r>
            <a:r>
              <a:rPr lang="es-CO" dirty="0" smtClean="0"/>
              <a:t>FUNCIONAMIENTO</a:t>
            </a:r>
          </a:p>
          <a:p>
            <a:pPr algn="ctr"/>
            <a:r>
              <a:rPr lang="es-CO" dirty="0" smtClean="0"/>
              <a:t> </a:t>
            </a:r>
            <a:r>
              <a:rPr lang="es-CO" dirty="0"/>
              <a:t>E INVERSIÓN </a:t>
            </a:r>
            <a:endParaRPr lang="es-CO" dirty="0" smtClean="0"/>
          </a:p>
          <a:p>
            <a:pPr algn="ctr"/>
            <a:r>
              <a:rPr lang="es-CO" sz="2400" dirty="0" smtClean="0"/>
              <a:t>IDEAM </a:t>
            </a:r>
          </a:p>
          <a:p>
            <a:pPr algn="ctr"/>
            <a:r>
              <a:rPr lang="es-CO" dirty="0" smtClean="0"/>
              <a:t>Vigencias 2013-2018</a:t>
            </a:r>
            <a:endParaRPr lang="es-CO" dirty="0"/>
          </a:p>
        </p:txBody>
      </p:sp>
      <p:pic>
        <p:nvPicPr>
          <p:cNvPr id="9" name="Imagen 8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299" y="3378161"/>
            <a:ext cx="11439727" cy="1923669"/>
          </a:xfrm>
          <a:prstGeom prst="rect">
            <a:avLst/>
          </a:prstGeom>
        </p:spPr>
      </p:pic>
      <p:sp>
        <p:nvSpPr>
          <p:cNvPr id="10" name="Marcador de contenido 2"/>
          <p:cNvSpPr txBox="1">
            <a:spLocks/>
          </p:cNvSpPr>
          <p:nvPr/>
        </p:nvSpPr>
        <p:spPr>
          <a:xfrm>
            <a:off x="194427" y="243693"/>
            <a:ext cx="8844233" cy="4841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CO" b="1" dirty="0" smtClean="0">
                <a:solidFill>
                  <a:srgbClr val="123288"/>
                </a:solidFill>
              </a:rPr>
              <a:t>PRESUPUESTO FUNCIONAMIENTO E INVERSIÓN</a:t>
            </a:r>
            <a:endParaRPr lang="es-CO" b="1" dirty="0">
              <a:solidFill>
                <a:srgbClr val="1232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24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700AC-7109-4169-A1CE-5D8C8B9BD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40" y="223028"/>
            <a:ext cx="5648446" cy="614890"/>
          </a:xfrm>
        </p:spPr>
        <p:txBody>
          <a:bodyPr/>
          <a:lstStyle/>
          <a:p>
            <a:pPr algn="l">
              <a:spcBef>
                <a:spcPct val="20000"/>
              </a:spcBef>
              <a:buFont typeface="Arial"/>
            </a:pPr>
            <a:r>
              <a:rPr lang="es-CO" sz="3200" b="1" dirty="0">
                <a:solidFill>
                  <a:srgbClr val="123288"/>
                </a:solidFill>
                <a:latin typeface="+mn-lt"/>
                <a:ea typeface="+mn-ea"/>
                <a:cs typeface="+mn-cs"/>
              </a:rPr>
              <a:t>EVOLUCIÓN DEL PRESUPUESTO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7763156"/>
              </p:ext>
            </p:extLst>
          </p:nvPr>
        </p:nvGraphicFramePr>
        <p:xfrm>
          <a:off x="511835" y="706615"/>
          <a:ext cx="9892852" cy="615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353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 txBox="1">
            <a:spLocks/>
          </p:cNvSpPr>
          <p:nvPr/>
        </p:nvSpPr>
        <p:spPr>
          <a:xfrm>
            <a:off x="371585" y="221937"/>
            <a:ext cx="3725854" cy="6442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CO" b="1" dirty="0">
                <a:solidFill>
                  <a:srgbClr val="123288"/>
                </a:solidFill>
              </a:rPr>
              <a:t>PRESUPUESTO 2018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66A7DEE-D6C5-4DF8-AE70-81B6A92BC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4" y="1842656"/>
            <a:ext cx="11134504" cy="423256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CE828AD-0B04-4EC4-AC22-D9C5DB9C593D}"/>
              </a:ext>
            </a:extLst>
          </p:cNvPr>
          <p:cNvSpPr/>
          <p:nvPr/>
        </p:nvSpPr>
        <p:spPr>
          <a:xfrm>
            <a:off x="6680087" y="6241473"/>
            <a:ext cx="4925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/>
              <a:t>EJECUCION POR VIGENCIAS FUTURAS 15% APROX</a:t>
            </a:r>
          </a:p>
        </p:txBody>
      </p:sp>
    </p:spTree>
    <p:extLst>
      <p:ext uri="{BB962C8B-B14F-4D97-AF65-F5344CB8AC3E}">
        <p14:creationId xmlns:p14="http://schemas.microsoft.com/office/powerpoint/2010/main" val="39529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6064585-E3AD-4FF9-A13F-B330D816B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26" y="1814946"/>
            <a:ext cx="10905951" cy="4461165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371584" y="221937"/>
            <a:ext cx="7256131" cy="6442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CO" b="1" dirty="0">
                <a:solidFill>
                  <a:srgbClr val="123288"/>
                </a:solidFill>
              </a:rPr>
              <a:t>PRESUPUESTO </a:t>
            </a:r>
            <a:r>
              <a:rPr lang="es-CO" b="1" dirty="0" smtClean="0">
                <a:solidFill>
                  <a:srgbClr val="123288"/>
                </a:solidFill>
              </a:rPr>
              <a:t>2018 - FUNCIONAMIENTO</a:t>
            </a:r>
            <a:endParaRPr lang="es-CO" b="1" dirty="0">
              <a:solidFill>
                <a:srgbClr val="1232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8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170540" y="1409180"/>
            <a:ext cx="7946651" cy="3044767"/>
          </a:xfrm>
          <a:prstGeom prst="rect">
            <a:avLst/>
          </a:prstGeom>
        </p:spPr>
        <p:txBody>
          <a:bodyPr/>
          <a:lstStyle/>
          <a:p>
            <a:r>
              <a:rPr lang="es-CO" sz="4800" dirty="0">
                <a:solidFill>
                  <a:schemeClr val="bg1"/>
                </a:solidFill>
                <a:latin typeface="Arial Black"/>
                <a:cs typeface="Arial Black"/>
              </a:rPr>
              <a:t>PLANEACIÓN</a:t>
            </a:r>
            <a:br>
              <a:rPr lang="es-CO" sz="4800" dirty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s-CO" sz="4800" dirty="0">
                <a:solidFill>
                  <a:schemeClr val="bg1"/>
                </a:solidFill>
                <a:latin typeface="Arial Black"/>
                <a:cs typeface="Arial Black"/>
              </a:rPr>
              <a:t/>
            </a:r>
            <a:br>
              <a:rPr lang="es-CO" sz="4800" dirty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s-CO" sz="4800" dirty="0">
                <a:solidFill>
                  <a:schemeClr val="bg1"/>
                </a:solidFill>
                <a:latin typeface="Arial Black"/>
                <a:cs typeface="Arial Black"/>
              </a:rPr>
              <a:t>PROYECTO DE INVERSIÓN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157438" y="4900004"/>
            <a:ext cx="7946651" cy="86631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800" dirty="0">
                <a:solidFill>
                  <a:schemeClr val="bg1"/>
                </a:solidFill>
                <a:latin typeface="Arial Black"/>
                <a:cs typeface="Arial Black"/>
              </a:rPr>
              <a:t>PLAN DE ACCIÓN 2018</a:t>
            </a:r>
          </a:p>
        </p:txBody>
      </p:sp>
    </p:spTree>
    <p:extLst>
      <p:ext uri="{BB962C8B-B14F-4D97-AF65-F5344CB8AC3E}">
        <p14:creationId xmlns:p14="http://schemas.microsoft.com/office/powerpoint/2010/main" val="102985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CD8BA3-2122-43FD-B4BE-9204F9AA7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362" y="88405"/>
            <a:ext cx="10244495" cy="625141"/>
          </a:xfrm>
        </p:spPr>
        <p:txBody>
          <a:bodyPr/>
          <a:lstStyle/>
          <a:p>
            <a:r>
              <a:rPr lang="es-CO" b="1" dirty="0">
                <a:solidFill>
                  <a:schemeClr val="bg1"/>
                </a:solidFill>
                <a:latin typeface="+mn-lt"/>
              </a:rPr>
              <a:t>PROYECTOS DE INVERSIÓN 2018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34A0717-57E0-4B22-993F-523EDB8D20E1}"/>
              </a:ext>
            </a:extLst>
          </p:cNvPr>
          <p:cNvPicPr/>
          <p:nvPr/>
        </p:nvPicPr>
        <p:blipFill rotWithShape="1">
          <a:blip r:embed="rId2"/>
          <a:srcRect l="18632" t="49876" r="47207" b="16255"/>
          <a:stretch/>
        </p:blipFill>
        <p:spPr bwMode="auto">
          <a:xfrm>
            <a:off x="906453" y="1974221"/>
            <a:ext cx="9701404" cy="44541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D42A7AE-E682-485E-B4E3-41188AD3A801}"/>
              </a:ext>
            </a:extLst>
          </p:cNvPr>
          <p:cNvSpPr txBox="1">
            <a:spLocks/>
          </p:cNvSpPr>
          <p:nvPr/>
        </p:nvSpPr>
        <p:spPr>
          <a:xfrm>
            <a:off x="173621" y="257752"/>
            <a:ext cx="7998106" cy="61489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  <a:buFont typeface="Arial"/>
              <a:buNone/>
            </a:pPr>
            <a:r>
              <a:rPr lang="es-CO" sz="3200" b="1" dirty="0">
                <a:solidFill>
                  <a:srgbClr val="123288"/>
                </a:solidFill>
                <a:latin typeface="+mn-lt"/>
                <a:ea typeface="+mn-ea"/>
                <a:cs typeface="+mn-cs"/>
              </a:rPr>
              <a:t>PROYECTOS DE </a:t>
            </a:r>
            <a:r>
              <a:rPr lang="es-CO" sz="3200" b="1" dirty="0" smtClean="0">
                <a:solidFill>
                  <a:srgbClr val="123288"/>
                </a:solidFill>
                <a:latin typeface="+mn-lt"/>
                <a:ea typeface="+mn-ea"/>
                <a:cs typeface="+mn-cs"/>
              </a:rPr>
              <a:t>INVERSIÓN </a:t>
            </a:r>
            <a:r>
              <a:rPr lang="es-CO" sz="3200" b="1" dirty="0">
                <a:solidFill>
                  <a:srgbClr val="123288"/>
                </a:solidFill>
                <a:latin typeface="+mn-lt"/>
                <a:ea typeface="+mn-ea"/>
                <a:cs typeface="+mn-cs"/>
              </a:rPr>
              <a:t>– VIGENTES 2018</a:t>
            </a:r>
          </a:p>
        </p:txBody>
      </p:sp>
    </p:spTree>
    <p:extLst>
      <p:ext uri="{BB962C8B-B14F-4D97-AF65-F5344CB8AC3E}">
        <p14:creationId xmlns:p14="http://schemas.microsoft.com/office/powerpoint/2010/main" val="630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adroTexto 136"/>
          <p:cNvSpPr txBox="1"/>
          <p:nvPr/>
        </p:nvSpPr>
        <p:spPr>
          <a:xfrm>
            <a:off x="1453922" y="-97972"/>
            <a:ext cx="5355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</a:rPr>
              <a:t>METAS PLAN ESTRATEGICO IDEAM 2018</a:t>
            </a:r>
          </a:p>
          <a:p>
            <a:r>
              <a:rPr lang="es-CO" sz="2400" b="1" dirty="0">
                <a:solidFill>
                  <a:schemeClr val="bg1"/>
                </a:solidFill>
              </a:rPr>
              <a:t>PLAN  CUATRIENAL 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038319"/>
              </p:ext>
            </p:extLst>
          </p:nvPr>
        </p:nvGraphicFramePr>
        <p:xfrm>
          <a:off x="173621" y="2071869"/>
          <a:ext cx="11405080" cy="3443667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2397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6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6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0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38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ACTIVIDAD CUATRIENIO</a:t>
                      </a:r>
                      <a:endParaRPr lang="es-CO" sz="14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5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PRODUCTO ESPERADO</a:t>
                      </a:r>
                      <a:endParaRPr lang="es-CO" sz="14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5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INDICADOR</a:t>
                      </a:r>
                      <a:endParaRPr lang="es-CO" sz="14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5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META 2018</a:t>
                      </a:r>
                      <a:endParaRPr lang="es-CO" sz="16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5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002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CO" sz="1600" u="none" strike="noStrike" dirty="0">
                          <a:effectLst/>
                        </a:rPr>
                        <a:t>Fortalecer las </a:t>
                      </a:r>
                      <a:r>
                        <a:rPr lang="es-CO" sz="1600" u="none" strike="noStrike" dirty="0" smtClean="0">
                          <a:effectLst/>
                        </a:rPr>
                        <a:t>capacidades </a:t>
                      </a:r>
                      <a:r>
                        <a:rPr lang="es-CO" sz="1600" u="none" strike="noStrike" dirty="0">
                          <a:effectLst/>
                        </a:rPr>
                        <a:t>de los Institutos de investigación del SINA para aportar en el proceso de toma de decisiones.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u="none" strike="noStrike" dirty="0">
                          <a:effectLst/>
                        </a:rPr>
                        <a:t>Instituto fortalecido en su infraestructura física.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u="none" strike="noStrike" dirty="0">
                          <a:effectLst/>
                        </a:rPr>
                        <a:t>Sedes adecuadas a infraestructura.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lang="es-CO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00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600" u="none" strike="noStrike" dirty="0">
                          <a:effectLst/>
                        </a:rPr>
                        <a:t>Información entregada a usuarios internos y externos para contribuir a la mitigación del riesgo.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u="none" strike="noStrike" dirty="0">
                          <a:effectLst/>
                        </a:rPr>
                        <a:t>Videos de pronóstico diario del tiempo producidos.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1095</a:t>
                      </a:r>
                      <a:endParaRPr lang="es-CO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00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u="none" strike="noStrike" dirty="0">
                          <a:effectLst/>
                        </a:rPr>
                        <a:t>Actividades de Rendición de cuentas realizados.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es-CO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00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600" u="none" strike="noStrike" dirty="0">
                          <a:effectLst/>
                        </a:rPr>
                        <a:t>Personal capacitado y comprometido con el cumplimiento de la misión institucional.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u="none" strike="noStrike" dirty="0">
                          <a:effectLst/>
                        </a:rPr>
                        <a:t>Ejecución del Plan Estratégico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es-CO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99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u="none" strike="noStrike" dirty="0">
                          <a:effectLst/>
                        </a:rPr>
                        <a:t>Actualización Estudio Técnico -Fortalecimiento Institucional</a:t>
                      </a:r>
                      <a:br>
                        <a:rPr lang="es-CO" sz="1600" u="none" strike="noStrike" dirty="0">
                          <a:effectLst/>
                        </a:rPr>
                      </a:b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es-CO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ED42A7AE-E682-485E-B4E3-41188AD3A801}"/>
              </a:ext>
            </a:extLst>
          </p:cNvPr>
          <p:cNvSpPr txBox="1">
            <a:spLocks/>
          </p:cNvSpPr>
          <p:nvPr/>
        </p:nvSpPr>
        <p:spPr>
          <a:xfrm>
            <a:off x="173621" y="257752"/>
            <a:ext cx="4618298" cy="61489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  <a:buFont typeface="Arial"/>
              <a:buNone/>
            </a:pPr>
            <a:r>
              <a:rPr lang="es-CO" sz="3200" b="1" dirty="0" smtClean="0">
                <a:solidFill>
                  <a:srgbClr val="123288"/>
                </a:solidFill>
                <a:latin typeface="+mn-lt"/>
                <a:ea typeface="+mn-ea"/>
                <a:cs typeface="+mn-cs"/>
              </a:rPr>
              <a:t>SECRETARÍA GENERAL</a:t>
            </a:r>
            <a:endParaRPr lang="es-CO" sz="3200" b="1" dirty="0">
              <a:solidFill>
                <a:srgbClr val="123288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12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adroTexto 136"/>
          <p:cNvSpPr txBox="1"/>
          <p:nvPr/>
        </p:nvSpPr>
        <p:spPr>
          <a:xfrm>
            <a:off x="1453922" y="-97972"/>
            <a:ext cx="5355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</a:rPr>
              <a:t>METAS PLAN ESTRATEGICO IDEAM 2018</a:t>
            </a:r>
          </a:p>
          <a:p>
            <a:r>
              <a:rPr lang="es-CO" sz="2400" b="1" dirty="0">
                <a:solidFill>
                  <a:schemeClr val="bg1"/>
                </a:solidFill>
              </a:rPr>
              <a:t>PLAN  CUATRIENAL 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401609"/>
              </p:ext>
            </p:extLst>
          </p:nvPr>
        </p:nvGraphicFramePr>
        <p:xfrm>
          <a:off x="107953" y="1323697"/>
          <a:ext cx="11536179" cy="4600863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4010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7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7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13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511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ACTIVIDAD CUATRIENIO</a:t>
                      </a:r>
                      <a:endParaRPr lang="es-CO" sz="14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5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PRODUCTO ESPERADO</a:t>
                      </a:r>
                      <a:endParaRPr lang="es-CO" sz="14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5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INDICADOR</a:t>
                      </a:r>
                      <a:endParaRPr lang="es-CO" sz="14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5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META 2018</a:t>
                      </a:r>
                      <a:endParaRPr lang="es-CO" sz="16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5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022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Fortalecer el sistema de monitoreo y de alertas tempranas.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</a:rPr>
                        <a:t>Gestión para la implementación de radar meteorológico para el monitoreo y seguimiento de las lluvias en tiempo real.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Informes de gestión adelantados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2</a:t>
                      </a:r>
                      <a:endParaRPr lang="es-CO" sz="20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6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Pronósticos del tiempo y productos desarrollados a partir del modelo del centro europeo.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</a:rPr>
                        <a:t>Pronósticos elaborados. </a:t>
                      </a:r>
                      <a:br>
                        <a:rPr lang="es-CO" sz="1400" u="none" strike="noStrike">
                          <a:effectLst/>
                        </a:rPr>
                      </a:b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100%</a:t>
                      </a:r>
                      <a:endParaRPr lang="es-CO" sz="20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22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Seguimiento a las condiciones meteorológicas extremas dadas por la probable ocurrencia de tormentas eléctricas.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</a:rPr>
                        <a:t>Boletines elaborados en los que se incluye información sobre descargas eléctricas.</a:t>
                      </a:r>
                      <a:br>
                        <a:rPr lang="es-CO" sz="1400" u="none" strike="noStrike">
                          <a:effectLst/>
                        </a:rPr>
                      </a:b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100%</a:t>
                      </a:r>
                      <a:endParaRPr lang="es-CO" sz="20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48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Integrar al SNIGRD la información necesaria y adecuada para la toma de decisiones, con el fin de facilitar su acceso por parte de los sectores y territorios para avanzar en el conocimiento del riesgo, principalmente con fines de ordenamiento.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Pronósticos y alertas </a:t>
                      </a:r>
                      <a:r>
                        <a:rPr lang="es-CO" sz="1400" u="none" strike="noStrike" dirty="0" smtClean="0">
                          <a:effectLst/>
                        </a:rPr>
                        <a:t>hidrometeorológicas </a:t>
                      </a:r>
                      <a:r>
                        <a:rPr lang="es-CO" sz="1400" u="none" strike="noStrike" dirty="0">
                          <a:effectLst/>
                        </a:rPr>
                        <a:t>de manera continua (24 horas al día) y asesoramiento a entidades del SINA y del SNGRD.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</a:rPr>
                        <a:t>Boletines elaborados con estándares y calidad de datos.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100%</a:t>
                      </a:r>
                      <a:endParaRPr lang="es-CO" sz="20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74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Entidades asesoradas del SINA y SNGRD.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100%</a:t>
                      </a:r>
                      <a:endParaRPr lang="es-CO" sz="20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76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</a:rPr>
                        <a:t>Pronósticos especializados a sectores productivos.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Boletines elaborados de pronósticos emitidos a sectores especializados.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100%</a:t>
                      </a:r>
                      <a:endParaRPr lang="es-CO" sz="20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ED42A7AE-E682-485E-B4E3-41188AD3A801}"/>
              </a:ext>
            </a:extLst>
          </p:cNvPr>
          <p:cNvSpPr txBox="1">
            <a:spLocks/>
          </p:cNvSpPr>
          <p:nvPr/>
        </p:nvSpPr>
        <p:spPr>
          <a:xfrm>
            <a:off x="173621" y="257752"/>
            <a:ext cx="7998106" cy="61489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  <a:buFont typeface="Arial"/>
              <a:buNone/>
            </a:pPr>
            <a:r>
              <a:rPr lang="es-CO" sz="3200" b="1" dirty="0" smtClean="0">
                <a:solidFill>
                  <a:srgbClr val="123288"/>
                </a:solidFill>
                <a:latin typeface="+mn-lt"/>
                <a:ea typeface="+mn-ea"/>
                <a:cs typeface="+mn-cs"/>
              </a:rPr>
              <a:t>OFICINA PRONÓSTICOS Y ALERTAS</a:t>
            </a:r>
            <a:endParaRPr lang="es-CO" sz="3200" b="1" dirty="0">
              <a:solidFill>
                <a:srgbClr val="123288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7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288780"/>
              </p:ext>
            </p:extLst>
          </p:nvPr>
        </p:nvGraphicFramePr>
        <p:xfrm>
          <a:off x="354327" y="1219267"/>
          <a:ext cx="11231932" cy="5628375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3703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3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5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8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3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ACTIVIDAD CUATRIENIO</a:t>
                      </a:r>
                      <a:endParaRPr lang="es-CO" sz="14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5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PRODUCTO ESPERADO</a:t>
                      </a:r>
                      <a:endParaRPr lang="es-CO" sz="14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5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INDICADOR</a:t>
                      </a:r>
                      <a:endParaRPr lang="es-CO" sz="14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5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META 2018</a:t>
                      </a:r>
                      <a:endParaRPr lang="es-CO" sz="16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5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39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* Fortalecer la gobernanza forestal y la . capacidad para administrar Zonas de Reserva Forestal en el país.</a:t>
                      </a:r>
                      <a:br>
                        <a:rPr lang="es-CO" sz="1400" u="none" strike="noStrike" dirty="0">
                          <a:effectLst/>
                        </a:rPr>
                      </a:br>
                      <a:r>
                        <a:rPr lang="es-CO" sz="1400" u="none" strike="noStrike" dirty="0">
                          <a:effectLst/>
                        </a:rPr>
                        <a:t>* Implementar la Estrategia Nacional de Reducción de Emisiones por Deforestación y Degradación (REDD).</a:t>
                      </a:r>
                      <a:br>
                        <a:rPr lang="es-CO" sz="1400" u="none" strike="noStrike" dirty="0">
                          <a:effectLst/>
                        </a:rPr>
                      </a:br>
                      <a:r>
                        <a:rPr lang="es-CO" sz="1400" u="none" strike="noStrike" dirty="0">
                          <a:effectLst/>
                        </a:rPr>
                        <a:t>* Implementar el Inventario Forestal Nacional.</a:t>
                      </a:r>
                      <a:br>
                        <a:rPr lang="es-CO" sz="1400" u="none" strike="noStrike" dirty="0">
                          <a:effectLst/>
                        </a:rPr>
                      </a:br>
                      <a:r>
                        <a:rPr lang="es-CO" sz="1400" u="none" strike="noStrike" dirty="0">
                          <a:effectLst/>
                        </a:rPr>
                        <a:t>* Avanzar en la implementación de la Visión Amazonía.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Mapa nacional de cobertura boscosa, mapa de cambio de la cobertura boscosa, alertas nacionales de deforestación.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</a:rPr>
                        <a:t>Mapas elaborados y divulgados.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4</a:t>
                      </a:r>
                      <a:endParaRPr lang="es-CO" sz="20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1094">
                <a:tc vMerge="1"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Inventario Forestal Nacional implementado gradualmente.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</a:rPr>
                        <a:t>Implementación  gradual del Inventario Forestal Nacional.</a:t>
                      </a:r>
                      <a:br>
                        <a:rPr lang="es-CO" sz="1400" u="none" strike="noStrike">
                          <a:effectLst/>
                        </a:rPr>
                      </a:b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20%</a:t>
                      </a:r>
                      <a:endParaRPr lang="es-CO" sz="20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50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</a:rPr>
                        <a:t>Consolidar el programa de monitoreo y seguimiento de los suelos y las tierras.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Productos temáticos generados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Numero de productos temáticos generados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2</a:t>
                      </a:r>
                      <a:endParaRPr lang="es-CO" sz="20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5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Actualización de información y programa para pronostico de amenaza por deslizamientos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</a:rPr>
                        <a:t>Programa elaborado para pronostico de amenaza por deslizamientos.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1</a:t>
                      </a:r>
                      <a:endParaRPr lang="es-CO" sz="20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924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</a:rPr>
                        <a:t>Programa de monitoreo de los ecosistemas del país</a:t>
                      </a:r>
                      <a:br>
                        <a:rPr lang="es-CO" sz="1400" u="none" strike="noStrike">
                          <a:effectLst/>
                        </a:rPr>
                      </a:b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Programa de seguimiento, monitoreo y evaluación de los ecosistemas continentales,  y sus servicios </a:t>
                      </a:r>
                      <a:r>
                        <a:rPr lang="es-CO" sz="1400" u="none" strike="noStrike" dirty="0" err="1">
                          <a:effectLst/>
                        </a:rPr>
                        <a:t>ecosistémicos</a:t>
                      </a:r>
                      <a:r>
                        <a:rPr lang="es-CO" sz="1400" u="none" strike="noStrike" dirty="0">
                          <a:effectLst/>
                        </a:rPr>
                        <a:t>.</a:t>
                      </a:r>
                      <a:br>
                        <a:rPr lang="es-CO" sz="1400" u="none" strike="noStrike" dirty="0">
                          <a:effectLst/>
                        </a:rPr>
                      </a:b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Productos temáticos generados como insumo para consolidar el programa de monitoreo de ecosistemas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1</a:t>
                      </a:r>
                      <a:endParaRPr lang="es-CO" sz="20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50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Consolidar el Sistema de Información Ambiental (SIAC) desarrollando un geo-portal, un sistema de consulta de bases de datos y el programa nacional de monitoreo ambiental direccionado por el MADS y coordinado por los institutos de investigación del SINA.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SIAC fortalecido y permitiendo el acceso y uso de la información ambiental generada por el SINA para los procesos de toma de decisiones.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</a:rPr>
                        <a:t># Capas oficializadas y cargadas en el portal geográfico del IDEAM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50</a:t>
                      </a:r>
                      <a:endParaRPr lang="es-CO" sz="20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74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</a:rPr>
                        <a:t>Subsistemas interoperando en el marco de SIAC.</a:t>
                      </a:r>
                      <a:br>
                        <a:rPr lang="es-CO" sz="1400" u="none" strike="noStrike">
                          <a:effectLst/>
                        </a:rPr>
                      </a:b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2</a:t>
                      </a:r>
                      <a:endParaRPr lang="es-CO" sz="20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ED42A7AE-E682-485E-B4E3-41188AD3A801}"/>
              </a:ext>
            </a:extLst>
          </p:cNvPr>
          <p:cNvSpPr txBox="1">
            <a:spLocks/>
          </p:cNvSpPr>
          <p:nvPr/>
        </p:nvSpPr>
        <p:spPr>
          <a:xfrm>
            <a:off x="150470" y="0"/>
            <a:ext cx="5393803" cy="97227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  <a:buFont typeface="Arial"/>
              <a:buNone/>
            </a:pPr>
            <a:r>
              <a:rPr lang="es-CO" sz="2800" b="1" dirty="0" smtClean="0">
                <a:solidFill>
                  <a:srgbClr val="123288"/>
                </a:solidFill>
                <a:latin typeface="+mn-lt"/>
                <a:ea typeface="+mn-ea"/>
                <a:cs typeface="+mn-cs"/>
              </a:rPr>
              <a:t>SUBDIRECCIÓN DE ECOSISTEMAS E</a:t>
            </a:r>
          </a:p>
          <a:p>
            <a:pPr algn="l">
              <a:spcBef>
                <a:spcPct val="20000"/>
              </a:spcBef>
              <a:buFont typeface="Arial"/>
              <a:buNone/>
            </a:pPr>
            <a:r>
              <a:rPr lang="es-CO" sz="2800" b="1" dirty="0" smtClean="0">
                <a:solidFill>
                  <a:srgbClr val="123288"/>
                </a:solidFill>
                <a:latin typeface="+mn-lt"/>
                <a:ea typeface="+mn-ea"/>
                <a:cs typeface="+mn-cs"/>
              </a:rPr>
              <a:t>INFORMACIÓN AMBIENTAL</a:t>
            </a:r>
            <a:endParaRPr lang="es-CO" sz="2800" b="1" dirty="0">
              <a:solidFill>
                <a:srgbClr val="123288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93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adroTexto 136"/>
          <p:cNvSpPr txBox="1"/>
          <p:nvPr/>
        </p:nvSpPr>
        <p:spPr>
          <a:xfrm>
            <a:off x="1453922" y="-97972"/>
            <a:ext cx="5355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</a:rPr>
              <a:t>METAS PLAN ESTRATEGICO IDEAM 2018</a:t>
            </a:r>
          </a:p>
          <a:p>
            <a:r>
              <a:rPr lang="es-CO" sz="2400" b="1" dirty="0">
                <a:solidFill>
                  <a:schemeClr val="bg1"/>
                </a:solidFill>
              </a:rPr>
              <a:t>PLAN  CUATRIENAL 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085361"/>
              </p:ext>
            </p:extLst>
          </p:nvPr>
        </p:nvGraphicFramePr>
        <p:xfrm>
          <a:off x="300942" y="1088749"/>
          <a:ext cx="11320042" cy="5631180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3958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0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6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4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292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ACTIVIDAD CUATRIENIO</a:t>
                      </a:r>
                      <a:endParaRPr lang="es-CO" sz="14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5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PRODUCTO ESPERADO</a:t>
                      </a:r>
                      <a:endParaRPr lang="es-CO" sz="14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5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INDICADOR</a:t>
                      </a:r>
                      <a:endParaRPr lang="es-CO" sz="14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5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META 2018</a:t>
                      </a:r>
                      <a:endParaRPr lang="es-CO" sz="16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5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50" u="none" strike="noStrike" dirty="0">
                          <a:effectLst/>
                        </a:rPr>
                        <a:t>Suministrar información para la consolidación de las cuentas nacionales (SIA).</a:t>
                      </a:r>
                      <a:endParaRPr lang="es-CO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50" u="none" strike="noStrike" dirty="0">
                          <a:effectLst/>
                        </a:rPr>
                        <a:t>Publicaciones periódicas: Informe del estado del ambiente y de los recursos naturales, calidad del aire, RESPEL, PCB y RUA Manufacturero.</a:t>
                      </a:r>
                      <a:endParaRPr lang="es-CO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50" u="none" strike="noStrike" dirty="0">
                          <a:effectLst/>
                        </a:rPr>
                        <a:t>Documentos  de investigación publicados.</a:t>
                      </a:r>
                      <a:endParaRPr lang="es-CO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5</a:t>
                      </a:r>
                      <a:endParaRPr lang="es-CO" sz="20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8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50" u="none" strike="noStrike" dirty="0">
                          <a:effectLst/>
                        </a:rPr>
                        <a:t>Formulación e implementación de instrumentos de ordenamiento integral del territorio.</a:t>
                      </a:r>
                      <a:endParaRPr lang="es-CO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50" u="none" strike="noStrike">
                          <a:effectLst/>
                        </a:rPr>
                        <a:t>Documento de Análisis y oientaciones para  zonificación por regiones y conflictos ambientales</a:t>
                      </a:r>
                      <a:br>
                        <a:rPr lang="es-CO" sz="1250" u="none" strike="noStrike">
                          <a:effectLst/>
                        </a:rPr>
                      </a:br>
                      <a:r>
                        <a:rPr lang="es-CO" sz="1250" u="none" strike="noStrike">
                          <a:effectLst/>
                        </a:rPr>
                        <a:t>Mapas de conflictos ambientales por región (Amazonía, Orinoquía, Pacífico)</a:t>
                      </a:r>
                      <a:endParaRPr lang="es-CO" sz="12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50" u="none" strike="noStrike">
                          <a:effectLst/>
                        </a:rPr>
                        <a:t>Documento de Análisis y oientaciones para  zonificación por regiones y conflictos ambientales</a:t>
                      </a:r>
                      <a:br>
                        <a:rPr lang="es-CO" sz="1250" u="none" strike="noStrike">
                          <a:effectLst/>
                        </a:rPr>
                      </a:br>
                      <a:r>
                        <a:rPr lang="es-CO" sz="1250" u="none" strike="noStrike">
                          <a:effectLst/>
                        </a:rPr>
                        <a:t>Mapas de conflicto de uso de los recursos naturales por región</a:t>
                      </a:r>
                      <a:endParaRPr lang="es-CO" sz="12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3</a:t>
                      </a:r>
                      <a:endParaRPr lang="es-CO" sz="20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8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50" u="none" strike="noStrike" dirty="0">
                          <a:effectLst/>
                        </a:rPr>
                        <a:t>En materia de gestión integral de residuos peligrosos: (1) se fortalecerá el seguimiento y control por parte de las autoridades ambientales a los diferentes actores involucrados</a:t>
                      </a:r>
                      <a:endParaRPr lang="es-CO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50" u="none" strike="noStrike">
                          <a:effectLst/>
                        </a:rPr>
                        <a:t>Registro de información en los subsistemas SISAIRE, RUA, RESPEL, PCB, RUM.</a:t>
                      </a:r>
                      <a:endParaRPr lang="es-CO" sz="12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50" u="none" strike="noStrike" dirty="0">
                          <a:effectLst/>
                        </a:rPr>
                        <a:t>Registros anuales, activos con seguimiento y reportes</a:t>
                      </a:r>
                      <a:r>
                        <a:rPr lang="es-CO" sz="1250" u="none" strike="noStrike" dirty="0" smtClean="0">
                          <a:effectLst/>
                        </a:rPr>
                        <a:t>.</a:t>
                      </a:r>
                      <a:endParaRPr lang="es-CO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12000</a:t>
                      </a:r>
                      <a:endParaRPr lang="es-CO" sz="20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32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50" u="none" strike="noStrike" dirty="0">
                          <a:effectLst/>
                        </a:rPr>
                        <a:t>Gestión de la contaminación del aire (registro de emisiones; sistemas de vigilancia y monitoreo; actualizar y desarrollar normas, protocolos e incentivos para la reducción de las emisiones atmosféricas y sus efectos; herramientas de conocimiento del riesgo por contaminación)</a:t>
                      </a:r>
                      <a:endParaRPr lang="es-CO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50" u="none" strike="noStrike">
                          <a:effectLst/>
                        </a:rPr>
                        <a:t>Boletines </a:t>
                      </a:r>
                      <a:endParaRPr lang="es-CO" sz="12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50" u="none" strike="noStrike" dirty="0">
                          <a:effectLst/>
                        </a:rPr>
                        <a:t>Boletines producidos con estándares y calidad de datos</a:t>
                      </a:r>
                      <a:r>
                        <a:rPr lang="es-CO" sz="1250" u="none" strike="noStrike" dirty="0" smtClean="0">
                          <a:effectLst/>
                        </a:rPr>
                        <a:t>.</a:t>
                      </a:r>
                      <a:endParaRPr lang="es-CO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4</a:t>
                      </a:r>
                      <a:endParaRPr lang="es-CO" sz="20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63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50" u="none" strike="noStrike" dirty="0">
                          <a:effectLst/>
                        </a:rPr>
                        <a:t>Implementar el Programa de Control de la Contaminación y Uso eficiente del Recurso Hídrico en el cual las entidades del SINA apoyarán a los sectores productivos  en la formulación de planes para la reducción de la contaminación, con énfasis en reconversión a tecnologías más limpias en vertimientos.</a:t>
                      </a:r>
                      <a:endParaRPr lang="es-CO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50" u="none" strike="noStrike">
                          <a:effectLst/>
                        </a:rPr>
                        <a:t>Laboratorios acreditados</a:t>
                      </a:r>
                      <a:endParaRPr lang="es-CO" sz="12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50" u="none" strike="noStrike" dirty="0">
                          <a:effectLst/>
                        </a:rPr>
                        <a:t>Laboratorios acreditados y/o Autorizados</a:t>
                      </a:r>
                      <a:br>
                        <a:rPr lang="es-CO" sz="1250" u="none" strike="noStrike" dirty="0">
                          <a:effectLst/>
                        </a:rPr>
                      </a:br>
                      <a:endParaRPr lang="es-CO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224</a:t>
                      </a:r>
                      <a:endParaRPr lang="es-CO" sz="20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31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50" u="none" strike="noStrike" dirty="0">
                          <a:effectLst/>
                        </a:rPr>
                        <a:t>Formular la Política  de Cambio Climático e instrumentos sectoriales y regionales de implementación </a:t>
                      </a:r>
                    </a:p>
                    <a:p>
                      <a:pPr algn="l" fontAlgn="ctr"/>
                      <a:r>
                        <a:rPr lang="es-CO" sz="1250" u="none" strike="noStrike" dirty="0">
                          <a:effectLst/>
                        </a:rPr>
                        <a:t> </a:t>
                      </a:r>
                      <a:endParaRPr lang="es-CO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50" u="none" strike="noStrike" dirty="0">
                          <a:effectLst/>
                        </a:rPr>
                        <a:t>Lineamientos - Protocolos - Orientaciones Sectoriales y Regionales para la gestión de la información para la adaptación y la mitigación del cambio climático</a:t>
                      </a:r>
                      <a:endParaRPr lang="es-CO" sz="125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50" u="none" strike="noStrike" dirty="0">
                          <a:effectLst/>
                        </a:rPr>
                        <a:t>Documentos con Lineamientos, Protocolos y orientaciones para la </a:t>
                      </a:r>
                      <a:r>
                        <a:rPr lang="es-CO" sz="1250" u="none" strike="noStrike" dirty="0" smtClean="0">
                          <a:effectLst/>
                        </a:rPr>
                        <a:t>gestión </a:t>
                      </a:r>
                      <a:r>
                        <a:rPr lang="es-CO" sz="1250" u="none" strike="noStrike" dirty="0">
                          <a:effectLst/>
                        </a:rPr>
                        <a:t>de la información para la adaptación y mitigación del cambio climático en los ámbitos sectorial y regional.</a:t>
                      </a:r>
                      <a:endParaRPr lang="es-CO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2</a:t>
                      </a:r>
                      <a:endParaRPr lang="es-CO" sz="20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ED42A7AE-E682-485E-B4E3-41188AD3A801}"/>
              </a:ext>
            </a:extLst>
          </p:cNvPr>
          <p:cNvSpPr txBox="1">
            <a:spLocks/>
          </p:cNvSpPr>
          <p:nvPr/>
        </p:nvSpPr>
        <p:spPr>
          <a:xfrm>
            <a:off x="173621" y="257752"/>
            <a:ext cx="7998106" cy="61489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  <a:buFont typeface="Arial"/>
              <a:buNone/>
            </a:pPr>
            <a:r>
              <a:rPr lang="es-CO" sz="3200" b="1" dirty="0" smtClean="0">
                <a:solidFill>
                  <a:srgbClr val="123288"/>
                </a:solidFill>
                <a:latin typeface="+mn-lt"/>
                <a:ea typeface="+mn-ea"/>
                <a:cs typeface="+mn-cs"/>
              </a:rPr>
              <a:t>SUBDIRECCIÓN DE ESTUDIOS AMBIENTALES</a:t>
            </a:r>
            <a:endParaRPr lang="es-CO" sz="3200" b="1" dirty="0">
              <a:solidFill>
                <a:srgbClr val="123288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6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492600"/>
              </p:ext>
            </p:extLst>
          </p:nvPr>
        </p:nvGraphicFramePr>
        <p:xfrm>
          <a:off x="265999" y="1066800"/>
          <a:ext cx="11424432" cy="5791200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3044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5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2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6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03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ACTIVIDAD CUATRIENIO</a:t>
                      </a:r>
                      <a:endParaRPr lang="es-CO" sz="12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5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PRODUCTO ESPERADO</a:t>
                      </a:r>
                      <a:endParaRPr lang="es-CO" sz="12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5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INDICADOR</a:t>
                      </a:r>
                      <a:endParaRPr lang="es-CO" sz="12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5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META 2018</a:t>
                      </a:r>
                      <a:endParaRPr lang="es-CO" sz="16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5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16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</a:rPr>
                        <a:t>Elaborar las Evaluaciones Regionales del Agua (ERA).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</a:rPr>
                        <a:t>Estudio Nacional del agua 2018.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Documento elaborado y publicado.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1</a:t>
                      </a:r>
                      <a:endParaRPr lang="es-CO" sz="16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16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Oferta, Hidrodinámica, dinámica de sedimentación, demanda, calidad del agua y riesgos asociados al agua caracterizados en dos áreas hidrográficas.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Documentos con avances y productos  temáticos en áreas hidrográficas seleccionadas.</a:t>
                      </a:r>
                      <a:br>
                        <a:rPr lang="es-CO" sz="1200" u="none" strike="noStrike">
                          <a:effectLst/>
                        </a:rPr>
                      </a:b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2</a:t>
                      </a:r>
                      <a:endParaRPr lang="es-CO" sz="16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165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</a:rPr>
                        <a:t>Implementar el Programa Nacional de Monitoreo del Recurso Hídrico.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</a:rPr>
                        <a:t>Información hidrológica actualizada en variables de nivel, caudal, sedimentos y calidad del agua y protocolo del agua.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Estadísticas actualizadas año a año de variables hidrológicas de cantidad y calidad.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100%</a:t>
                      </a:r>
                      <a:endParaRPr lang="es-CO" sz="16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16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Consolidar información de la red y el programa  nacional de aguas subterraneas.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Reporte anual elaborado.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1</a:t>
                      </a:r>
                      <a:endParaRPr lang="es-CO" sz="16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16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Acreditación del laboratorio de calidad ambiental.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Documento con avances en  proceso de acreditación.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1</a:t>
                      </a:r>
                      <a:endParaRPr lang="es-CO" sz="16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16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Documentos con elemenos de análisis para planear la implementación de un sistema de alertas tempranas de calidad de agua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Documento elaborado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1</a:t>
                      </a:r>
                      <a:endParaRPr lang="es-CO" sz="16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16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Monitoreo nacional de la calidad del agua.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Documento con análisis fisicoquímicos y bioindicación de calidad del agua del IDEAM.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2</a:t>
                      </a:r>
                      <a:endParaRPr lang="es-CO" sz="16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16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</a:rPr>
                        <a:t>Consolidar información de la red de monitoreo de calidad del agua.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Reporte anual consolidado.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1</a:t>
                      </a:r>
                      <a:endParaRPr lang="es-CO" sz="16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165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</a:rPr>
                        <a:t>Fortalecer y poner en marcha el Centro Nacional de Modelación </a:t>
                      </a:r>
                      <a:r>
                        <a:rPr lang="es-CO" sz="1200" u="none" strike="noStrike" dirty="0" err="1">
                          <a:effectLst/>
                        </a:rPr>
                        <a:t>Hidrometeorológica</a:t>
                      </a:r>
                      <a:r>
                        <a:rPr lang="es-CO" sz="1200" u="none" strike="noStrike" dirty="0">
                          <a:effectLst/>
                        </a:rPr>
                        <a:t>.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</a:rPr>
                        <a:t>Mapas de crecientes </a:t>
                      </a:r>
                      <a:r>
                        <a:rPr lang="es-CO" sz="1200" u="none" strike="noStrike" dirty="0" smtClean="0">
                          <a:effectLst/>
                        </a:rPr>
                        <a:t>súbitas </a:t>
                      </a:r>
                      <a:r>
                        <a:rPr lang="es-CO" sz="1200" u="none" strike="noStrike" dirty="0">
                          <a:effectLst/>
                        </a:rPr>
                        <a:t>en dos departamentos.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Mapas  elaborados y divulgados.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4</a:t>
                      </a:r>
                      <a:endParaRPr lang="es-CO" sz="16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16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</a:rPr>
                        <a:t>Insumos técnicos para modelación </a:t>
                      </a:r>
                      <a:r>
                        <a:rPr lang="es-CO" sz="1200" u="none" strike="noStrike" dirty="0" err="1">
                          <a:effectLst/>
                        </a:rPr>
                        <a:t>hidrometeorológica</a:t>
                      </a:r>
                      <a:r>
                        <a:rPr lang="es-CO" sz="1200" u="none" strike="noStrike" dirty="0">
                          <a:effectLst/>
                        </a:rPr>
                        <a:t>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Documento con insumos técnicos desarrollados para modelación.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1</a:t>
                      </a:r>
                      <a:endParaRPr lang="es-CO" sz="16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616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</a:rPr>
                        <a:t>Componente hidrológico del sistema de alertas tempranas del IDEAM fortalecido.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Modelos integrados FEWS.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2</a:t>
                      </a:r>
                      <a:endParaRPr lang="es-CO" sz="16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616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Implemnetación del plan estratégico del centro nacional de modelación.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</a:rPr>
                        <a:t>Reporte anual de actividades del centro nacional de modelación.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1</a:t>
                      </a:r>
                      <a:endParaRPr lang="es-CO" sz="16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616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</a:rPr>
                        <a:t>Consolidar el Sistema de Información Ambiental (SIAC) desarrollando un geo-portal, un sistema de consulta de bases de datos y el programa nacional de monitoreo ambiental direccionado por el MADS y coordinado por los institutos de investigación del SINA.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Nodos regionales del SIRH implementados.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Nodos regionales del SIRH operando.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2</a:t>
                      </a:r>
                      <a:endParaRPr lang="es-CO" sz="16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616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</a:rPr>
                        <a:t>Capacitaciones para el fortalecimiento de las capacidades regionales para la gestión de información asociada al agua.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</a:rPr>
                        <a:t>Capacitaciones realizadas y evaluadas.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5</a:t>
                      </a:r>
                      <a:endParaRPr lang="es-CO" sz="16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ED42A7AE-E682-485E-B4E3-41188AD3A801}"/>
              </a:ext>
            </a:extLst>
          </p:cNvPr>
          <p:cNvSpPr txBox="1">
            <a:spLocks/>
          </p:cNvSpPr>
          <p:nvPr/>
        </p:nvSpPr>
        <p:spPr>
          <a:xfrm>
            <a:off x="173621" y="257752"/>
            <a:ext cx="7998106" cy="61489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  <a:buFont typeface="Arial"/>
              <a:buNone/>
            </a:pPr>
            <a:r>
              <a:rPr lang="es-CO" sz="3200" b="1" dirty="0" smtClean="0">
                <a:solidFill>
                  <a:srgbClr val="123288"/>
                </a:solidFill>
                <a:latin typeface="+mn-lt"/>
                <a:ea typeface="+mn-ea"/>
                <a:cs typeface="+mn-cs"/>
              </a:rPr>
              <a:t>SUBDIRECCIÓN DE HIDROLOGÍA</a:t>
            </a:r>
            <a:endParaRPr lang="es-CO" sz="3200" b="1" dirty="0">
              <a:solidFill>
                <a:srgbClr val="123288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58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814017"/>
              </p:ext>
            </p:extLst>
          </p:nvPr>
        </p:nvGraphicFramePr>
        <p:xfrm>
          <a:off x="403277" y="1554869"/>
          <a:ext cx="11090384" cy="3908380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3298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6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8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4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6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ACTIVIDAD CUATRIENIO</a:t>
                      </a:r>
                      <a:endParaRPr lang="es-CO" sz="14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5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PRODUCTO ESPERADO</a:t>
                      </a:r>
                      <a:endParaRPr lang="es-CO" sz="14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5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INDICADOR</a:t>
                      </a:r>
                      <a:endParaRPr lang="es-CO" sz="14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5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META 2018</a:t>
                      </a:r>
                      <a:endParaRPr lang="es-CO" sz="16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A5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7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Fortalecer el sistema de monitoreo y de alertas tempranas.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Datos </a:t>
                      </a:r>
                      <a:r>
                        <a:rPr lang="es-CO" sz="1400" u="none" strike="noStrike" dirty="0" err="1">
                          <a:effectLst/>
                        </a:rPr>
                        <a:t>hidrometeorológicos</a:t>
                      </a:r>
                      <a:r>
                        <a:rPr lang="es-CO" sz="1400" u="none" strike="noStrike" dirty="0">
                          <a:effectLst/>
                        </a:rPr>
                        <a:t> capturados, procesados y validados.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Estaciones actualizadas tecnológicamente.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430</a:t>
                      </a:r>
                      <a:endParaRPr lang="es-CO" sz="20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</a:rPr>
                        <a:t>Estaciones sinópticas automatizadas.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5</a:t>
                      </a:r>
                      <a:endParaRPr lang="es-CO" sz="20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</a:rPr>
                        <a:t>Estaciones meteorológicas reubicadas.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10</a:t>
                      </a:r>
                      <a:endParaRPr lang="es-CO" sz="20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Laboratorio de calibración implementado.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solidFill>
                            <a:srgbClr val="123288"/>
                          </a:solidFill>
                          <a:effectLst/>
                        </a:rPr>
                        <a:t>30%</a:t>
                      </a:r>
                      <a:endParaRPr lang="es-CO" sz="2000" b="1" i="0" u="none" strike="noStrike" dirty="0">
                        <a:solidFill>
                          <a:srgbClr val="12328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ED42A7AE-E682-485E-B4E3-41188AD3A801}"/>
              </a:ext>
            </a:extLst>
          </p:cNvPr>
          <p:cNvSpPr txBox="1">
            <a:spLocks/>
          </p:cNvSpPr>
          <p:nvPr/>
        </p:nvSpPr>
        <p:spPr>
          <a:xfrm>
            <a:off x="173621" y="257752"/>
            <a:ext cx="7998106" cy="61489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  <a:buFont typeface="Arial"/>
              <a:buNone/>
            </a:pPr>
            <a:r>
              <a:rPr lang="es-CO" sz="3200" b="1" dirty="0" smtClean="0">
                <a:solidFill>
                  <a:srgbClr val="123288"/>
                </a:solidFill>
                <a:latin typeface="+mn-lt"/>
                <a:ea typeface="+mn-ea"/>
                <a:cs typeface="+mn-cs"/>
              </a:rPr>
              <a:t>SUBDIRECCIÓN DE HIDROLOGÍA - REDES</a:t>
            </a:r>
            <a:endParaRPr lang="es-CO" sz="3200" b="1" dirty="0">
              <a:solidFill>
                <a:srgbClr val="123288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56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6448</TotalTime>
  <Words>1865</Words>
  <Application>Microsoft Office PowerPoint</Application>
  <PresentationFormat>Personalizado</PresentationFormat>
  <Paragraphs>268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Tema predeterminado</vt:lpstr>
      <vt:lpstr>Custom Design</vt:lpstr>
      <vt:lpstr>1_Custom Design</vt:lpstr>
      <vt:lpstr>Presentación de PowerPoint</vt:lpstr>
      <vt:lpstr>PLANEACIÓN  PROYECTO DE INVERSIÓN</vt:lpstr>
      <vt:lpstr>PROYECTOS DE INVERSIÓN 2018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EVOLUCIÓN DEL PRESUPUESTO</vt:lpstr>
      <vt:lpstr>Presentación de PowerPoint</vt:lpstr>
      <vt:lpstr>Presentación de PowerPoint</vt:lpstr>
    </vt:vector>
  </TitlesOfParts>
  <Company>IDEAM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RENDICION DE CUENTAS</dc:title>
  <dc:subject>CUENTAS A CIUDADANIA</dc:subject>
  <dc:creator>JLOBO</dc:creator>
  <cp:lastModifiedBy>PMO IDEAM</cp:lastModifiedBy>
  <cp:revision>1389</cp:revision>
  <cp:lastPrinted>2017-09-12T15:44:17Z</cp:lastPrinted>
  <dcterms:created xsi:type="dcterms:W3CDTF">2015-05-27T16:00:17Z</dcterms:created>
  <dcterms:modified xsi:type="dcterms:W3CDTF">2017-12-14T17:57:54Z</dcterms:modified>
</cp:coreProperties>
</file>