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9" r:id="rId3"/>
  </p:sldMasterIdLst>
  <p:notesMasterIdLst>
    <p:notesMasterId r:id="rId47"/>
  </p:notesMasterIdLst>
  <p:handoutMasterIdLst>
    <p:handoutMasterId r:id="rId48"/>
  </p:handoutMasterIdLst>
  <p:sldIdLst>
    <p:sldId id="1243" r:id="rId4"/>
    <p:sldId id="1263" r:id="rId5"/>
    <p:sldId id="1072" r:id="rId6"/>
    <p:sldId id="1274" r:id="rId7"/>
    <p:sldId id="1276" r:id="rId8"/>
    <p:sldId id="1334" r:id="rId9"/>
    <p:sldId id="1278" r:id="rId10"/>
    <p:sldId id="1279" r:id="rId11"/>
    <p:sldId id="1280" r:id="rId12"/>
    <p:sldId id="1060" r:id="rId13"/>
    <p:sldId id="1064" r:id="rId14"/>
    <p:sldId id="1082" r:id="rId15"/>
    <p:sldId id="1281" r:id="rId16"/>
    <p:sldId id="1282" r:id="rId17"/>
    <p:sldId id="1283" r:id="rId18"/>
    <p:sldId id="1284" r:id="rId19"/>
    <p:sldId id="1285" r:id="rId20"/>
    <p:sldId id="1286" r:id="rId21"/>
    <p:sldId id="1287" r:id="rId22"/>
    <p:sldId id="1288" r:id="rId23"/>
    <p:sldId id="1289" r:id="rId24"/>
    <p:sldId id="1290" r:id="rId25"/>
    <p:sldId id="1293" r:id="rId26"/>
    <p:sldId id="1294" r:id="rId27"/>
    <p:sldId id="1296" r:id="rId28"/>
    <p:sldId id="1299" r:id="rId29"/>
    <p:sldId id="1300" r:id="rId30"/>
    <p:sldId id="1131" r:id="rId31"/>
    <p:sldId id="1303" r:id="rId32"/>
    <p:sldId id="1305" r:id="rId33"/>
    <p:sldId id="1310" r:id="rId34"/>
    <p:sldId id="1311" r:id="rId35"/>
    <p:sldId id="1312" r:id="rId36"/>
    <p:sldId id="1313" r:id="rId37"/>
    <p:sldId id="1314" r:id="rId38"/>
    <p:sldId id="1315" r:id="rId39"/>
    <p:sldId id="1083" r:id="rId40"/>
    <p:sldId id="1319" r:id="rId41"/>
    <p:sldId id="1318" r:id="rId42"/>
    <p:sldId id="1329" r:id="rId43"/>
    <p:sldId id="1258" r:id="rId44"/>
    <p:sldId id="1262" r:id="rId45"/>
    <p:sldId id="1336" r:id="rId46"/>
  </p:sldIdLst>
  <p:sldSz cx="11877675" cy="6858000"/>
  <p:notesSz cx="7315200" cy="96012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75">
          <p15:clr>
            <a:srgbClr val="A4A3A4"/>
          </p15:clr>
        </p15:guide>
        <p15:guide id="3" pos="37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lia Isabel Acuña Barcenas" initials="DIAB" lastIdx="1" clrIdx="0">
    <p:extLst>
      <p:ext uri="{19B8F6BF-5375-455C-9EA6-DF929625EA0E}">
        <p15:presenceInfo xmlns:p15="http://schemas.microsoft.com/office/powerpoint/2012/main" userId="S-1-5-21-562048003-884061915-500374799-168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288"/>
    <a:srgbClr val="FDFD9D"/>
    <a:srgbClr val="A5EEEE"/>
    <a:srgbClr val="F8FA36"/>
    <a:srgbClr val="94EEE6"/>
    <a:srgbClr val="60CCFF"/>
    <a:srgbClr val="1E57F0"/>
    <a:srgbClr val="5EC4F4"/>
    <a:srgbClr val="EA0000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0" autoAdjust="0"/>
    <p:restoredTop sz="94087" autoAdjust="0"/>
  </p:normalViewPr>
  <p:slideViewPr>
    <p:cSldViewPr snapToGrid="0">
      <p:cViewPr varScale="1">
        <p:scale>
          <a:sx n="66" d="100"/>
          <a:sy n="66" d="100"/>
        </p:scale>
        <p:origin x="664" y="32"/>
      </p:cViewPr>
      <p:guideLst>
        <p:guide orient="horz" pos="2160"/>
        <p:guide pos="3175"/>
        <p:guide pos="37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936"/>
    </p:cViewPr>
  </p:sorterViewPr>
  <p:notesViewPr>
    <p:cSldViewPr snapToGrid="0">
      <p:cViewPr varScale="1">
        <p:scale>
          <a:sx n="53" d="100"/>
          <a:sy n="53" d="100"/>
        </p:scale>
        <p:origin x="1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L:\IDEAM%202017\Lanzamiento%20MEC2017\Resultados\Tablas\Marco_IFN_Mec2015_sep2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mayorga\Mis%20Documentos\2017\INDICADORES%20AMBIENTALES\CONCERTACION%20IDEAM%20BATERIA%20MINIMA\BATERIA%20INDICADORES%20IDEAM-2017_C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O%20NAME:Estadisticas%20visor%20Diciembre%207_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Hoja2!$G$1</c:f>
              <c:strCache>
                <c:ptCount val="1"/>
                <c:pt idx="0">
                  <c:v>No Puntos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1F6E27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Hoja2!$F$2:$F$12</c:f>
              <c:strCache>
                <c:ptCount val="11"/>
                <c:pt idx="0">
                  <c:v>Vegetacion secundaria</c:v>
                </c:pt>
                <c:pt idx="1">
                  <c:v>Bosque andino humedo</c:v>
                </c:pt>
                <c:pt idx="2">
                  <c:v>Bosque subandino humedo</c:v>
                </c:pt>
                <c:pt idx="3">
                  <c:v>Agroecosistema de mosaico de pastos y espacios naturales</c:v>
                </c:pt>
                <c:pt idx="4">
                  <c:v>Transicional transformado</c:v>
                </c:pt>
                <c:pt idx="5">
                  <c:v>Agroecosistema de mosaico de cultivos, pastos y espacios naturales</c:v>
                </c:pt>
                <c:pt idx="6">
                  <c:v>Sabana inundable</c:v>
                </c:pt>
                <c:pt idx="7">
                  <c:v>Bosque inundable basal</c:v>
                </c:pt>
                <c:pt idx="8">
                  <c:v>Sabana estacional</c:v>
                </c:pt>
                <c:pt idx="9">
                  <c:v>Agroecosistema ganadero</c:v>
                </c:pt>
                <c:pt idx="10">
                  <c:v>Bosque basal humedo</c:v>
                </c:pt>
              </c:strCache>
            </c:strRef>
          </c:cat>
          <c:val>
            <c:numRef>
              <c:f>Hoja2!$G$2:$G$12</c:f>
              <c:numCache>
                <c:formatCode>General</c:formatCode>
                <c:ptCount val="11"/>
                <c:pt idx="0">
                  <c:v>40</c:v>
                </c:pt>
                <c:pt idx="1">
                  <c:v>48</c:v>
                </c:pt>
                <c:pt idx="2">
                  <c:v>49</c:v>
                </c:pt>
                <c:pt idx="3">
                  <c:v>66</c:v>
                </c:pt>
                <c:pt idx="4">
                  <c:v>70</c:v>
                </c:pt>
                <c:pt idx="5">
                  <c:v>77</c:v>
                </c:pt>
                <c:pt idx="6">
                  <c:v>82</c:v>
                </c:pt>
                <c:pt idx="7">
                  <c:v>103</c:v>
                </c:pt>
                <c:pt idx="8">
                  <c:v>117</c:v>
                </c:pt>
                <c:pt idx="9">
                  <c:v>216</c:v>
                </c:pt>
                <c:pt idx="10">
                  <c:v>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C-494C-A842-D2D056BEA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9552064"/>
        <c:axId val="389294976"/>
      </c:barChart>
      <c:catAx>
        <c:axId val="299552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ECOSISTEMA GENERAL</a:t>
                </a:r>
              </a:p>
            </c:rich>
          </c:tx>
          <c:layout>
            <c:manualLayout>
              <c:xMode val="edge"/>
              <c:yMode val="edge"/>
              <c:x val="7.2463768115942004E-3"/>
              <c:y val="0.20738719688397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89294976"/>
        <c:crosses val="autoZero"/>
        <c:auto val="1"/>
        <c:lblAlgn val="ctr"/>
        <c:lblOffset val="100"/>
        <c:noMultiLvlLbl val="0"/>
      </c:catAx>
      <c:valAx>
        <c:axId val="389294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/>
                  <a:t># de </a:t>
                </a:r>
                <a:r>
                  <a:rPr lang="en-US" sz="900" dirty="0" err="1"/>
                  <a:t>Puntos</a:t>
                </a:r>
                <a:endParaRPr lang="en-US" sz="900" dirty="0"/>
              </a:p>
            </c:rich>
          </c:tx>
          <c:layout>
            <c:manualLayout>
              <c:xMode val="edge"/>
              <c:yMode val="edge"/>
              <c:x val="0.63960534824451298"/>
              <c:y val="0.906718869953670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9955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123288"/>
                </a:solidFill>
              </a:defRPr>
            </a:pPr>
            <a:r>
              <a:rPr lang="en-US" dirty="0" err="1">
                <a:solidFill>
                  <a:srgbClr val="123288"/>
                </a:solidFill>
              </a:rPr>
              <a:t>Batería</a:t>
            </a:r>
            <a:r>
              <a:rPr lang="en-US" dirty="0">
                <a:solidFill>
                  <a:srgbClr val="123288"/>
                </a:solidFill>
              </a:rPr>
              <a:t> </a:t>
            </a:r>
            <a:r>
              <a:rPr lang="en-US" dirty="0" err="1">
                <a:solidFill>
                  <a:srgbClr val="123288"/>
                </a:solidFill>
              </a:rPr>
              <a:t>mínima</a:t>
            </a:r>
            <a:r>
              <a:rPr lang="en-US" dirty="0">
                <a:solidFill>
                  <a:srgbClr val="123288"/>
                </a:solidFill>
              </a:rPr>
              <a:t> de </a:t>
            </a:r>
            <a:r>
              <a:rPr lang="en-US" dirty="0" err="1" smtClean="0">
                <a:solidFill>
                  <a:srgbClr val="123288"/>
                </a:solidFill>
              </a:rPr>
              <a:t>indicadores</a:t>
            </a:r>
            <a:r>
              <a:rPr lang="en-US" dirty="0" smtClean="0">
                <a:solidFill>
                  <a:srgbClr val="123288"/>
                </a:solidFill>
              </a:rPr>
              <a:t> </a:t>
            </a:r>
            <a:r>
              <a:rPr lang="en-US" dirty="0" err="1">
                <a:solidFill>
                  <a:srgbClr val="123288"/>
                </a:solidFill>
              </a:rPr>
              <a:t>ambientales</a:t>
            </a:r>
            <a:r>
              <a:rPr lang="en-US" dirty="0">
                <a:solidFill>
                  <a:srgbClr val="123288"/>
                </a:solidFill>
              </a:rPr>
              <a:t> del IDEAM </a:t>
            </a:r>
            <a:r>
              <a:rPr lang="en-US" dirty="0" err="1">
                <a:solidFill>
                  <a:srgbClr val="123288"/>
                </a:solidFill>
              </a:rPr>
              <a:t>por</a:t>
            </a:r>
            <a:r>
              <a:rPr lang="en-US" dirty="0">
                <a:solidFill>
                  <a:srgbClr val="123288"/>
                </a:solidFill>
              </a:rPr>
              <a:t> </a:t>
            </a:r>
            <a:r>
              <a:rPr lang="en-US" dirty="0" err="1">
                <a:solidFill>
                  <a:srgbClr val="123288"/>
                </a:solidFill>
              </a:rPr>
              <a:t>subdirecciones</a:t>
            </a:r>
            <a:endParaRPr lang="en-US" dirty="0">
              <a:solidFill>
                <a:srgbClr val="123288"/>
              </a:solidFill>
            </a:endParaRPr>
          </a:p>
        </c:rich>
      </c:tx>
      <c:layout>
        <c:manualLayout>
          <c:xMode val="edge"/>
          <c:yMode val="edge"/>
          <c:x val="0.112065907410577"/>
          <c:y val="2.9314209021492001E-3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5781185246581"/>
          <c:y val="0.10185193517476999"/>
          <c:w val="0.65230686789151304"/>
          <c:h val="0.8981481481481480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A9D-46D5-B8F7-A6F8400D90DE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A9D-46D5-B8F7-A6F8400D90DE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A9D-46D5-B8F7-A6F8400D90DE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A9D-46D5-B8F7-A6F8400D90D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err="1"/>
                      <a:t>Hidrología</a:t>
                    </a:r>
                    <a:endParaRPr lang="en-US" sz="1400" dirty="0"/>
                  </a:p>
                  <a:p>
                    <a:r>
                      <a:rPr lang="en-US" sz="2000" b="1" dirty="0">
                        <a:solidFill>
                          <a:srgbClr val="123288"/>
                        </a:solidFill>
                      </a:rPr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9D-46D5-B8F7-A6F8400D90DE}"/>
                </c:ext>
              </c:extLst>
            </c:dLbl>
            <c:dLbl>
              <c:idx val="1"/>
              <c:layout>
                <c:manualLayout>
                  <c:x val="3.1121579510511723E-2"/>
                  <c:y val="-1.505272597041748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Ecosistemas</a:t>
                    </a:r>
                    <a:endParaRPr lang="en-US" sz="1400" dirty="0"/>
                  </a:p>
                  <a:p>
                    <a:r>
                      <a:rPr lang="en-US" sz="2000" b="1" dirty="0">
                        <a:solidFill>
                          <a:srgbClr val="123288"/>
                        </a:solidFill>
                      </a:rPr>
                      <a:t>19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9D-46D5-B8F7-A6F8400D90D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err="1"/>
                      <a:t>Meteorología</a:t>
                    </a:r>
                    <a:endParaRPr lang="en-US" sz="1400" dirty="0"/>
                  </a:p>
                  <a:p>
                    <a:r>
                      <a:rPr lang="en-US" sz="2000" b="1" dirty="0">
                        <a:solidFill>
                          <a:srgbClr val="123288"/>
                        </a:solidFill>
                      </a:rPr>
                      <a:t> 8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9D-46D5-B8F7-A6F8400D90D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err="1"/>
                      <a:t>Estudios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Ambientales</a:t>
                    </a:r>
                    <a:endParaRPr lang="en-US" sz="1400" dirty="0"/>
                  </a:p>
                  <a:p>
                    <a:r>
                      <a:rPr lang="en-US" sz="2000" b="1" dirty="0">
                        <a:solidFill>
                          <a:srgbClr val="123288"/>
                        </a:solidFill>
                      </a:rPr>
                      <a:t>18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A9D-46D5-B8F7-A6F8400D90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s-CO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Hoja1!$A$4:$A$7</c:f>
              <c:strCache>
                <c:ptCount val="4"/>
                <c:pt idx="0">
                  <c:v>Hidrología</c:v>
                </c:pt>
                <c:pt idx="1">
                  <c:v>Ecosistemas</c:v>
                </c:pt>
                <c:pt idx="2">
                  <c:v>Meteorología </c:v>
                </c:pt>
                <c:pt idx="3">
                  <c:v>Estudios Ambientales</c:v>
                </c:pt>
              </c:strCache>
            </c:strRef>
          </c:cat>
          <c:val>
            <c:numRef>
              <c:f>Hoja1!$B$4:$B$7</c:f>
              <c:numCache>
                <c:formatCode>General</c:formatCode>
                <c:ptCount val="4"/>
                <c:pt idx="0">
                  <c:v>15</c:v>
                </c:pt>
                <c:pt idx="1">
                  <c:v>19</c:v>
                </c:pt>
                <c:pt idx="2">
                  <c:v>8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9D-46D5-B8F7-A6F8400D9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Hoja1!$B$3:$E$3</c:f>
              <c:strCache>
                <c:ptCount val="4"/>
                <c:pt idx="0">
                  <c:v>CONSULTA</c:v>
                </c:pt>
                <c:pt idx="1">
                  <c:v>ANALISIS</c:v>
                </c:pt>
                <c:pt idx="2">
                  <c:v>DESCARGA</c:v>
                </c:pt>
                <c:pt idx="3">
                  <c:v>TOTAL</c:v>
                </c:pt>
              </c:strCache>
            </c:strRef>
          </c:cat>
          <c:val>
            <c:numRef>
              <c:f>Hoja1!$B$4:$E$4</c:f>
              <c:numCache>
                <c:formatCode>General</c:formatCode>
                <c:ptCount val="4"/>
                <c:pt idx="0">
                  <c:v>14708</c:v>
                </c:pt>
                <c:pt idx="1">
                  <c:v>114</c:v>
                </c:pt>
                <c:pt idx="2">
                  <c:v>603</c:v>
                </c:pt>
                <c:pt idx="3">
                  <c:v>15425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2-4A25-883D-0D88A30C6A31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Hoja1!$B$3:$E$3</c:f>
              <c:strCache>
                <c:ptCount val="4"/>
                <c:pt idx="0">
                  <c:v>CONSULTA</c:v>
                </c:pt>
                <c:pt idx="1">
                  <c:v>ANALISIS</c:v>
                </c:pt>
                <c:pt idx="2">
                  <c:v>DESCARGA</c:v>
                </c:pt>
                <c:pt idx="3">
                  <c:v>TOTAL</c:v>
                </c:pt>
              </c:strCache>
            </c:strRef>
          </c:cat>
          <c:val>
            <c:numRef>
              <c:f>Hoja1!$B$5:$E$5</c:f>
              <c:numCache>
                <c:formatCode>General</c:formatCode>
                <c:ptCount val="4"/>
                <c:pt idx="0">
                  <c:v>23352</c:v>
                </c:pt>
                <c:pt idx="1">
                  <c:v>261</c:v>
                </c:pt>
                <c:pt idx="2">
                  <c:v>1615</c:v>
                </c:pt>
                <c:pt idx="3">
                  <c:v>25228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C2-4A25-883D-0D88A30C6A31}"/>
            </c:ext>
          </c:extLst>
        </c:ser>
        <c:ser>
          <c:idx val="2"/>
          <c:order val="2"/>
          <c:tx>
            <c:strRef>
              <c:f>Hoja1!$A$6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Hoja1!$B$3:$E$3</c:f>
              <c:strCache>
                <c:ptCount val="4"/>
                <c:pt idx="0">
                  <c:v>CONSULTA</c:v>
                </c:pt>
                <c:pt idx="1">
                  <c:v>ANALISIS</c:v>
                </c:pt>
                <c:pt idx="2">
                  <c:v>DESCARGA</c:v>
                </c:pt>
                <c:pt idx="3">
                  <c:v>TOTAL</c:v>
                </c:pt>
              </c:strCache>
            </c:strRef>
          </c:cat>
          <c:val>
            <c:numRef>
              <c:f>Hoja1!$B$6:$E$6</c:f>
              <c:numCache>
                <c:formatCode>General</c:formatCode>
                <c:ptCount val="4"/>
                <c:pt idx="0">
                  <c:v>25596</c:v>
                </c:pt>
                <c:pt idx="1">
                  <c:v>227</c:v>
                </c:pt>
                <c:pt idx="2">
                  <c:v>2698</c:v>
                </c:pt>
                <c:pt idx="3">
                  <c:v>28521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C2-4A25-883D-0D88A30C6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128336"/>
        <c:axId val="394128728"/>
      </c:barChart>
      <c:catAx>
        <c:axId val="39412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4128728"/>
        <c:crosses val="autoZero"/>
        <c:auto val="1"/>
        <c:lblAlgn val="ctr"/>
        <c:lblOffset val="100"/>
        <c:noMultiLvlLbl val="0"/>
      </c:catAx>
      <c:valAx>
        <c:axId val="394128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412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>
        <a:alpha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8239A4-282E-4166-B446-F71A928A1746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8E93B7AA-B606-44FE-9C7B-8A6C7448F5F5}">
      <dgm:prSet phldrT="[Texto]" custT="1"/>
      <dgm:spPr/>
      <dgm:t>
        <a:bodyPr/>
        <a:lstStyle/>
        <a:p>
          <a:r>
            <a:rPr lang="es-CO" sz="1300" b="0" i="0" dirty="0"/>
            <a:t>Reuniones de Socialización de la estrategia</a:t>
          </a:r>
        </a:p>
        <a:p>
          <a:r>
            <a:rPr lang="es-CO" sz="1300" b="0" i="0" dirty="0"/>
            <a:t>Sept-Oct</a:t>
          </a:r>
          <a:endParaRPr lang="es-CO" sz="1300" dirty="0"/>
        </a:p>
      </dgm:t>
    </dgm:pt>
    <dgm:pt modelId="{023CB462-1B7E-45D3-9175-FF2EB3074958}" type="parTrans" cxnId="{E21A3E40-D38A-4950-A3A2-2B56F4CA72E7}">
      <dgm:prSet/>
      <dgm:spPr/>
      <dgm:t>
        <a:bodyPr/>
        <a:lstStyle/>
        <a:p>
          <a:endParaRPr lang="es-CO" sz="3600"/>
        </a:p>
      </dgm:t>
    </dgm:pt>
    <dgm:pt modelId="{7D6ACCFD-5FE3-4DC4-837F-209A14D9263E}" type="sibTrans" cxnId="{E21A3E40-D38A-4950-A3A2-2B56F4CA72E7}">
      <dgm:prSet/>
      <dgm:spPr/>
      <dgm:t>
        <a:bodyPr/>
        <a:lstStyle/>
        <a:p>
          <a:endParaRPr lang="es-CO" sz="3600"/>
        </a:p>
      </dgm:t>
    </dgm:pt>
    <dgm:pt modelId="{729F3D5D-A3C6-4208-8820-448ED28321F1}">
      <dgm:prSet phldrT="[Texto]" custT="1"/>
      <dgm:spPr/>
      <dgm:t>
        <a:bodyPr/>
        <a:lstStyle/>
        <a:p>
          <a:pPr algn="l"/>
          <a:r>
            <a:rPr lang="es-CO" sz="1300" b="0" i="0" dirty="0"/>
            <a:t>Conocimiento de la estrategia, por parte de los Directivos de las entidades, obteniendo el apoyo requerido</a:t>
          </a:r>
          <a:endParaRPr lang="es-CO" sz="1300" dirty="0"/>
        </a:p>
      </dgm:t>
    </dgm:pt>
    <dgm:pt modelId="{0EF8A94E-3642-46D5-BFA3-CCADA7DFA215}" type="parTrans" cxnId="{9064BAA3-444A-41A1-BDF3-CAD01264D754}">
      <dgm:prSet/>
      <dgm:spPr/>
      <dgm:t>
        <a:bodyPr/>
        <a:lstStyle/>
        <a:p>
          <a:endParaRPr lang="es-CO" sz="3600"/>
        </a:p>
      </dgm:t>
    </dgm:pt>
    <dgm:pt modelId="{08C7FA33-EFE4-41FF-82E0-79AD09BF6A7A}" type="sibTrans" cxnId="{9064BAA3-444A-41A1-BDF3-CAD01264D754}">
      <dgm:prSet/>
      <dgm:spPr/>
      <dgm:t>
        <a:bodyPr/>
        <a:lstStyle/>
        <a:p>
          <a:endParaRPr lang="es-CO" sz="3600"/>
        </a:p>
      </dgm:t>
    </dgm:pt>
    <dgm:pt modelId="{02C5414F-9721-4406-8FC6-EE91BEA33ED9}">
      <dgm:prSet phldrT="[Texto]" custT="1"/>
      <dgm:spPr/>
      <dgm:t>
        <a:bodyPr/>
        <a:lstStyle/>
        <a:p>
          <a:r>
            <a:rPr lang="es-CO" sz="1300" b="0" i="0" dirty="0"/>
            <a:t>Talleres sectoriales</a:t>
          </a:r>
        </a:p>
        <a:p>
          <a:r>
            <a:rPr lang="es-CO" sz="1300" b="0" i="0" dirty="0"/>
            <a:t>Oct</a:t>
          </a:r>
          <a:endParaRPr lang="es-CO" sz="1300" dirty="0"/>
        </a:p>
      </dgm:t>
    </dgm:pt>
    <dgm:pt modelId="{72E3900D-647A-4FF6-BB39-7D720D2A5495}" type="parTrans" cxnId="{02F325A0-8AE6-45CD-B46A-C3A4F1FB84BF}">
      <dgm:prSet/>
      <dgm:spPr/>
      <dgm:t>
        <a:bodyPr/>
        <a:lstStyle/>
        <a:p>
          <a:endParaRPr lang="es-CO" sz="3600"/>
        </a:p>
      </dgm:t>
    </dgm:pt>
    <dgm:pt modelId="{26A19E92-D884-407F-97A9-B251A3BDC1DE}" type="sibTrans" cxnId="{02F325A0-8AE6-45CD-B46A-C3A4F1FB84BF}">
      <dgm:prSet/>
      <dgm:spPr/>
      <dgm:t>
        <a:bodyPr/>
        <a:lstStyle/>
        <a:p>
          <a:endParaRPr lang="es-CO" sz="3600"/>
        </a:p>
      </dgm:t>
    </dgm:pt>
    <dgm:pt modelId="{E9CB72C9-6F4C-45CC-9812-30DD03CFF96C}">
      <dgm:prSet phldrT="[Texto]" custT="1"/>
      <dgm:spPr/>
      <dgm:t>
        <a:bodyPr/>
        <a:lstStyle/>
        <a:p>
          <a:r>
            <a:rPr lang="es-CO" sz="1300" b="0" i="0" dirty="0"/>
            <a:t>Lanzamiento del Marco Nacional de Servicios Climáticos – Colombia con </a:t>
          </a:r>
          <a:r>
            <a:rPr lang="es-CO" sz="1300" b="0" i="0" dirty="0" err="1"/>
            <a:t>OMM</a:t>
          </a:r>
          <a:endParaRPr lang="es-CO" sz="1300" b="0" i="0" dirty="0"/>
        </a:p>
        <a:p>
          <a:r>
            <a:rPr lang="es-CO" sz="1300" b="0" i="0" dirty="0"/>
            <a:t>Nov</a:t>
          </a:r>
          <a:endParaRPr lang="es-CO" sz="1300" dirty="0"/>
        </a:p>
      </dgm:t>
    </dgm:pt>
    <dgm:pt modelId="{97CE8899-362D-45B2-9EC4-50075B89B2E3}" type="parTrans" cxnId="{8C054806-76CC-4C23-A6EB-93F4C489E047}">
      <dgm:prSet/>
      <dgm:spPr/>
      <dgm:t>
        <a:bodyPr/>
        <a:lstStyle/>
        <a:p>
          <a:endParaRPr lang="es-CO" sz="3600"/>
        </a:p>
      </dgm:t>
    </dgm:pt>
    <dgm:pt modelId="{6BB23AA9-7B92-4E84-ABBB-D1C52DFD7DBB}" type="sibTrans" cxnId="{8C054806-76CC-4C23-A6EB-93F4C489E047}">
      <dgm:prSet/>
      <dgm:spPr/>
      <dgm:t>
        <a:bodyPr/>
        <a:lstStyle/>
        <a:p>
          <a:endParaRPr lang="es-CO" sz="3600"/>
        </a:p>
      </dgm:t>
    </dgm:pt>
    <dgm:pt modelId="{9A3C7801-DADC-42DB-8743-9A341D05254D}">
      <dgm:prSet phldrT="[Texto]" custT="1"/>
      <dgm:spPr/>
      <dgm:t>
        <a:bodyPr/>
        <a:lstStyle/>
        <a:p>
          <a:pPr marL="0" indent="0" algn="l"/>
          <a:r>
            <a:rPr lang="es-CO" sz="1300" b="0" i="0" dirty="0"/>
            <a:t>Trabajo</a:t>
          </a:r>
          <a:r>
            <a:rPr lang="es-CO" sz="1200" b="0" i="0" dirty="0"/>
            <a:t> intersectorial:</a:t>
          </a:r>
        </a:p>
        <a:p>
          <a:pPr marL="0" indent="0" algn="l"/>
          <a:r>
            <a:rPr lang="es-CO" sz="1200" b="0" i="0" dirty="0"/>
            <a:t>- Identificación estado actual mecanismos de interconexión entre los proveedores de servicios climáticos y los usuarios</a:t>
          </a:r>
        </a:p>
        <a:p>
          <a:pPr marL="0" indent="0" algn="l"/>
          <a:r>
            <a:rPr lang="es-CO" sz="1200" b="0" i="0" dirty="0"/>
            <a:t>- Selección estructura y gobernanza del MNSC-CO</a:t>
          </a:r>
          <a:endParaRPr lang="es-CO" sz="1200" dirty="0"/>
        </a:p>
      </dgm:t>
    </dgm:pt>
    <dgm:pt modelId="{BE4E5813-E8C2-480A-B6B7-A24A783760F7}" type="parTrans" cxnId="{E8B79440-0551-418B-AA13-AAB030AE1878}">
      <dgm:prSet/>
      <dgm:spPr/>
      <dgm:t>
        <a:bodyPr/>
        <a:lstStyle/>
        <a:p>
          <a:endParaRPr lang="es-CO" sz="3600"/>
        </a:p>
      </dgm:t>
    </dgm:pt>
    <dgm:pt modelId="{AD49D11D-ED47-4061-8015-1903836B7A17}" type="sibTrans" cxnId="{E8B79440-0551-418B-AA13-AAB030AE1878}">
      <dgm:prSet/>
      <dgm:spPr/>
      <dgm:t>
        <a:bodyPr/>
        <a:lstStyle/>
        <a:p>
          <a:endParaRPr lang="es-CO" sz="3600"/>
        </a:p>
      </dgm:t>
    </dgm:pt>
    <dgm:pt modelId="{13240F4A-EBB7-41A8-909A-F37C690FAC9C}">
      <dgm:prSet phldrT="[Texto]" custT="1"/>
      <dgm:spPr/>
      <dgm:t>
        <a:bodyPr/>
        <a:lstStyle/>
        <a:p>
          <a:r>
            <a:rPr lang="es-CO" sz="1200" b="0" i="0" dirty="0"/>
            <a:t>Mapeo usuarios Servicios Climáticos</a:t>
          </a:r>
          <a:endParaRPr lang="es-CO" sz="1200" dirty="0"/>
        </a:p>
      </dgm:t>
    </dgm:pt>
    <dgm:pt modelId="{DB610884-194A-4835-83E8-4858B1C4A2F4}" type="parTrans" cxnId="{FDD61D25-2850-4045-B267-1ED0E90CCD9E}">
      <dgm:prSet/>
      <dgm:spPr/>
      <dgm:t>
        <a:bodyPr/>
        <a:lstStyle/>
        <a:p>
          <a:endParaRPr lang="es-CO" sz="3600"/>
        </a:p>
      </dgm:t>
    </dgm:pt>
    <dgm:pt modelId="{CCCBBD95-55B9-4A74-B646-B25D30F29FF0}" type="sibTrans" cxnId="{FDD61D25-2850-4045-B267-1ED0E90CCD9E}">
      <dgm:prSet/>
      <dgm:spPr/>
      <dgm:t>
        <a:bodyPr/>
        <a:lstStyle/>
        <a:p>
          <a:endParaRPr lang="es-CO" sz="3600"/>
        </a:p>
      </dgm:t>
    </dgm:pt>
    <dgm:pt modelId="{2B38666F-42A1-406A-8757-ED0A65B3F962}">
      <dgm:prSet phldrT="[Texto]" custT="1"/>
      <dgm:spPr/>
      <dgm:t>
        <a:bodyPr/>
        <a:lstStyle/>
        <a:p>
          <a:r>
            <a:rPr lang="es-CO" sz="1200" b="0" i="0" dirty="0"/>
            <a:t>Necesidad de Servicios Climáticos en términos de Datos </a:t>
          </a:r>
          <a:r>
            <a:rPr lang="es-CO" sz="1200" b="0" i="0" dirty="0" err="1"/>
            <a:t>Hidrometeorológicos</a:t>
          </a:r>
          <a:r>
            <a:rPr lang="es-CO" sz="1200" b="0" i="0" dirty="0"/>
            <a:t>, Productos y Servicios</a:t>
          </a:r>
          <a:endParaRPr lang="es-CO" sz="1200" dirty="0"/>
        </a:p>
      </dgm:t>
    </dgm:pt>
    <dgm:pt modelId="{ABB67A73-7B0D-4EB0-A4B5-9D79F84A3EA3}" type="parTrans" cxnId="{DD123F3D-A1D2-4375-B3FF-48CF887A3A74}">
      <dgm:prSet/>
      <dgm:spPr/>
      <dgm:t>
        <a:bodyPr/>
        <a:lstStyle/>
        <a:p>
          <a:endParaRPr lang="es-CO"/>
        </a:p>
      </dgm:t>
    </dgm:pt>
    <dgm:pt modelId="{A2BC70FB-164A-460A-A2C1-26E183405034}" type="sibTrans" cxnId="{DD123F3D-A1D2-4375-B3FF-48CF887A3A74}">
      <dgm:prSet/>
      <dgm:spPr/>
      <dgm:t>
        <a:bodyPr/>
        <a:lstStyle/>
        <a:p>
          <a:endParaRPr lang="es-CO"/>
        </a:p>
      </dgm:t>
    </dgm:pt>
    <dgm:pt modelId="{5C3251EB-EB84-4DFB-96D5-D751694E9A7F}">
      <dgm:prSet phldrT="[Texto]" custT="1"/>
      <dgm:spPr/>
      <dgm:t>
        <a:bodyPr/>
        <a:lstStyle/>
        <a:p>
          <a:r>
            <a:rPr lang="es-CO" sz="1200" b="0" i="0" dirty="0"/>
            <a:t>Oferta de Servicios Climáticos</a:t>
          </a:r>
          <a:endParaRPr lang="es-CO" sz="1200" dirty="0"/>
        </a:p>
      </dgm:t>
    </dgm:pt>
    <dgm:pt modelId="{2BFA6AAB-C6C6-4B34-91B7-69EFA8BA9CD3}" type="parTrans" cxnId="{D41468EE-1F85-4C31-849A-0C9234CFB6EE}">
      <dgm:prSet/>
      <dgm:spPr/>
      <dgm:t>
        <a:bodyPr/>
        <a:lstStyle/>
        <a:p>
          <a:endParaRPr lang="es-CO"/>
        </a:p>
      </dgm:t>
    </dgm:pt>
    <dgm:pt modelId="{AD8D2AA7-CBE7-436F-92D5-5DEEFFF9EA1F}" type="sibTrans" cxnId="{D41468EE-1F85-4C31-849A-0C9234CFB6EE}">
      <dgm:prSet/>
      <dgm:spPr/>
      <dgm:t>
        <a:bodyPr/>
        <a:lstStyle/>
        <a:p>
          <a:endParaRPr lang="es-CO"/>
        </a:p>
      </dgm:t>
    </dgm:pt>
    <dgm:pt modelId="{F06E644A-60A7-4AC7-8BB4-FFEB3612F505}">
      <dgm:prSet phldrT="[Texto]" custT="1"/>
      <dgm:spPr/>
      <dgm:t>
        <a:bodyPr/>
        <a:lstStyle/>
        <a:p>
          <a:r>
            <a:rPr lang="es-CO" sz="1200" b="0" i="0" dirty="0"/>
            <a:t>Socialización del concepto de Cadena Nacional de Prestación de Servicios Climáticos</a:t>
          </a:r>
          <a:endParaRPr lang="es-CO" sz="1200" dirty="0"/>
        </a:p>
      </dgm:t>
    </dgm:pt>
    <dgm:pt modelId="{0435F376-16D7-4943-84C2-7A0E4755E9E8}" type="parTrans" cxnId="{3496BB8A-3FE3-469C-BE09-F5F930E34A60}">
      <dgm:prSet/>
      <dgm:spPr/>
      <dgm:t>
        <a:bodyPr/>
        <a:lstStyle/>
        <a:p>
          <a:endParaRPr lang="es-CO"/>
        </a:p>
      </dgm:t>
    </dgm:pt>
    <dgm:pt modelId="{D5991831-BFF7-4241-9520-2619224C2997}" type="sibTrans" cxnId="{3496BB8A-3FE3-469C-BE09-F5F930E34A60}">
      <dgm:prSet/>
      <dgm:spPr/>
      <dgm:t>
        <a:bodyPr/>
        <a:lstStyle/>
        <a:p>
          <a:endParaRPr lang="es-CO"/>
        </a:p>
      </dgm:t>
    </dgm:pt>
    <dgm:pt modelId="{F3983635-C24A-4BBC-B81E-4782DFEEC59E}">
      <dgm:prSet phldrT="[Texto]" custT="1"/>
      <dgm:spPr/>
      <dgm:t>
        <a:bodyPr/>
        <a:lstStyle/>
        <a:p>
          <a:r>
            <a:rPr lang="es-CO" sz="1200" b="0" i="0" dirty="0"/>
            <a:t>Obtención de la </a:t>
          </a:r>
          <a:r>
            <a:rPr lang="es-CO" sz="1200" b="0" i="0" dirty="0" err="1"/>
            <a:t>DOFA</a:t>
          </a:r>
          <a:r>
            <a:rPr lang="es-CO" sz="1200" b="0" i="0" dirty="0"/>
            <a:t> para la construcción del MNSC-CO</a:t>
          </a:r>
          <a:endParaRPr lang="es-CO" sz="1200" dirty="0"/>
        </a:p>
      </dgm:t>
    </dgm:pt>
    <dgm:pt modelId="{C1605E79-DA20-4FA1-92A3-66BA02E1C71B}" type="parTrans" cxnId="{081CA5C1-85C7-4CA4-BCDE-C072051A8723}">
      <dgm:prSet/>
      <dgm:spPr/>
      <dgm:t>
        <a:bodyPr/>
        <a:lstStyle/>
        <a:p>
          <a:endParaRPr lang="es-CO"/>
        </a:p>
      </dgm:t>
    </dgm:pt>
    <dgm:pt modelId="{C9C5DB39-7688-4FF3-B2D6-1C130CA4E4D2}" type="sibTrans" cxnId="{081CA5C1-85C7-4CA4-BCDE-C072051A8723}">
      <dgm:prSet/>
      <dgm:spPr/>
      <dgm:t>
        <a:bodyPr/>
        <a:lstStyle/>
        <a:p>
          <a:endParaRPr lang="es-CO"/>
        </a:p>
      </dgm:t>
    </dgm:pt>
    <dgm:pt modelId="{89059F0D-21B4-4371-AAA1-34CFB9FB63F6}" type="pres">
      <dgm:prSet presAssocID="{F18239A4-282E-4166-B446-F71A928A174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465723B-9104-4752-9B0C-4EAFA78325A6}" type="pres">
      <dgm:prSet presAssocID="{8E93B7AA-B606-44FE-9C7B-8A6C7448F5F5}" presName="compNode" presStyleCnt="0"/>
      <dgm:spPr/>
    </dgm:pt>
    <dgm:pt modelId="{A7ED2B9F-0113-4F29-A752-2818AE86B254}" type="pres">
      <dgm:prSet presAssocID="{8E93B7AA-B606-44FE-9C7B-8A6C7448F5F5}" presName="noGeometry" presStyleCnt="0"/>
      <dgm:spPr/>
    </dgm:pt>
    <dgm:pt modelId="{5526B658-5D84-4D9A-9A1E-CB3679EC0DB3}" type="pres">
      <dgm:prSet presAssocID="{8E93B7AA-B606-44FE-9C7B-8A6C7448F5F5}" presName="childTextVisible" presStyleLbl="bgAccFollowNode1" presStyleIdx="0" presStyleCnt="3" custScaleX="119898" custScaleY="157232" custLinFactNeighborX="16395" custLinFactNeighborY="-5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2387D6-ACD8-4276-88CF-BF5235CC8636}" type="pres">
      <dgm:prSet presAssocID="{8E93B7AA-B606-44FE-9C7B-8A6C7448F5F5}" presName="childTextHidden" presStyleLbl="bgAccFollowNode1" presStyleIdx="0" presStyleCnt="3"/>
      <dgm:spPr/>
      <dgm:t>
        <a:bodyPr/>
        <a:lstStyle/>
        <a:p>
          <a:endParaRPr lang="es-ES"/>
        </a:p>
      </dgm:t>
    </dgm:pt>
    <dgm:pt modelId="{7C05496E-D4CC-45C3-AB8E-76577050A827}" type="pres">
      <dgm:prSet presAssocID="{8E93B7AA-B606-44FE-9C7B-8A6C7448F5F5}" presName="parentText" presStyleLbl="node1" presStyleIdx="0" presStyleCnt="3" custScaleX="146038" custScaleY="13719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45C8C5-7165-4E47-92A8-5111452DBA0C}" type="pres">
      <dgm:prSet presAssocID="{8E93B7AA-B606-44FE-9C7B-8A6C7448F5F5}" presName="aSpace" presStyleCnt="0"/>
      <dgm:spPr/>
    </dgm:pt>
    <dgm:pt modelId="{950F3C02-C363-4AA2-8665-FCEF654E4CE5}" type="pres">
      <dgm:prSet presAssocID="{02C5414F-9721-4406-8FC6-EE91BEA33ED9}" presName="compNode" presStyleCnt="0"/>
      <dgm:spPr/>
    </dgm:pt>
    <dgm:pt modelId="{42D7EC02-33A0-4B12-A64D-0BA0A96573E0}" type="pres">
      <dgm:prSet presAssocID="{02C5414F-9721-4406-8FC6-EE91BEA33ED9}" presName="noGeometry" presStyleCnt="0"/>
      <dgm:spPr/>
    </dgm:pt>
    <dgm:pt modelId="{979AA84E-E9BE-4DCF-9CD6-3058222100AF}" type="pres">
      <dgm:prSet presAssocID="{02C5414F-9721-4406-8FC6-EE91BEA33ED9}" presName="childTextVisible" presStyleLbl="bgAccFollowNode1" presStyleIdx="1" presStyleCnt="3" custScaleX="208055" custScaleY="159435" custLinFactNeighborX="-2663" custLinFactNeighborY="-22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1459A2-891D-4714-A6A2-0ABF3BDEE623}" type="pres">
      <dgm:prSet presAssocID="{02C5414F-9721-4406-8FC6-EE91BEA33ED9}" presName="childTextHidden" presStyleLbl="bgAccFollowNode1" presStyleIdx="1" presStyleCnt="3"/>
      <dgm:spPr/>
      <dgm:t>
        <a:bodyPr/>
        <a:lstStyle/>
        <a:p>
          <a:endParaRPr lang="es-ES"/>
        </a:p>
      </dgm:t>
    </dgm:pt>
    <dgm:pt modelId="{A7703CA6-DD5C-410D-BF1A-1A4680E1FCAD}" type="pres">
      <dgm:prSet presAssocID="{02C5414F-9721-4406-8FC6-EE91BEA33ED9}" presName="parentText" presStyleLbl="node1" presStyleIdx="1" presStyleCnt="3" custScaleX="137644" custScaleY="128407" custLinFactNeighborX="-85291" custLinFactNeighborY="115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D86DC1-79D1-40B7-AEDE-1FC4ABC45AD5}" type="pres">
      <dgm:prSet presAssocID="{02C5414F-9721-4406-8FC6-EE91BEA33ED9}" presName="aSpace" presStyleCnt="0"/>
      <dgm:spPr/>
    </dgm:pt>
    <dgm:pt modelId="{3C1864B0-2828-4347-B29A-EE3FD37DBA86}" type="pres">
      <dgm:prSet presAssocID="{E9CB72C9-6F4C-45CC-9812-30DD03CFF96C}" presName="compNode" presStyleCnt="0"/>
      <dgm:spPr/>
    </dgm:pt>
    <dgm:pt modelId="{15344CBC-63EE-41B9-AEFB-09B240B7B3A6}" type="pres">
      <dgm:prSet presAssocID="{E9CB72C9-6F4C-45CC-9812-30DD03CFF96C}" presName="noGeometry" presStyleCnt="0"/>
      <dgm:spPr/>
    </dgm:pt>
    <dgm:pt modelId="{0EC478B5-7490-4CAE-892A-67A39C116B3D}" type="pres">
      <dgm:prSet presAssocID="{E9CB72C9-6F4C-45CC-9812-30DD03CFF96C}" presName="childTextVisible" presStyleLbl="bgAccFollowNode1" presStyleIdx="2" presStyleCnt="3" custScaleX="148526" custScaleY="175329" custLinFactNeighborX="-13198" custLinFactNeighborY="-66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C85FE2-681E-4462-89EB-94D3A742447B}" type="pres">
      <dgm:prSet presAssocID="{E9CB72C9-6F4C-45CC-9812-30DD03CFF96C}" presName="childTextHidden" presStyleLbl="bgAccFollowNode1" presStyleIdx="2" presStyleCnt="3"/>
      <dgm:spPr/>
      <dgm:t>
        <a:bodyPr/>
        <a:lstStyle/>
        <a:p>
          <a:endParaRPr lang="es-ES"/>
        </a:p>
      </dgm:t>
    </dgm:pt>
    <dgm:pt modelId="{4AC41959-9088-4D6A-9973-673894B02EEA}" type="pres">
      <dgm:prSet presAssocID="{E9CB72C9-6F4C-45CC-9812-30DD03CFF96C}" presName="parentText" presStyleLbl="node1" presStyleIdx="2" presStyleCnt="3" custScaleX="165889" custScaleY="177184" custLinFactNeighborX="-88820" custLinFactNeighborY="-945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63ABA9-146C-4D3F-A48B-0E256EF60BD9}" type="presOf" srcId="{F06E644A-60A7-4AC7-8BB4-FFEB3612F505}" destId="{B81459A2-891D-4714-A6A2-0ABF3BDEE623}" srcOrd="1" destOrd="3" presId="urn:microsoft.com/office/officeart/2005/8/layout/hProcess6"/>
    <dgm:cxn modelId="{3496BB8A-3FE3-469C-BE09-F5F930E34A60}" srcId="{02C5414F-9721-4406-8FC6-EE91BEA33ED9}" destId="{F06E644A-60A7-4AC7-8BB4-FFEB3612F505}" srcOrd="3" destOrd="0" parTransId="{0435F376-16D7-4943-84C2-7A0E4755E9E8}" sibTransId="{D5991831-BFF7-4241-9520-2619224C2997}"/>
    <dgm:cxn modelId="{0C12E3D4-DEBC-4C78-B58E-9A0E6B10902C}" type="presOf" srcId="{F3983635-C24A-4BBC-B81E-4782DFEEC59E}" destId="{979AA84E-E9BE-4DCF-9CD6-3058222100AF}" srcOrd="0" destOrd="4" presId="urn:microsoft.com/office/officeart/2005/8/layout/hProcess6"/>
    <dgm:cxn modelId="{DCE3D348-1EB6-4F65-B61A-919C4D0DC829}" type="presOf" srcId="{F3983635-C24A-4BBC-B81E-4782DFEEC59E}" destId="{B81459A2-891D-4714-A6A2-0ABF3BDEE623}" srcOrd="1" destOrd="4" presId="urn:microsoft.com/office/officeart/2005/8/layout/hProcess6"/>
    <dgm:cxn modelId="{F6C24556-B750-40F9-A117-1D3FB2250963}" type="presOf" srcId="{13240F4A-EBB7-41A8-909A-F37C690FAC9C}" destId="{979AA84E-E9BE-4DCF-9CD6-3058222100AF}" srcOrd="0" destOrd="0" presId="urn:microsoft.com/office/officeart/2005/8/layout/hProcess6"/>
    <dgm:cxn modelId="{E21A3E40-D38A-4950-A3A2-2B56F4CA72E7}" srcId="{F18239A4-282E-4166-B446-F71A928A1746}" destId="{8E93B7AA-B606-44FE-9C7B-8A6C7448F5F5}" srcOrd="0" destOrd="0" parTransId="{023CB462-1B7E-45D3-9175-FF2EB3074958}" sibTransId="{7D6ACCFD-5FE3-4DC4-837F-209A14D9263E}"/>
    <dgm:cxn modelId="{689BD884-0F16-4520-BD06-FCD8E4C42122}" type="presOf" srcId="{9A3C7801-DADC-42DB-8743-9A341D05254D}" destId="{0EC478B5-7490-4CAE-892A-67A39C116B3D}" srcOrd="0" destOrd="0" presId="urn:microsoft.com/office/officeart/2005/8/layout/hProcess6"/>
    <dgm:cxn modelId="{8C054806-76CC-4C23-A6EB-93F4C489E047}" srcId="{F18239A4-282E-4166-B446-F71A928A1746}" destId="{E9CB72C9-6F4C-45CC-9812-30DD03CFF96C}" srcOrd="2" destOrd="0" parTransId="{97CE8899-362D-45B2-9EC4-50075B89B2E3}" sibTransId="{6BB23AA9-7B92-4E84-ABBB-D1C52DFD7DBB}"/>
    <dgm:cxn modelId="{775C4829-7F5D-431E-BC8C-F94D81936524}" type="presOf" srcId="{8E93B7AA-B606-44FE-9C7B-8A6C7448F5F5}" destId="{7C05496E-D4CC-45C3-AB8E-76577050A827}" srcOrd="0" destOrd="0" presId="urn:microsoft.com/office/officeart/2005/8/layout/hProcess6"/>
    <dgm:cxn modelId="{DD123F3D-A1D2-4375-B3FF-48CF887A3A74}" srcId="{02C5414F-9721-4406-8FC6-EE91BEA33ED9}" destId="{2B38666F-42A1-406A-8757-ED0A65B3F962}" srcOrd="1" destOrd="0" parTransId="{ABB67A73-7B0D-4EB0-A4B5-9D79F84A3EA3}" sibTransId="{A2BC70FB-164A-460A-A2C1-26E183405034}"/>
    <dgm:cxn modelId="{D41468EE-1F85-4C31-849A-0C9234CFB6EE}" srcId="{02C5414F-9721-4406-8FC6-EE91BEA33ED9}" destId="{5C3251EB-EB84-4DFB-96D5-D751694E9A7F}" srcOrd="2" destOrd="0" parTransId="{2BFA6AAB-C6C6-4B34-91B7-69EFA8BA9CD3}" sibTransId="{AD8D2AA7-CBE7-436F-92D5-5DEEFFF9EA1F}"/>
    <dgm:cxn modelId="{081CA5C1-85C7-4CA4-BCDE-C072051A8723}" srcId="{02C5414F-9721-4406-8FC6-EE91BEA33ED9}" destId="{F3983635-C24A-4BBC-B81E-4782DFEEC59E}" srcOrd="4" destOrd="0" parTransId="{C1605E79-DA20-4FA1-92A3-66BA02E1C71B}" sibTransId="{C9C5DB39-7688-4FF3-B2D6-1C130CA4E4D2}"/>
    <dgm:cxn modelId="{1FB66A99-37C5-448E-BA7A-32B0153D5A89}" type="presOf" srcId="{5C3251EB-EB84-4DFB-96D5-D751694E9A7F}" destId="{B81459A2-891D-4714-A6A2-0ABF3BDEE623}" srcOrd="1" destOrd="2" presId="urn:microsoft.com/office/officeart/2005/8/layout/hProcess6"/>
    <dgm:cxn modelId="{C906F8C4-C529-4D54-8388-11EAEC702B6E}" type="presOf" srcId="{5C3251EB-EB84-4DFB-96D5-D751694E9A7F}" destId="{979AA84E-E9BE-4DCF-9CD6-3058222100AF}" srcOrd="0" destOrd="2" presId="urn:microsoft.com/office/officeart/2005/8/layout/hProcess6"/>
    <dgm:cxn modelId="{02F325A0-8AE6-45CD-B46A-C3A4F1FB84BF}" srcId="{F18239A4-282E-4166-B446-F71A928A1746}" destId="{02C5414F-9721-4406-8FC6-EE91BEA33ED9}" srcOrd="1" destOrd="0" parTransId="{72E3900D-647A-4FF6-BB39-7D720D2A5495}" sibTransId="{26A19E92-D884-407F-97A9-B251A3BDC1DE}"/>
    <dgm:cxn modelId="{87CFDC61-9E99-4F1C-9332-56040B68C01A}" type="presOf" srcId="{E9CB72C9-6F4C-45CC-9812-30DD03CFF96C}" destId="{4AC41959-9088-4D6A-9973-673894B02EEA}" srcOrd="0" destOrd="0" presId="urn:microsoft.com/office/officeart/2005/8/layout/hProcess6"/>
    <dgm:cxn modelId="{123B14EE-B103-40AE-BB26-A1C42DEF3509}" type="presOf" srcId="{729F3D5D-A3C6-4208-8820-448ED28321F1}" destId="{E02387D6-ACD8-4276-88CF-BF5235CC8636}" srcOrd="1" destOrd="0" presId="urn:microsoft.com/office/officeart/2005/8/layout/hProcess6"/>
    <dgm:cxn modelId="{5DA0B82A-1417-49D3-B5AA-01E7F935A22F}" type="presOf" srcId="{02C5414F-9721-4406-8FC6-EE91BEA33ED9}" destId="{A7703CA6-DD5C-410D-BF1A-1A4680E1FCAD}" srcOrd="0" destOrd="0" presId="urn:microsoft.com/office/officeart/2005/8/layout/hProcess6"/>
    <dgm:cxn modelId="{6BC012A8-6203-4A18-BD31-27F07F4632D2}" type="presOf" srcId="{2B38666F-42A1-406A-8757-ED0A65B3F962}" destId="{979AA84E-E9BE-4DCF-9CD6-3058222100AF}" srcOrd="0" destOrd="1" presId="urn:microsoft.com/office/officeart/2005/8/layout/hProcess6"/>
    <dgm:cxn modelId="{E8B79440-0551-418B-AA13-AAB030AE1878}" srcId="{E9CB72C9-6F4C-45CC-9812-30DD03CFF96C}" destId="{9A3C7801-DADC-42DB-8743-9A341D05254D}" srcOrd="0" destOrd="0" parTransId="{BE4E5813-E8C2-480A-B6B7-A24A783760F7}" sibTransId="{AD49D11D-ED47-4061-8015-1903836B7A17}"/>
    <dgm:cxn modelId="{FDD61D25-2850-4045-B267-1ED0E90CCD9E}" srcId="{02C5414F-9721-4406-8FC6-EE91BEA33ED9}" destId="{13240F4A-EBB7-41A8-909A-F37C690FAC9C}" srcOrd="0" destOrd="0" parTransId="{DB610884-194A-4835-83E8-4858B1C4A2F4}" sibTransId="{CCCBBD95-55B9-4A74-B646-B25D30F29FF0}"/>
    <dgm:cxn modelId="{9064BAA3-444A-41A1-BDF3-CAD01264D754}" srcId="{8E93B7AA-B606-44FE-9C7B-8A6C7448F5F5}" destId="{729F3D5D-A3C6-4208-8820-448ED28321F1}" srcOrd="0" destOrd="0" parTransId="{0EF8A94E-3642-46D5-BFA3-CCADA7DFA215}" sibTransId="{08C7FA33-EFE4-41FF-82E0-79AD09BF6A7A}"/>
    <dgm:cxn modelId="{D4788EFE-AAD4-4752-8DB3-5559DA744F7A}" type="presOf" srcId="{13240F4A-EBB7-41A8-909A-F37C690FAC9C}" destId="{B81459A2-891D-4714-A6A2-0ABF3BDEE623}" srcOrd="1" destOrd="0" presId="urn:microsoft.com/office/officeart/2005/8/layout/hProcess6"/>
    <dgm:cxn modelId="{5B437EEF-1BCC-4E67-8F4D-113184542318}" type="presOf" srcId="{F18239A4-282E-4166-B446-F71A928A1746}" destId="{89059F0D-21B4-4371-AAA1-34CFB9FB63F6}" srcOrd="0" destOrd="0" presId="urn:microsoft.com/office/officeart/2005/8/layout/hProcess6"/>
    <dgm:cxn modelId="{36A778D8-CD93-4A77-8C0A-20330D76B13A}" type="presOf" srcId="{9A3C7801-DADC-42DB-8743-9A341D05254D}" destId="{1BC85FE2-681E-4462-89EB-94D3A742447B}" srcOrd="1" destOrd="0" presId="urn:microsoft.com/office/officeart/2005/8/layout/hProcess6"/>
    <dgm:cxn modelId="{84411073-6033-4127-ABFE-456F09F9C33A}" type="presOf" srcId="{2B38666F-42A1-406A-8757-ED0A65B3F962}" destId="{B81459A2-891D-4714-A6A2-0ABF3BDEE623}" srcOrd="1" destOrd="1" presId="urn:microsoft.com/office/officeart/2005/8/layout/hProcess6"/>
    <dgm:cxn modelId="{2A5013C1-9BFD-4AC2-9B66-905429072559}" type="presOf" srcId="{729F3D5D-A3C6-4208-8820-448ED28321F1}" destId="{5526B658-5D84-4D9A-9A1E-CB3679EC0DB3}" srcOrd="0" destOrd="0" presId="urn:microsoft.com/office/officeart/2005/8/layout/hProcess6"/>
    <dgm:cxn modelId="{A43FC04C-5E64-485F-82E5-759AB7D822F0}" type="presOf" srcId="{F06E644A-60A7-4AC7-8BB4-FFEB3612F505}" destId="{979AA84E-E9BE-4DCF-9CD6-3058222100AF}" srcOrd="0" destOrd="3" presId="urn:microsoft.com/office/officeart/2005/8/layout/hProcess6"/>
    <dgm:cxn modelId="{F5D671AE-0CBD-4C2C-8349-9F6CD0770DB0}" type="presParOf" srcId="{89059F0D-21B4-4371-AAA1-34CFB9FB63F6}" destId="{5465723B-9104-4752-9B0C-4EAFA78325A6}" srcOrd="0" destOrd="0" presId="urn:microsoft.com/office/officeart/2005/8/layout/hProcess6"/>
    <dgm:cxn modelId="{71CE5121-88BC-4789-9ECC-906192F2A456}" type="presParOf" srcId="{5465723B-9104-4752-9B0C-4EAFA78325A6}" destId="{A7ED2B9F-0113-4F29-A752-2818AE86B254}" srcOrd="0" destOrd="0" presId="urn:microsoft.com/office/officeart/2005/8/layout/hProcess6"/>
    <dgm:cxn modelId="{A7C853EE-EEEB-430A-8177-77EF38DA4C20}" type="presParOf" srcId="{5465723B-9104-4752-9B0C-4EAFA78325A6}" destId="{5526B658-5D84-4D9A-9A1E-CB3679EC0DB3}" srcOrd="1" destOrd="0" presId="urn:microsoft.com/office/officeart/2005/8/layout/hProcess6"/>
    <dgm:cxn modelId="{54C4238F-B18C-4D46-8ED8-13B7907C653D}" type="presParOf" srcId="{5465723B-9104-4752-9B0C-4EAFA78325A6}" destId="{E02387D6-ACD8-4276-88CF-BF5235CC8636}" srcOrd="2" destOrd="0" presId="urn:microsoft.com/office/officeart/2005/8/layout/hProcess6"/>
    <dgm:cxn modelId="{3734753E-9165-4AF3-B883-F42E19D83C3E}" type="presParOf" srcId="{5465723B-9104-4752-9B0C-4EAFA78325A6}" destId="{7C05496E-D4CC-45C3-AB8E-76577050A827}" srcOrd="3" destOrd="0" presId="urn:microsoft.com/office/officeart/2005/8/layout/hProcess6"/>
    <dgm:cxn modelId="{4907B825-B4D8-4766-8927-4D43D5FA0706}" type="presParOf" srcId="{89059F0D-21B4-4371-AAA1-34CFB9FB63F6}" destId="{F245C8C5-7165-4E47-92A8-5111452DBA0C}" srcOrd="1" destOrd="0" presId="urn:microsoft.com/office/officeart/2005/8/layout/hProcess6"/>
    <dgm:cxn modelId="{F5B9B12D-65C7-415C-89A1-B144D5C15FD1}" type="presParOf" srcId="{89059F0D-21B4-4371-AAA1-34CFB9FB63F6}" destId="{950F3C02-C363-4AA2-8665-FCEF654E4CE5}" srcOrd="2" destOrd="0" presId="urn:microsoft.com/office/officeart/2005/8/layout/hProcess6"/>
    <dgm:cxn modelId="{BF871ADF-C593-4A11-B72F-BB52DE8A5EB1}" type="presParOf" srcId="{950F3C02-C363-4AA2-8665-FCEF654E4CE5}" destId="{42D7EC02-33A0-4B12-A64D-0BA0A96573E0}" srcOrd="0" destOrd="0" presId="urn:microsoft.com/office/officeart/2005/8/layout/hProcess6"/>
    <dgm:cxn modelId="{0DB4CD4F-F2BA-4154-93C2-C8E049BC2E72}" type="presParOf" srcId="{950F3C02-C363-4AA2-8665-FCEF654E4CE5}" destId="{979AA84E-E9BE-4DCF-9CD6-3058222100AF}" srcOrd="1" destOrd="0" presId="urn:microsoft.com/office/officeart/2005/8/layout/hProcess6"/>
    <dgm:cxn modelId="{283B67D1-03EA-4456-AE6F-E67A26303E50}" type="presParOf" srcId="{950F3C02-C363-4AA2-8665-FCEF654E4CE5}" destId="{B81459A2-891D-4714-A6A2-0ABF3BDEE623}" srcOrd="2" destOrd="0" presId="urn:microsoft.com/office/officeart/2005/8/layout/hProcess6"/>
    <dgm:cxn modelId="{B243513D-8245-4C5A-859A-F97BEA323F58}" type="presParOf" srcId="{950F3C02-C363-4AA2-8665-FCEF654E4CE5}" destId="{A7703CA6-DD5C-410D-BF1A-1A4680E1FCAD}" srcOrd="3" destOrd="0" presId="urn:microsoft.com/office/officeart/2005/8/layout/hProcess6"/>
    <dgm:cxn modelId="{BEBAE33D-8E44-4A58-8176-2528A8D0F5F9}" type="presParOf" srcId="{89059F0D-21B4-4371-AAA1-34CFB9FB63F6}" destId="{25D86DC1-79D1-40B7-AEDE-1FC4ABC45AD5}" srcOrd="3" destOrd="0" presId="urn:microsoft.com/office/officeart/2005/8/layout/hProcess6"/>
    <dgm:cxn modelId="{22E975C9-D6ED-4DD0-B92B-31F9E6D82610}" type="presParOf" srcId="{89059F0D-21B4-4371-AAA1-34CFB9FB63F6}" destId="{3C1864B0-2828-4347-B29A-EE3FD37DBA86}" srcOrd="4" destOrd="0" presId="urn:microsoft.com/office/officeart/2005/8/layout/hProcess6"/>
    <dgm:cxn modelId="{336985D0-AAD7-45D6-9E95-324DDC13EAF6}" type="presParOf" srcId="{3C1864B0-2828-4347-B29A-EE3FD37DBA86}" destId="{15344CBC-63EE-41B9-AEFB-09B240B7B3A6}" srcOrd="0" destOrd="0" presId="urn:microsoft.com/office/officeart/2005/8/layout/hProcess6"/>
    <dgm:cxn modelId="{A029BFED-5E4C-44A6-8A8C-E9FB551C040A}" type="presParOf" srcId="{3C1864B0-2828-4347-B29A-EE3FD37DBA86}" destId="{0EC478B5-7490-4CAE-892A-67A39C116B3D}" srcOrd="1" destOrd="0" presId="urn:microsoft.com/office/officeart/2005/8/layout/hProcess6"/>
    <dgm:cxn modelId="{94516648-5B4C-49A6-8E6F-FC0596563F75}" type="presParOf" srcId="{3C1864B0-2828-4347-B29A-EE3FD37DBA86}" destId="{1BC85FE2-681E-4462-89EB-94D3A742447B}" srcOrd="2" destOrd="0" presId="urn:microsoft.com/office/officeart/2005/8/layout/hProcess6"/>
    <dgm:cxn modelId="{AC337553-F805-4C2E-9613-58127B6382A2}" type="presParOf" srcId="{3C1864B0-2828-4347-B29A-EE3FD37DBA86}" destId="{4AC41959-9088-4D6A-9973-673894B02EE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FC584-9B1E-4100-ACF4-D44E01D03813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1118C75-4A44-4CCD-B461-8B79BEA05701}">
      <dgm:prSet phldrT="[Texto]" custT="1"/>
      <dgm:spPr/>
      <dgm:t>
        <a:bodyPr/>
        <a:lstStyle/>
        <a:p>
          <a:r>
            <a:rPr lang="es-CO" sz="4000" dirty="0"/>
            <a:t>Validación plan de acción</a:t>
          </a:r>
        </a:p>
      </dgm:t>
    </dgm:pt>
    <dgm:pt modelId="{C35D0B33-976D-4E7C-986E-C72BC877E2A3}" type="parTrans" cxnId="{FC01C800-D8A9-4C5A-A036-39CBF2F3D854}">
      <dgm:prSet/>
      <dgm:spPr/>
      <dgm:t>
        <a:bodyPr/>
        <a:lstStyle/>
        <a:p>
          <a:endParaRPr lang="es-CO" sz="1200"/>
        </a:p>
      </dgm:t>
    </dgm:pt>
    <dgm:pt modelId="{D729DD1B-1E50-46E9-9F00-299E007ADC78}" type="sibTrans" cxnId="{FC01C800-D8A9-4C5A-A036-39CBF2F3D854}">
      <dgm:prSet/>
      <dgm:spPr/>
      <dgm:t>
        <a:bodyPr/>
        <a:lstStyle/>
        <a:p>
          <a:endParaRPr lang="es-CO" sz="1200"/>
        </a:p>
      </dgm:t>
    </dgm:pt>
    <dgm:pt modelId="{2D49E35B-AEE9-4FB0-88C2-654C3ABDD85F}">
      <dgm:prSet phldrT="[Texto]" custT="1"/>
      <dgm:spPr/>
      <dgm:t>
        <a:bodyPr/>
        <a:lstStyle/>
        <a:p>
          <a:r>
            <a:rPr lang="es-CO" sz="2800" dirty="0"/>
            <a:t>Por el gobierno y los principales asociados </a:t>
          </a:r>
        </a:p>
      </dgm:t>
    </dgm:pt>
    <dgm:pt modelId="{7D3E7338-AFE9-4ECD-9D5A-407549F95797}" type="parTrans" cxnId="{A6976DBB-1BB5-4D5F-A374-13D9DCDCE4C3}">
      <dgm:prSet/>
      <dgm:spPr/>
      <dgm:t>
        <a:bodyPr/>
        <a:lstStyle/>
        <a:p>
          <a:endParaRPr lang="es-CO" sz="1200"/>
        </a:p>
      </dgm:t>
    </dgm:pt>
    <dgm:pt modelId="{B60751B3-0805-4A32-B508-002643FBC8AC}" type="sibTrans" cxnId="{A6976DBB-1BB5-4D5F-A374-13D9DCDCE4C3}">
      <dgm:prSet/>
      <dgm:spPr/>
      <dgm:t>
        <a:bodyPr/>
        <a:lstStyle/>
        <a:p>
          <a:endParaRPr lang="es-CO" sz="1200"/>
        </a:p>
      </dgm:t>
    </dgm:pt>
    <dgm:pt modelId="{94049722-0CC4-4D56-A7F8-C2CA475B2E3D}">
      <dgm:prSet phldrT="[Texto]" custT="1"/>
      <dgm:spPr/>
      <dgm:t>
        <a:bodyPr/>
        <a:lstStyle/>
        <a:p>
          <a:r>
            <a:rPr lang="es-CO" sz="2800" dirty="0"/>
            <a:t>Actividades que deben desarrollarse en el marco de los servicios climáticos</a:t>
          </a:r>
        </a:p>
      </dgm:t>
    </dgm:pt>
    <dgm:pt modelId="{5879AA32-F718-4C53-9E78-FA09EF18F458}">
      <dgm:prSet phldrT="[Texto]" custT="1"/>
      <dgm:spPr/>
      <dgm:t>
        <a:bodyPr/>
        <a:lstStyle/>
        <a:p>
          <a:r>
            <a:rPr lang="es-CO" sz="4000" dirty="0"/>
            <a:t>Plan de acción (Acuerdo de asistencia técnica)</a:t>
          </a:r>
        </a:p>
      </dgm:t>
    </dgm:pt>
    <dgm:pt modelId="{508B673F-426E-4BF8-B201-F17EA37E0235}" type="sibTrans" cxnId="{1EDBACDF-BEC5-462D-A4F7-482ECF623CEF}">
      <dgm:prSet/>
      <dgm:spPr/>
      <dgm:t>
        <a:bodyPr/>
        <a:lstStyle/>
        <a:p>
          <a:endParaRPr lang="es-CO" sz="1200"/>
        </a:p>
      </dgm:t>
    </dgm:pt>
    <dgm:pt modelId="{C824E470-7CC6-4FA2-9C7A-43CEFF94C305}" type="parTrans" cxnId="{1EDBACDF-BEC5-462D-A4F7-482ECF623CEF}">
      <dgm:prSet/>
      <dgm:spPr/>
      <dgm:t>
        <a:bodyPr/>
        <a:lstStyle/>
        <a:p>
          <a:endParaRPr lang="es-CO" sz="1200"/>
        </a:p>
      </dgm:t>
    </dgm:pt>
    <dgm:pt modelId="{F2ACB469-7792-487C-ADFA-2ABF61C984E4}" type="sibTrans" cxnId="{5B9BEB44-1F00-4EF4-9FBC-B7FC4223BCDC}">
      <dgm:prSet/>
      <dgm:spPr/>
      <dgm:t>
        <a:bodyPr/>
        <a:lstStyle/>
        <a:p>
          <a:endParaRPr lang="es-CO" sz="1200"/>
        </a:p>
      </dgm:t>
    </dgm:pt>
    <dgm:pt modelId="{70980CB9-8718-4236-969B-87DCBCDA9203}" type="parTrans" cxnId="{5B9BEB44-1F00-4EF4-9FBC-B7FC4223BCDC}">
      <dgm:prSet/>
      <dgm:spPr/>
      <dgm:t>
        <a:bodyPr/>
        <a:lstStyle/>
        <a:p>
          <a:endParaRPr lang="es-CO" sz="1200"/>
        </a:p>
      </dgm:t>
    </dgm:pt>
    <dgm:pt modelId="{7FAD2961-2A6B-4643-B0E0-119597F460EA}" type="pres">
      <dgm:prSet presAssocID="{24AFC584-9B1E-4100-ACF4-D44E01D038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A6D6DB-D2DD-484B-AFBB-B8DDAF603F75}" type="pres">
      <dgm:prSet presAssocID="{5879AA32-F718-4C53-9E78-FA09EF18F45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0F8B2E-62CD-4D36-BF64-331B586E98A2}" type="pres">
      <dgm:prSet presAssocID="{5879AA32-F718-4C53-9E78-FA09EF18F45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9A326C-C77E-41F4-B272-AE188F639D47}" type="pres">
      <dgm:prSet presAssocID="{F1118C75-4A44-4CCD-B461-8B79BEA0570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DC700D-35AF-48DE-A6C9-F2D59F6E7B48}" type="pres">
      <dgm:prSet presAssocID="{F1118C75-4A44-4CCD-B461-8B79BEA0570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01C800-D8A9-4C5A-A036-39CBF2F3D854}" srcId="{24AFC584-9B1E-4100-ACF4-D44E01D03813}" destId="{F1118C75-4A44-4CCD-B461-8B79BEA05701}" srcOrd="1" destOrd="0" parTransId="{C35D0B33-976D-4E7C-986E-C72BC877E2A3}" sibTransId="{D729DD1B-1E50-46E9-9F00-299E007ADC78}"/>
    <dgm:cxn modelId="{A14AC91E-7CFC-4354-B1E1-5CAB38101434}" type="presOf" srcId="{94049722-0CC4-4D56-A7F8-C2CA475B2E3D}" destId="{230F8B2E-62CD-4D36-BF64-331B586E98A2}" srcOrd="0" destOrd="0" presId="urn:microsoft.com/office/officeart/2005/8/layout/vList2"/>
    <dgm:cxn modelId="{5B9BEB44-1F00-4EF4-9FBC-B7FC4223BCDC}" srcId="{5879AA32-F718-4C53-9E78-FA09EF18F458}" destId="{94049722-0CC4-4D56-A7F8-C2CA475B2E3D}" srcOrd="0" destOrd="0" parTransId="{70980CB9-8718-4236-969B-87DCBCDA9203}" sibTransId="{F2ACB469-7792-487C-ADFA-2ABF61C984E4}"/>
    <dgm:cxn modelId="{8411A0ED-F648-4E76-AC2F-11C3F41715A2}" type="presOf" srcId="{24AFC584-9B1E-4100-ACF4-D44E01D03813}" destId="{7FAD2961-2A6B-4643-B0E0-119597F460EA}" srcOrd="0" destOrd="0" presId="urn:microsoft.com/office/officeart/2005/8/layout/vList2"/>
    <dgm:cxn modelId="{919D1E77-DFF7-4E84-987C-78F1C8C3E53C}" type="presOf" srcId="{5879AA32-F718-4C53-9E78-FA09EF18F458}" destId="{09A6D6DB-D2DD-484B-AFBB-B8DDAF603F75}" srcOrd="0" destOrd="0" presId="urn:microsoft.com/office/officeart/2005/8/layout/vList2"/>
    <dgm:cxn modelId="{A6976DBB-1BB5-4D5F-A374-13D9DCDCE4C3}" srcId="{F1118C75-4A44-4CCD-B461-8B79BEA05701}" destId="{2D49E35B-AEE9-4FB0-88C2-654C3ABDD85F}" srcOrd="0" destOrd="0" parTransId="{7D3E7338-AFE9-4ECD-9D5A-407549F95797}" sibTransId="{B60751B3-0805-4A32-B508-002643FBC8AC}"/>
    <dgm:cxn modelId="{1EDBACDF-BEC5-462D-A4F7-482ECF623CEF}" srcId="{24AFC584-9B1E-4100-ACF4-D44E01D03813}" destId="{5879AA32-F718-4C53-9E78-FA09EF18F458}" srcOrd="0" destOrd="0" parTransId="{C824E470-7CC6-4FA2-9C7A-43CEFF94C305}" sibTransId="{508B673F-426E-4BF8-B201-F17EA37E0235}"/>
    <dgm:cxn modelId="{D5526E1C-6023-4B36-B154-794E447BB393}" type="presOf" srcId="{F1118C75-4A44-4CCD-B461-8B79BEA05701}" destId="{579A326C-C77E-41F4-B272-AE188F639D47}" srcOrd="0" destOrd="0" presId="urn:microsoft.com/office/officeart/2005/8/layout/vList2"/>
    <dgm:cxn modelId="{A3B2BCBB-9145-489E-B783-7EAB7E626909}" type="presOf" srcId="{2D49E35B-AEE9-4FB0-88C2-654C3ABDD85F}" destId="{64DC700D-35AF-48DE-A6C9-F2D59F6E7B48}" srcOrd="0" destOrd="0" presId="urn:microsoft.com/office/officeart/2005/8/layout/vList2"/>
    <dgm:cxn modelId="{26185DB1-E324-48DB-B3D6-2FDC119FE447}" type="presParOf" srcId="{7FAD2961-2A6B-4643-B0E0-119597F460EA}" destId="{09A6D6DB-D2DD-484B-AFBB-B8DDAF603F75}" srcOrd="0" destOrd="0" presId="urn:microsoft.com/office/officeart/2005/8/layout/vList2"/>
    <dgm:cxn modelId="{45D5BFEA-5D46-4E81-A281-731290D64C2F}" type="presParOf" srcId="{7FAD2961-2A6B-4643-B0E0-119597F460EA}" destId="{230F8B2E-62CD-4D36-BF64-331B586E98A2}" srcOrd="1" destOrd="0" presId="urn:microsoft.com/office/officeart/2005/8/layout/vList2"/>
    <dgm:cxn modelId="{0464BA33-FA1B-4BD8-8719-DCD9298DDA08}" type="presParOf" srcId="{7FAD2961-2A6B-4643-B0E0-119597F460EA}" destId="{579A326C-C77E-41F4-B272-AE188F639D47}" srcOrd="2" destOrd="0" presId="urn:microsoft.com/office/officeart/2005/8/layout/vList2"/>
    <dgm:cxn modelId="{F1DC6801-2C77-4A8F-A8F5-8239294C0E00}" type="presParOf" srcId="{7FAD2961-2A6B-4643-B0E0-119597F460EA}" destId="{64DC700D-35AF-48DE-A6C9-F2D59F6E7B4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E9FA26-D52A-4BE5-AA8D-0DC1C491BD78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BCAD8E3-D637-41F4-A042-D26DA0FB3545}">
      <dgm:prSet phldrT="[Texto]" custT="1"/>
      <dgm:spPr/>
      <dgm:t>
        <a:bodyPr/>
        <a:lstStyle/>
        <a:p>
          <a:r>
            <a:rPr lang="es-CO" sz="2000" dirty="0"/>
            <a:t>CUMPLIMIENTO DE INDICADORES Y METAS POA 2017</a:t>
          </a:r>
        </a:p>
      </dgm:t>
    </dgm:pt>
    <dgm:pt modelId="{B1303C29-8252-4F6C-BD0F-AADA39829C7C}" type="parTrans" cxnId="{9E088D88-C491-477E-A90E-C85E845C0950}">
      <dgm:prSet/>
      <dgm:spPr/>
      <dgm:t>
        <a:bodyPr/>
        <a:lstStyle/>
        <a:p>
          <a:endParaRPr lang="es-CO" sz="1000"/>
        </a:p>
      </dgm:t>
    </dgm:pt>
    <dgm:pt modelId="{BA17D6CA-3A12-4C70-8D8D-09AF9791B0B3}" type="sibTrans" cxnId="{9E088D88-C491-477E-A90E-C85E845C0950}">
      <dgm:prSet/>
      <dgm:spPr/>
      <dgm:t>
        <a:bodyPr/>
        <a:lstStyle/>
        <a:p>
          <a:endParaRPr lang="es-CO" sz="1000"/>
        </a:p>
      </dgm:t>
    </dgm:pt>
    <dgm:pt modelId="{A6387564-AE5A-482E-81B2-38CE68076C36}">
      <dgm:prSet phldrT="[Texto]" custT="1"/>
      <dgm:spPr/>
      <dgm:t>
        <a:bodyPr/>
        <a:lstStyle/>
        <a:p>
          <a:r>
            <a:rPr lang="es-CO" sz="2000" dirty="0"/>
            <a:t>173 DIAS DE AUDITORÍA</a:t>
          </a:r>
        </a:p>
      </dgm:t>
    </dgm:pt>
    <dgm:pt modelId="{DF0FCF17-2251-442A-A0EE-E6A3EF817F85}" type="parTrans" cxnId="{4C5EAB18-06D0-46B8-82C5-AE3D1627643E}">
      <dgm:prSet/>
      <dgm:spPr/>
      <dgm:t>
        <a:bodyPr/>
        <a:lstStyle/>
        <a:p>
          <a:endParaRPr lang="es-CO" sz="1000"/>
        </a:p>
      </dgm:t>
    </dgm:pt>
    <dgm:pt modelId="{EA6D06FD-BB16-4827-A46D-A375717CF3C5}" type="sibTrans" cxnId="{4C5EAB18-06D0-46B8-82C5-AE3D1627643E}">
      <dgm:prSet/>
      <dgm:spPr/>
      <dgm:t>
        <a:bodyPr/>
        <a:lstStyle/>
        <a:p>
          <a:endParaRPr lang="es-CO" sz="1000"/>
        </a:p>
      </dgm:t>
    </dgm:pt>
    <dgm:pt modelId="{73644FFF-B244-4984-8C7C-5E396E029882}">
      <dgm:prSet phldrT="[Texto]" custT="1"/>
      <dgm:spPr/>
      <dgm:t>
        <a:bodyPr/>
        <a:lstStyle/>
        <a:p>
          <a:r>
            <a:rPr lang="es-CO" sz="2000" dirty="0"/>
            <a:t>212 LABORATORIOS ACREDITADOS</a:t>
          </a:r>
        </a:p>
      </dgm:t>
    </dgm:pt>
    <dgm:pt modelId="{2A007F2C-45BA-4A23-8D11-F88E75990486}" type="parTrans" cxnId="{CF5ACBAB-504E-4A33-B504-8B8AC3C31378}">
      <dgm:prSet/>
      <dgm:spPr/>
      <dgm:t>
        <a:bodyPr/>
        <a:lstStyle/>
        <a:p>
          <a:endParaRPr lang="es-CO" sz="1000"/>
        </a:p>
      </dgm:t>
    </dgm:pt>
    <dgm:pt modelId="{CEE511DA-D5CA-45C2-BDB1-8950B68C7486}" type="sibTrans" cxnId="{CF5ACBAB-504E-4A33-B504-8B8AC3C31378}">
      <dgm:prSet/>
      <dgm:spPr/>
      <dgm:t>
        <a:bodyPr/>
        <a:lstStyle/>
        <a:p>
          <a:endParaRPr lang="es-CO" sz="1000"/>
        </a:p>
      </dgm:t>
    </dgm:pt>
    <dgm:pt modelId="{838EE5AC-2E1C-41FA-8780-587F24FBCB02}">
      <dgm:prSet phldrT="[Texto]" custT="1"/>
      <dgm:spPr/>
      <dgm:t>
        <a:bodyPr/>
        <a:lstStyle/>
        <a:p>
          <a:r>
            <a:rPr lang="es-CO" sz="2000" dirty="0"/>
            <a:t>27 ORGANIZACIONES AUTORIZADAS</a:t>
          </a:r>
        </a:p>
      </dgm:t>
    </dgm:pt>
    <dgm:pt modelId="{2A8B32B7-3CE6-4544-9C4C-98DE696D8B1B}" type="parTrans" cxnId="{B9B4AB7C-B377-49B5-BBF1-D459B0ED12AB}">
      <dgm:prSet/>
      <dgm:spPr/>
      <dgm:t>
        <a:bodyPr/>
        <a:lstStyle/>
        <a:p>
          <a:endParaRPr lang="es-CO" sz="1000"/>
        </a:p>
      </dgm:t>
    </dgm:pt>
    <dgm:pt modelId="{DC71DA63-F2A1-42F8-BCB8-096C5E24DD46}" type="sibTrans" cxnId="{B9B4AB7C-B377-49B5-BBF1-D459B0ED12AB}">
      <dgm:prSet/>
      <dgm:spPr/>
      <dgm:t>
        <a:bodyPr/>
        <a:lstStyle/>
        <a:p>
          <a:endParaRPr lang="es-CO" sz="1000"/>
        </a:p>
      </dgm:t>
    </dgm:pt>
    <dgm:pt modelId="{809FB85B-4D7D-4C1E-A96C-C102D30DBB86}">
      <dgm:prSet custT="1"/>
      <dgm:spPr/>
      <dgm:t>
        <a:bodyPr/>
        <a:lstStyle/>
        <a:p>
          <a:r>
            <a:rPr lang="es-CO" sz="2000" dirty="0"/>
            <a:t>142 INSCRIPCIONES PED</a:t>
          </a:r>
        </a:p>
      </dgm:t>
    </dgm:pt>
    <dgm:pt modelId="{39E0C84E-4363-4B94-9F70-6FF569B48DEA}" type="parTrans" cxnId="{5CB6DCB1-C0D2-4776-ADF7-22524460A1CE}">
      <dgm:prSet/>
      <dgm:spPr/>
      <dgm:t>
        <a:bodyPr/>
        <a:lstStyle/>
        <a:p>
          <a:endParaRPr lang="es-CO"/>
        </a:p>
      </dgm:t>
    </dgm:pt>
    <dgm:pt modelId="{0BBCD559-8D50-4296-8186-AC492561FBB1}" type="sibTrans" cxnId="{5CB6DCB1-C0D2-4776-ADF7-22524460A1CE}">
      <dgm:prSet/>
      <dgm:spPr/>
      <dgm:t>
        <a:bodyPr/>
        <a:lstStyle/>
        <a:p>
          <a:endParaRPr lang="es-CO"/>
        </a:p>
      </dgm:t>
    </dgm:pt>
    <dgm:pt modelId="{8C85D8EE-995D-4C4C-92EE-CA12B5DEA247}" type="pres">
      <dgm:prSet presAssocID="{99E9FA26-D52A-4BE5-AA8D-0DC1C491BD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546C6E5-29EF-4783-9CEC-32B8C09E64CC}" type="pres">
      <dgm:prSet presAssocID="{CBCAD8E3-D637-41F4-A042-D26DA0FB3545}" presName="hierRoot1" presStyleCnt="0">
        <dgm:presLayoutVars>
          <dgm:hierBranch val="init"/>
        </dgm:presLayoutVars>
      </dgm:prSet>
      <dgm:spPr/>
    </dgm:pt>
    <dgm:pt modelId="{2A0C7800-249A-4921-9771-69821393A8E5}" type="pres">
      <dgm:prSet presAssocID="{CBCAD8E3-D637-41F4-A042-D26DA0FB3545}" presName="rootComposite1" presStyleCnt="0"/>
      <dgm:spPr/>
    </dgm:pt>
    <dgm:pt modelId="{0742CAE2-67AD-4E5C-8C32-88F7C1FE6E5D}" type="pres">
      <dgm:prSet presAssocID="{CBCAD8E3-D637-41F4-A042-D26DA0FB3545}" presName="rootText1" presStyleLbl="node0" presStyleIdx="0" presStyleCnt="1" custScaleX="13876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B9B55C9-5854-4862-A17B-676FCB05A6BA}" type="pres">
      <dgm:prSet presAssocID="{CBCAD8E3-D637-41F4-A042-D26DA0FB354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B785CA9C-A215-45C7-BFA8-3621226A3E2B}" type="pres">
      <dgm:prSet presAssocID="{CBCAD8E3-D637-41F4-A042-D26DA0FB3545}" presName="hierChild2" presStyleCnt="0"/>
      <dgm:spPr/>
    </dgm:pt>
    <dgm:pt modelId="{74B99B34-655E-4A6D-9B0E-9A6AF716DEBA}" type="pres">
      <dgm:prSet presAssocID="{DF0FCF17-2251-442A-A0EE-E6A3EF817F85}" presName="Name64" presStyleLbl="parChTrans1D2" presStyleIdx="0" presStyleCnt="4"/>
      <dgm:spPr/>
      <dgm:t>
        <a:bodyPr/>
        <a:lstStyle/>
        <a:p>
          <a:endParaRPr lang="es-ES"/>
        </a:p>
      </dgm:t>
    </dgm:pt>
    <dgm:pt modelId="{45EF90D5-22EF-420B-9C0B-99EBA57E443D}" type="pres">
      <dgm:prSet presAssocID="{A6387564-AE5A-482E-81B2-38CE68076C36}" presName="hierRoot2" presStyleCnt="0">
        <dgm:presLayoutVars>
          <dgm:hierBranch val="init"/>
        </dgm:presLayoutVars>
      </dgm:prSet>
      <dgm:spPr/>
    </dgm:pt>
    <dgm:pt modelId="{AA6968D8-4AB9-4FF4-BBFB-DD8F949F9E01}" type="pres">
      <dgm:prSet presAssocID="{A6387564-AE5A-482E-81B2-38CE68076C36}" presName="rootComposite" presStyleCnt="0"/>
      <dgm:spPr/>
    </dgm:pt>
    <dgm:pt modelId="{465BCED4-98F2-48EE-B829-410CBABD0DE6}" type="pres">
      <dgm:prSet presAssocID="{A6387564-AE5A-482E-81B2-38CE68076C36}" presName="rootText" presStyleLbl="node2" presStyleIdx="0" presStyleCnt="4" custScaleX="123786" custScaleY="1244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30F6327-01C9-4F92-87D1-43A9DCA5FAD7}" type="pres">
      <dgm:prSet presAssocID="{A6387564-AE5A-482E-81B2-38CE68076C36}" presName="rootConnector" presStyleLbl="node2" presStyleIdx="0" presStyleCnt="4"/>
      <dgm:spPr/>
      <dgm:t>
        <a:bodyPr/>
        <a:lstStyle/>
        <a:p>
          <a:endParaRPr lang="es-ES"/>
        </a:p>
      </dgm:t>
    </dgm:pt>
    <dgm:pt modelId="{A26039B0-AAD4-4DAD-AE81-13EBC34A501F}" type="pres">
      <dgm:prSet presAssocID="{A6387564-AE5A-482E-81B2-38CE68076C36}" presName="hierChild4" presStyleCnt="0"/>
      <dgm:spPr/>
    </dgm:pt>
    <dgm:pt modelId="{4E4AB01C-FCD5-4C5A-B227-5399051AF84E}" type="pres">
      <dgm:prSet presAssocID="{A6387564-AE5A-482E-81B2-38CE68076C36}" presName="hierChild5" presStyleCnt="0"/>
      <dgm:spPr/>
    </dgm:pt>
    <dgm:pt modelId="{AE348EEE-A753-4BB5-9075-E7E8AB1D40EA}" type="pres">
      <dgm:prSet presAssocID="{2A007F2C-45BA-4A23-8D11-F88E75990486}" presName="Name64" presStyleLbl="parChTrans1D2" presStyleIdx="1" presStyleCnt="4"/>
      <dgm:spPr/>
      <dgm:t>
        <a:bodyPr/>
        <a:lstStyle/>
        <a:p>
          <a:endParaRPr lang="es-ES"/>
        </a:p>
      </dgm:t>
    </dgm:pt>
    <dgm:pt modelId="{C8074AA9-7C37-4626-88F1-F706B6234724}" type="pres">
      <dgm:prSet presAssocID="{73644FFF-B244-4984-8C7C-5E396E029882}" presName="hierRoot2" presStyleCnt="0">
        <dgm:presLayoutVars>
          <dgm:hierBranch val="init"/>
        </dgm:presLayoutVars>
      </dgm:prSet>
      <dgm:spPr/>
    </dgm:pt>
    <dgm:pt modelId="{1B32D4BB-5879-453E-BAEA-03F2E10D7C6D}" type="pres">
      <dgm:prSet presAssocID="{73644FFF-B244-4984-8C7C-5E396E029882}" presName="rootComposite" presStyleCnt="0"/>
      <dgm:spPr/>
    </dgm:pt>
    <dgm:pt modelId="{C3AAE5B8-8F8D-4398-8B6A-4326B06098AE}" type="pres">
      <dgm:prSet presAssocID="{73644FFF-B244-4984-8C7C-5E396E029882}" presName="rootText" presStyleLbl="node2" presStyleIdx="1" presStyleCnt="4" custScaleX="12378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2E1420-CD35-4955-AED7-12A85886F373}" type="pres">
      <dgm:prSet presAssocID="{73644FFF-B244-4984-8C7C-5E396E029882}" presName="rootConnector" presStyleLbl="node2" presStyleIdx="1" presStyleCnt="4"/>
      <dgm:spPr/>
      <dgm:t>
        <a:bodyPr/>
        <a:lstStyle/>
        <a:p>
          <a:endParaRPr lang="es-ES"/>
        </a:p>
      </dgm:t>
    </dgm:pt>
    <dgm:pt modelId="{74E14109-2B3E-42C9-ADF0-8B298C7C9201}" type="pres">
      <dgm:prSet presAssocID="{73644FFF-B244-4984-8C7C-5E396E029882}" presName="hierChild4" presStyleCnt="0"/>
      <dgm:spPr/>
    </dgm:pt>
    <dgm:pt modelId="{1920CD93-6A61-4F2F-8C9A-4689C1EFFA76}" type="pres">
      <dgm:prSet presAssocID="{73644FFF-B244-4984-8C7C-5E396E029882}" presName="hierChild5" presStyleCnt="0"/>
      <dgm:spPr/>
    </dgm:pt>
    <dgm:pt modelId="{9143398E-1D74-43C1-A111-B6B531B69D3B}" type="pres">
      <dgm:prSet presAssocID="{2A8B32B7-3CE6-4544-9C4C-98DE696D8B1B}" presName="Name64" presStyleLbl="parChTrans1D2" presStyleIdx="2" presStyleCnt="4"/>
      <dgm:spPr/>
      <dgm:t>
        <a:bodyPr/>
        <a:lstStyle/>
        <a:p>
          <a:endParaRPr lang="es-ES"/>
        </a:p>
      </dgm:t>
    </dgm:pt>
    <dgm:pt modelId="{BA144023-5387-48BE-9008-BF2207CB8F01}" type="pres">
      <dgm:prSet presAssocID="{838EE5AC-2E1C-41FA-8780-587F24FBCB02}" presName="hierRoot2" presStyleCnt="0">
        <dgm:presLayoutVars>
          <dgm:hierBranch val="init"/>
        </dgm:presLayoutVars>
      </dgm:prSet>
      <dgm:spPr/>
    </dgm:pt>
    <dgm:pt modelId="{0EC5C1DD-5DD8-4F1B-9E97-17184EA93B1C}" type="pres">
      <dgm:prSet presAssocID="{838EE5AC-2E1C-41FA-8780-587F24FBCB02}" presName="rootComposite" presStyleCnt="0"/>
      <dgm:spPr/>
    </dgm:pt>
    <dgm:pt modelId="{07E07C51-32C7-4CB0-BA39-94744A4FDA06}" type="pres">
      <dgm:prSet presAssocID="{838EE5AC-2E1C-41FA-8780-587F24FBCB02}" presName="rootText" presStyleLbl="node2" presStyleIdx="2" presStyleCnt="4" custScaleX="123786" custScaleY="165421" custLinFactNeighborY="-25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05CD80-CBFC-4B18-8AD5-6D12FB3F9E73}" type="pres">
      <dgm:prSet presAssocID="{838EE5AC-2E1C-41FA-8780-587F24FBCB02}" presName="rootConnector" presStyleLbl="node2" presStyleIdx="2" presStyleCnt="4"/>
      <dgm:spPr/>
      <dgm:t>
        <a:bodyPr/>
        <a:lstStyle/>
        <a:p>
          <a:endParaRPr lang="es-ES"/>
        </a:p>
      </dgm:t>
    </dgm:pt>
    <dgm:pt modelId="{C763BB98-736C-4C9A-904A-E120E24738FA}" type="pres">
      <dgm:prSet presAssocID="{838EE5AC-2E1C-41FA-8780-587F24FBCB02}" presName="hierChild4" presStyleCnt="0"/>
      <dgm:spPr/>
    </dgm:pt>
    <dgm:pt modelId="{6818A411-315A-4F9F-9509-05EC45004B9B}" type="pres">
      <dgm:prSet presAssocID="{838EE5AC-2E1C-41FA-8780-587F24FBCB02}" presName="hierChild5" presStyleCnt="0"/>
      <dgm:spPr/>
    </dgm:pt>
    <dgm:pt modelId="{52581802-AA90-4188-BA0F-27AC345C1B2E}" type="pres">
      <dgm:prSet presAssocID="{39E0C84E-4363-4B94-9F70-6FF569B48DEA}" presName="Name64" presStyleLbl="parChTrans1D2" presStyleIdx="3" presStyleCnt="4"/>
      <dgm:spPr/>
      <dgm:t>
        <a:bodyPr/>
        <a:lstStyle/>
        <a:p>
          <a:endParaRPr lang="es-ES"/>
        </a:p>
      </dgm:t>
    </dgm:pt>
    <dgm:pt modelId="{EB2B6827-CBF6-464E-884E-B48A21FF0C72}" type="pres">
      <dgm:prSet presAssocID="{809FB85B-4D7D-4C1E-A96C-C102D30DBB86}" presName="hierRoot2" presStyleCnt="0">
        <dgm:presLayoutVars>
          <dgm:hierBranch val="init"/>
        </dgm:presLayoutVars>
      </dgm:prSet>
      <dgm:spPr/>
    </dgm:pt>
    <dgm:pt modelId="{60976355-8EBC-4CE0-BED2-3209C889D539}" type="pres">
      <dgm:prSet presAssocID="{809FB85B-4D7D-4C1E-A96C-C102D30DBB86}" presName="rootComposite" presStyleCnt="0"/>
      <dgm:spPr/>
    </dgm:pt>
    <dgm:pt modelId="{AFB3D210-8D09-4A00-AF87-987523471149}" type="pres">
      <dgm:prSet presAssocID="{809FB85B-4D7D-4C1E-A96C-C102D30DBB86}" presName="rootText" presStyleLbl="node2" presStyleIdx="3" presStyleCnt="4" custScaleX="12744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C50776-17CC-4672-A814-3B9EC97B330F}" type="pres">
      <dgm:prSet presAssocID="{809FB85B-4D7D-4C1E-A96C-C102D30DBB86}" presName="rootConnector" presStyleLbl="node2" presStyleIdx="3" presStyleCnt="4"/>
      <dgm:spPr/>
      <dgm:t>
        <a:bodyPr/>
        <a:lstStyle/>
        <a:p>
          <a:endParaRPr lang="es-ES"/>
        </a:p>
      </dgm:t>
    </dgm:pt>
    <dgm:pt modelId="{F9D951D7-8734-4996-A64A-6B8BDA6E661F}" type="pres">
      <dgm:prSet presAssocID="{809FB85B-4D7D-4C1E-A96C-C102D30DBB86}" presName="hierChild4" presStyleCnt="0"/>
      <dgm:spPr/>
    </dgm:pt>
    <dgm:pt modelId="{FB5361E8-E1FE-4ABD-BC21-5497B4F75F0F}" type="pres">
      <dgm:prSet presAssocID="{809FB85B-4D7D-4C1E-A96C-C102D30DBB86}" presName="hierChild5" presStyleCnt="0"/>
      <dgm:spPr/>
    </dgm:pt>
    <dgm:pt modelId="{F8BB1FE5-F365-46CC-AB65-185AC61B868A}" type="pres">
      <dgm:prSet presAssocID="{CBCAD8E3-D637-41F4-A042-D26DA0FB3545}" presName="hierChild3" presStyleCnt="0"/>
      <dgm:spPr/>
    </dgm:pt>
  </dgm:ptLst>
  <dgm:cxnLst>
    <dgm:cxn modelId="{227D9886-28D6-F844-AF1B-C6D6A8EB7ED8}" type="presOf" srcId="{CBCAD8E3-D637-41F4-A042-D26DA0FB3545}" destId="{0742CAE2-67AD-4E5C-8C32-88F7C1FE6E5D}" srcOrd="0" destOrd="0" presId="urn:microsoft.com/office/officeart/2009/3/layout/HorizontalOrganizationChart"/>
    <dgm:cxn modelId="{B9255D02-AD99-CC41-BF32-D3CEDC3E7139}" type="presOf" srcId="{809FB85B-4D7D-4C1E-A96C-C102D30DBB86}" destId="{7DC50776-17CC-4672-A814-3B9EC97B330F}" srcOrd="1" destOrd="0" presId="urn:microsoft.com/office/officeart/2009/3/layout/HorizontalOrganizationChart"/>
    <dgm:cxn modelId="{B9B4AB7C-B377-49B5-BBF1-D459B0ED12AB}" srcId="{CBCAD8E3-D637-41F4-A042-D26DA0FB3545}" destId="{838EE5AC-2E1C-41FA-8780-587F24FBCB02}" srcOrd="2" destOrd="0" parTransId="{2A8B32B7-3CE6-4544-9C4C-98DE696D8B1B}" sibTransId="{DC71DA63-F2A1-42F8-BCB8-096C5E24DD46}"/>
    <dgm:cxn modelId="{8392A856-5C52-B245-9512-4C9FDB4B71A5}" type="presOf" srcId="{CBCAD8E3-D637-41F4-A042-D26DA0FB3545}" destId="{7B9B55C9-5854-4862-A17B-676FCB05A6BA}" srcOrd="1" destOrd="0" presId="urn:microsoft.com/office/officeart/2009/3/layout/HorizontalOrganizationChart"/>
    <dgm:cxn modelId="{54A34B57-ECDD-944A-ACE5-44DFF52B817F}" type="presOf" srcId="{DF0FCF17-2251-442A-A0EE-E6A3EF817F85}" destId="{74B99B34-655E-4A6D-9B0E-9A6AF716DEBA}" srcOrd="0" destOrd="0" presId="urn:microsoft.com/office/officeart/2009/3/layout/HorizontalOrganizationChart"/>
    <dgm:cxn modelId="{B84255B8-1498-904E-AE24-E5663581C35D}" type="presOf" srcId="{838EE5AC-2E1C-41FA-8780-587F24FBCB02}" destId="{4F05CD80-CBFC-4B18-8AD5-6D12FB3F9E73}" srcOrd="1" destOrd="0" presId="urn:microsoft.com/office/officeart/2009/3/layout/HorizontalOrganizationChart"/>
    <dgm:cxn modelId="{CF5ACBAB-504E-4A33-B504-8B8AC3C31378}" srcId="{CBCAD8E3-D637-41F4-A042-D26DA0FB3545}" destId="{73644FFF-B244-4984-8C7C-5E396E029882}" srcOrd="1" destOrd="0" parTransId="{2A007F2C-45BA-4A23-8D11-F88E75990486}" sibTransId="{CEE511DA-D5CA-45C2-BDB1-8950B68C7486}"/>
    <dgm:cxn modelId="{BCDC23E3-4F44-9549-9895-0C589B016CCE}" type="presOf" srcId="{2A007F2C-45BA-4A23-8D11-F88E75990486}" destId="{AE348EEE-A753-4BB5-9075-E7E8AB1D40EA}" srcOrd="0" destOrd="0" presId="urn:microsoft.com/office/officeart/2009/3/layout/HorizontalOrganizationChart"/>
    <dgm:cxn modelId="{3CF7D429-77E4-8D4B-B575-5E09EF569212}" type="presOf" srcId="{A6387564-AE5A-482E-81B2-38CE68076C36}" destId="{E30F6327-01C9-4F92-87D1-43A9DCA5FAD7}" srcOrd="1" destOrd="0" presId="urn:microsoft.com/office/officeart/2009/3/layout/HorizontalOrganizationChart"/>
    <dgm:cxn modelId="{408C0012-727D-A14C-97BE-431A53B33583}" type="presOf" srcId="{73644FFF-B244-4984-8C7C-5E396E029882}" destId="{C3AAE5B8-8F8D-4398-8B6A-4326B06098AE}" srcOrd="0" destOrd="0" presId="urn:microsoft.com/office/officeart/2009/3/layout/HorizontalOrganizationChart"/>
    <dgm:cxn modelId="{C032B279-FA37-AD47-898D-A70A55BBADF9}" type="presOf" srcId="{A6387564-AE5A-482E-81B2-38CE68076C36}" destId="{465BCED4-98F2-48EE-B829-410CBABD0DE6}" srcOrd="0" destOrd="0" presId="urn:microsoft.com/office/officeart/2009/3/layout/HorizontalOrganizationChart"/>
    <dgm:cxn modelId="{5CB6DCB1-C0D2-4776-ADF7-22524460A1CE}" srcId="{CBCAD8E3-D637-41F4-A042-D26DA0FB3545}" destId="{809FB85B-4D7D-4C1E-A96C-C102D30DBB86}" srcOrd="3" destOrd="0" parTransId="{39E0C84E-4363-4B94-9F70-6FF569B48DEA}" sibTransId="{0BBCD559-8D50-4296-8186-AC492561FBB1}"/>
    <dgm:cxn modelId="{2F938E46-B124-FC47-ACAF-ECB6714CB09F}" type="presOf" srcId="{99E9FA26-D52A-4BE5-AA8D-0DC1C491BD78}" destId="{8C85D8EE-995D-4C4C-92EE-CA12B5DEA247}" srcOrd="0" destOrd="0" presId="urn:microsoft.com/office/officeart/2009/3/layout/HorizontalOrganizationChart"/>
    <dgm:cxn modelId="{9E088D88-C491-477E-A90E-C85E845C0950}" srcId="{99E9FA26-D52A-4BE5-AA8D-0DC1C491BD78}" destId="{CBCAD8E3-D637-41F4-A042-D26DA0FB3545}" srcOrd="0" destOrd="0" parTransId="{B1303C29-8252-4F6C-BD0F-AADA39829C7C}" sibTransId="{BA17D6CA-3A12-4C70-8D8D-09AF9791B0B3}"/>
    <dgm:cxn modelId="{1E4878F9-60EE-A047-B47F-7CF6C98E7588}" type="presOf" srcId="{809FB85B-4D7D-4C1E-A96C-C102D30DBB86}" destId="{AFB3D210-8D09-4A00-AF87-987523471149}" srcOrd="0" destOrd="0" presId="urn:microsoft.com/office/officeart/2009/3/layout/HorizontalOrganizationChart"/>
    <dgm:cxn modelId="{50440A68-D911-6149-8955-C4060467AF56}" type="presOf" srcId="{39E0C84E-4363-4B94-9F70-6FF569B48DEA}" destId="{52581802-AA90-4188-BA0F-27AC345C1B2E}" srcOrd="0" destOrd="0" presId="urn:microsoft.com/office/officeart/2009/3/layout/HorizontalOrganizationChart"/>
    <dgm:cxn modelId="{EA3E2344-F976-D84F-BADD-13298E7B2E22}" type="presOf" srcId="{73644FFF-B244-4984-8C7C-5E396E029882}" destId="{562E1420-CD35-4955-AED7-12A85886F373}" srcOrd="1" destOrd="0" presId="urn:microsoft.com/office/officeart/2009/3/layout/HorizontalOrganizationChart"/>
    <dgm:cxn modelId="{C7C322FB-35F3-3E4C-9FDC-D0EA212BA5BE}" type="presOf" srcId="{838EE5AC-2E1C-41FA-8780-587F24FBCB02}" destId="{07E07C51-32C7-4CB0-BA39-94744A4FDA06}" srcOrd="0" destOrd="0" presId="urn:microsoft.com/office/officeart/2009/3/layout/HorizontalOrganizationChart"/>
    <dgm:cxn modelId="{4C5EAB18-06D0-46B8-82C5-AE3D1627643E}" srcId="{CBCAD8E3-D637-41F4-A042-D26DA0FB3545}" destId="{A6387564-AE5A-482E-81B2-38CE68076C36}" srcOrd="0" destOrd="0" parTransId="{DF0FCF17-2251-442A-A0EE-E6A3EF817F85}" sibTransId="{EA6D06FD-BB16-4827-A46D-A375717CF3C5}"/>
    <dgm:cxn modelId="{62EEC8C2-A025-4448-AEEC-0707627CFC07}" type="presOf" srcId="{2A8B32B7-3CE6-4544-9C4C-98DE696D8B1B}" destId="{9143398E-1D74-43C1-A111-B6B531B69D3B}" srcOrd="0" destOrd="0" presId="urn:microsoft.com/office/officeart/2009/3/layout/HorizontalOrganizationChart"/>
    <dgm:cxn modelId="{0249C04A-5475-994E-820A-FC609D366737}" type="presParOf" srcId="{8C85D8EE-995D-4C4C-92EE-CA12B5DEA247}" destId="{9546C6E5-29EF-4783-9CEC-32B8C09E64CC}" srcOrd="0" destOrd="0" presId="urn:microsoft.com/office/officeart/2009/3/layout/HorizontalOrganizationChart"/>
    <dgm:cxn modelId="{02546573-FB9B-8D46-B6DA-38C6ED6E3C3D}" type="presParOf" srcId="{9546C6E5-29EF-4783-9CEC-32B8C09E64CC}" destId="{2A0C7800-249A-4921-9771-69821393A8E5}" srcOrd="0" destOrd="0" presId="urn:microsoft.com/office/officeart/2009/3/layout/HorizontalOrganizationChart"/>
    <dgm:cxn modelId="{18BDFC83-86C9-BD44-B995-D30D1EF818F9}" type="presParOf" srcId="{2A0C7800-249A-4921-9771-69821393A8E5}" destId="{0742CAE2-67AD-4E5C-8C32-88F7C1FE6E5D}" srcOrd="0" destOrd="0" presId="urn:microsoft.com/office/officeart/2009/3/layout/HorizontalOrganizationChart"/>
    <dgm:cxn modelId="{E95B4B5B-38CF-A44D-8D8B-AC3D8CB30622}" type="presParOf" srcId="{2A0C7800-249A-4921-9771-69821393A8E5}" destId="{7B9B55C9-5854-4862-A17B-676FCB05A6BA}" srcOrd="1" destOrd="0" presId="urn:microsoft.com/office/officeart/2009/3/layout/HorizontalOrganizationChart"/>
    <dgm:cxn modelId="{F44B1BC1-DD94-9E4B-AE43-84C8027E7CCE}" type="presParOf" srcId="{9546C6E5-29EF-4783-9CEC-32B8C09E64CC}" destId="{B785CA9C-A215-45C7-BFA8-3621226A3E2B}" srcOrd="1" destOrd="0" presId="urn:microsoft.com/office/officeart/2009/3/layout/HorizontalOrganizationChart"/>
    <dgm:cxn modelId="{96FE4292-B288-7542-B63B-5B9DFADE7FFC}" type="presParOf" srcId="{B785CA9C-A215-45C7-BFA8-3621226A3E2B}" destId="{74B99B34-655E-4A6D-9B0E-9A6AF716DEBA}" srcOrd="0" destOrd="0" presId="urn:microsoft.com/office/officeart/2009/3/layout/HorizontalOrganizationChart"/>
    <dgm:cxn modelId="{40E7FE80-49C0-6F47-BD74-60881B781294}" type="presParOf" srcId="{B785CA9C-A215-45C7-BFA8-3621226A3E2B}" destId="{45EF90D5-22EF-420B-9C0B-99EBA57E443D}" srcOrd="1" destOrd="0" presId="urn:microsoft.com/office/officeart/2009/3/layout/HorizontalOrganizationChart"/>
    <dgm:cxn modelId="{994ECBD0-E178-C943-A2CB-3B7333083D03}" type="presParOf" srcId="{45EF90D5-22EF-420B-9C0B-99EBA57E443D}" destId="{AA6968D8-4AB9-4FF4-BBFB-DD8F949F9E01}" srcOrd="0" destOrd="0" presId="urn:microsoft.com/office/officeart/2009/3/layout/HorizontalOrganizationChart"/>
    <dgm:cxn modelId="{C6C01194-2072-4646-8AE2-BC7E21F1190B}" type="presParOf" srcId="{AA6968D8-4AB9-4FF4-BBFB-DD8F949F9E01}" destId="{465BCED4-98F2-48EE-B829-410CBABD0DE6}" srcOrd="0" destOrd="0" presId="urn:microsoft.com/office/officeart/2009/3/layout/HorizontalOrganizationChart"/>
    <dgm:cxn modelId="{45FB67E1-1DF3-D34A-BDAC-AE166C1DEB55}" type="presParOf" srcId="{AA6968D8-4AB9-4FF4-BBFB-DD8F949F9E01}" destId="{E30F6327-01C9-4F92-87D1-43A9DCA5FAD7}" srcOrd="1" destOrd="0" presId="urn:microsoft.com/office/officeart/2009/3/layout/HorizontalOrganizationChart"/>
    <dgm:cxn modelId="{94806957-2423-E34B-8EE7-B7095FC8747C}" type="presParOf" srcId="{45EF90D5-22EF-420B-9C0B-99EBA57E443D}" destId="{A26039B0-AAD4-4DAD-AE81-13EBC34A501F}" srcOrd="1" destOrd="0" presId="urn:microsoft.com/office/officeart/2009/3/layout/HorizontalOrganizationChart"/>
    <dgm:cxn modelId="{0E7D6C40-617A-1B49-97C2-D0D9F6A30A74}" type="presParOf" srcId="{45EF90D5-22EF-420B-9C0B-99EBA57E443D}" destId="{4E4AB01C-FCD5-4C5A-B227-5399051AF84E}" srcOrd="2" destOrd="0" presId="urn:microsoft.com/office/officeart/2009/3/layout/HorizontalOrganizationChart"/>
    <dgm:cxn modelId="{49A9CCE6-BE4F-6847-BC0E-15EEECAACD03}" type="presParOf" srcId="{B785CA9C-A215-45C7-BFA8-3621226A3E2B}" destId="{AE348EEE-A753-4BB5-9075-E7E8AB1D40EA}" srcOrd="2" destOrd="0" presId="urn:microsoft.com/office/officeart/2009/3/layout/HorizontalOrganizationChart"/>
    <dgm:cxn modelId="{044A0D8E-D20A-B141-A8D4-5FEA87E539FB}" type="presParOf" srcId="{B785CA9C-A215-45C7-BFA8-3621226A3E2B}" destId="{C8074AA9-7C37-4626-88F1-F706B6234724}" srcOrd="3" destOrd="0" presId="urn:microsoft.com/office/officeart/2009/3/layout/HorizontalOrganizationChart"/>
    <dgm:cxn modelId="{B22ED700-D482-2248-8A87-354389CA3B56}" type="presParOf" srcId="{C8074AA9-7C37-4626-88F1-F706B6234724}" destId="{1B32D4BB-5879-453E-BAEA-03F2E10D7C6D}" srcOrd="0" destOrd="0" presId="urn:microsoft.com/office/officeart/2009/3/layout/HorizontalOrganizationChart"/>
    <dgm:cxn modelId="{3207D1B7-0923-1248-9B19-6502EB4E356E}" type="presParOf" srcId="{1B32D4BB-5879-453E-BAEA-03F2E10D7C6D}" destId="{C3AAE5B8-8F8D-4398-8B6A-4326B06098AE}" srcOrd="0" destOrd="0" presId="urn:microsoft.com/office/officeart/2009/3/layout/HorizontalOrganizationChart"/>
    <dgm:cxn modelId="{55D1B535-DCD4-4545-8D4A-C28A64C3D411}" type="presParOf" srcId="{1B32D4BB-5879-453E-BAEA-03F2E10D7C6D}" destId="{562E1420-CD35-4955-AED7-12A85886F373}" srcOrd="1" destOrd="0" presId="urn:microsoft.com/office/officeart/2009/3/layout/HorizontalOrganizationChart"/>
    <dgm:cxn modelId="{A8CA40C9-52F5-6B45-8E7A-1068A10CE4D3}" type="presParOf" srcId="{C8074AA9-7C37-4626-88F1-F706B6234724}" destId="{74E14109-2B3E-42C9-ADF0-8B298C7C9201}" srcOrd="1" destOrd="0" presId="urn:microsoft.com/office/officeart/2009/3/layout/HorizontalOrganizationChart"/>
    <dgm:cxn modelId="{7B3D1AB5-08CD-E94F-BA4C-3A6ABE800A0F}" type="presParOf" srcId="{C8074AA9-7C37-4626-88F1-F706B6234724}" destId="{1920CD93-6A61-4F2F-8C9A-4689C1EFFA76}" srcOrd="2" destOrd="0" presId="urn:microsoft.com/office/officeart/2009/3/layout/HorizontalOrganizationChart"/>
    <dgm:cxn modelId="{F8111ACC-CCDC-874C-8473-2AC155CE2098}" type="presParOf" srcId="{B785CA9C-A215-45C7-BFA8-3621226A3E2B}" destId="{9143398E-1D74-43C1-A111-B6B531B69D3B}" srcOrd="4" destOrd="0" presId="urn:microsoft.com/office/officeart/2009/3/layout/HorizontalOrganizationChart"/>
    <dgm:cxn modelId="{F9D5D9BB-8522-9243-BA9F-B78A95494D27}" type="presParOf" srcId="{B785CA9C-A215-45C7-BFA8-3621226A3E2B}" destId="{BA144023-5387-48BE-9008-BF2207CB8F01}" srcOrd="5" destOrd="0" presId="urn:microsoft.com/office/officeart/2009/3/layout/HorizontalOrganizationChart"/>
    <dgm:cxn modelId="{365DDFA7-C75D-2249-8F75-25C5301AA366}" type="presParOf" srcId="{BA144023-5387-48BE-9008-BF2207CB8F01}" destId="{0EC5C1DD-5DD8-4F1B-9E97-17184EA93B1C}" srcOrd="0" destOrd="0" presId="urn:microsoft.com/office/officeart/2009/3/layout/HorizontalOrganizationChart"/>
    <dgm:cxn modelId="{AEA83EB5-91A4-354B-BB3D-218EFE01D8BF}" type="presParOf" srcId="{0EC5C1DD-5DD8-4F1B-9E97-17184EA93B1C}" destId="{07E07C51-32C7-4CB0-BA39-94744A4FDA06}" srcOrd="0" destOrd="0" presId="urn:microsoft.com/office/officeart/2009/3/layout/HorizontalOrganizationChart"/>
    <dgm:cxn modelId="{00F57C3C-1624-A644-A2AB-C01037733471}" type="presParOf" srcId="{0EC5C1DD-5DD8-4F1B-9E97-17184EA93B1C}" destId="{4F05CD80-CBFC-4B18-8AD5-6D12FB3F9E73}" srcOrd="1" destOrd="0" presId="urn:microsoft.com/office/officeart/2009/3/layout/HorizontalOrganizationChart"/>
    <dgm:cxn modelId="{D147F953-77D0-244B-9E5F-700BE200E743}" type="presParOf" srcId="{BA144023-5387-48BE-9008-BF2207CB8F01}" destId="{C763BB98-736C-4C9A-904A-E120E24738FA}" srcOrd="1" destOrd="0" presId="urn:microsoft.com/office/officeart/2009/3/layout/HorizontalOrganizationChart"/>
    <dgm:cxn modelId="{768DF78D-726A-7F40-BCB6-674888E90028}" type="presParOf" srcId="{BA144023-5387-48BE-9008-BF2207CB8F01}" destId="{6818A411-315A-4F9F-9509-05EC45004B9B}" srcOrd="2" destOrd="0" presId="urn:microsoft.com/office/officeart/2009/3/layout/HorizontalOrganizationChart"/>
    <dgm:cxn modelId="{2B5DCB8A-4BF5-D649-A8AE-0584EEA58C5E}" type="presParOf" srcId="{B785CA9C-A215-45C7-BFA8-3621226A3E2B}" destId="{52581802-AA90-4188-BA0F-27AC345C1B2E}" srcOrd="6" destOrd="0" presId="urn:microsoft.com/office/officeart/2009/3/layout/HorizontalOrganizationChart"/>
    <dgm:cxn modelId="{024DDA82-A56B-1E46-B40C-C5DFD66922FC}" type="presParOf" srcId="{B785CA9C-A215-45C7-BFA8-3621226A3E2B}" destId="{EB2B6827-CBF6-464E-884E-B48A21FF0C72}" srcOrd="7" destOrd="0" presId="urn:microsoft.com/office/officeart/2009/3/layout/HorizontalOrganizationChart"/>
    <dgm:cxn modelId="{3B10FBDC-5F54-A149-9B91-469CA1072C52}" type="presParOf" srcId="{EB2B6827-CBF6-464E-884E-B48A21FF0C72}" destId="{60976355-8EBC-4CE0-BED2-3209C889D539}" srcOrd="0" destOrd="0" presId="urn:microsoft.com/office/officeart/2009/3/layout/HorizontalOrganizationChart"/>
    <dgm:cxn modelId="{FD4DCE55-C4C6-3B4C-A31B-B337E299D489}" type="presParOf" srcId="{60976355-8EBC-4CE0-BED2-3209C889D539}" destId="{AFB3D210-8D09-4A00-AF87-987523471149}" srcOrd="0" destOrd="0" presId="urn:microsoft.com/office/officeart/2009/3/layout/HorizontalOrganizationChart"/>
    <dgm:cxn modelId="{E93DF409-CB02-EE4F-98BB-A2DEDE84F6C3}" type="presParOf" srcId="{60976355-8EBC-4CE0-BED2-3209C889D539}" destId="{7DC50776-17CC-4672-A814-3B9EC97B330F}" srcOrd="1" destOrd="0" presId="urn:microsoft.com/office/officeart/2009/3/layout/HorizontalOrganizationChart"/>
    <dgm:cxn modelId="{B42AE3F8-9EE0-C849-9638-F8196BD4F77C}" type="presParOf" srcId="{EB2B6827-CBF6-464E-884E-B48A21FF0C72}" destId="{F9D951D7-8734-4996-A64A-6B8BDA6E661F}" srcOrd="1" destOrd="0" presId="urn:microsoft.com/office/officeart/2009/3/layout/HorizontalOrganizationChart"/>
    <dgm:cxn modelId="{959C7F8C-F17D-BE4E-B4A2-C8D4AE304385}" type="presParOf" srcId="{EB2B6827-CBF6-464E-884E-B48A21FF0C72}" destId="{FB5361E8-E1FE-4ABD-BC21-5497B4F75F0F}" srcOrd="2" destOrd="0" presId="urn:microsoft.com/office/officeart/2009/3/layout/HorizontalOrganizationChart"/>
    <dgm:cxn modelId="{FE87620F-0AFB-DD45-A1DD-9B8C9FCCD6EC}" type="presParOf" srcId="{9546C6E5-29EF-4783-9CEC-32B8C09E64CC}" destId="{F8BB1FE5-F365-46CC-AB65-185AC61B868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6B658-5D84-4D9A-9A1E-CB3679EC0DB3}">
      <dsp:nvSpPr>
        <dsp:cNvPr id="0" name=""/>
        <dsp:cNvSpPr/>
      </dsp:nvSpPr>
      <dsp:spPr>
        <a:xfrm>
          <a:off x="902415" y="1528936"/>
          <a:ext cx="2517968" cy="2886378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Conocimiento de la estrategia, por parte de los Directivos de las entidades, obteniendo el apoyo requerido</a:t>
          </a:r>
          <a:endParaRPr lang="es-CO" sz="1300" kern="1200" dirty="0"/>
        </a:p>
      </dsp:txBody>
      <dsp:txXfrm>
        <a:off x="1531908" y="1961893"/>
        <a:ext cx="1227509" cy="2020464"/>
      </dsp:txXfrm>
    </dsp:sp>
    <dsp:sp modelId="{7C05496E-D4CC-45C3-AB8E-76577050A827}">
      <dsp:nvSpPr>
        <dsp:cNvPr id="0" name=""/>
        <dsp:cNvSpPr/>
      </dsp:nvSpPr>
      <dsp:spPr>
        <a:xfrm>
          <a:off x="310" y="2261782"/>
          <a:ext cx="1533466" cy="1440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Reuniones de Socialización de la estrategia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Sept-Oct</a:t>
          </a:r>
          <a:endParaRPr lang="es-CO" sz="1300" kern="1200" dirty="0"/>
        </a:p>
      </dsp:txBody>
      <dsp:txXfrm>
        <a:off x="224881" y="2472756"/>
        <a:ext cx="1084324" cy="1018673"/>
      </dsp:txXfrm>
    </dsp:sp>
    <dsp:sp modelId="{979AA84E-E9BE-4DCF-9CD6-3058222100AF}">
      <dsp:nvSpPr>
        <dsp:cNvPr id="0" name=""/>
        <dsp:cNvSpPr/>
      </dsp:nvSpPr>
      <dsp:spPr>
        <a:xfrm>
          <a:off x="3151404" y="1477654"/>
          <a:ext cx="4369346" cy="29268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b="0" i="0" kern="1200" dirty="0"/>
            <a:t>Mapeo usuarios Servicios Climáticos</a:t>
          </a:r>
          <a:endParaRPr lang="es-C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b="0" i="0" kern="1200" dirty="0"/>
            <a:t>Necesidad de Servicios Climáticos en términos de Datos </a:t>
          </a:r>
          <a:r>
            <a:rPr lang="es-CO" sz="1200" b="0" i="0" kern="1200" dirty="0" err="1"/>
            <a:t>Hidrometeorológicos</a:t>
          </a:r>
          <a:r>
            <a:rPr lang="es-CO" sz="1200" b="0" i="0" kern="1200" dirty="0"/>
            <a:t>, Productos y Servicios</a:t>
          </a:r>
          <a:endParaRPr lang="es-C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b="0" i="0" kern="1200" dirty="0"/>
            <a:t>Oferta de Servicios Climáticos</a:t>
          </a:r>
          <a:endParaRPr lang="es-C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b="0" i="0" kern="1200" dirty="0"/>
            <a:t>Socialización del concepto de Cadena Nacional de Prestación de Servicios Climáticos</a:t>
          </a:r>
          <a:endParaRPr lang="es-C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b="0" i="0" kern="1200" dirty="0"/>
            <a:t>Obtención de la </a:t>
          </a:r>
          <a:r>
            <a:rPr lang="es-CO" sz="1200" b="0" i="0" kern="1200" dirty="0" err="1"/>
            <a:t>DOFA</a:t>
          </a:r>
          <a:r>
            <a:rPr lang="es-CO" sz="1200" b="0" i="0" kern="1200" dirty="0"/>
            <a:t> para la construcción del MNSC-CO</a:t>
          </a:r>
          <a:endParaRPr lang="es-CO" sz="1200" kern="1200" dirty="0"/>
        </a:p>
      </dsp:txBody>
      <dsp:txXfrm>
        <a:off x="4243741" y="1916677"/>
        <a:ext cx="2252622" cy="2048773"/>
      </dsp:txXfrm>
    </dsp:sp>
    <dsp:sp modelId="{A7703CA6-DD5C-410D-BF1A-1A4680E1FCAD}">
      <dsp:nvSpPr>
        <dsp:cNvPr id="0" name=""/>
        <dsp:cNvSpPr/>
      </dsp:nvSpPr>
      <dsp:spPr>
        <a:xfrm>
          <a:off x="2723699" y="2320055"/>
          <a:ext cx="1445325" cy="1348332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Talleres sectoriales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Oct</a:t>
          </a:r>
          <a:endParaRPr lang="es-CO" sz="1300" kern="1200" dirty="0"/>
        </a:p>
      </dsp:txBody>
      <dsp:txXfrm>
        <a:off x="2935362" y="2517514"/>
        <a:ext cx="1021999" cy="953414"/>
      </dsp:txXfrm>
    </dsp:sp>
    <dsp:sp modelId="{0EC478B5-7490-4CAE-892A-67A39C116B3D}">
      <dsp:nvSpPr>
        <dsp:cNvPr id="0" name=""/>
        <dsp:cNvSpPr/>
      </dsp:nvSpPr>
      <dsp:spPr>
        <a:xfrm>
          <a:off x="7792172" y="1251527"/>
          <a:ext cx="3119182" cy="3218593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Trabajo</a:t>
          </a:r>
          <a:r>
            <a:rPr lang="es-CO" sz="1200" b="0" i="0" kern="1200" dirty="0"/>
            <a:t> intersectorial: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/>
            <a:t>- Identificación estado actual mecanismos de interconexión entre los proveedores de servicios climáticos y los usuarios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/>
            <a:t>- Selección estructura y gobernanza del MNSC-CO</a:t>
          </a:r>
          <a:endParaRPr lang="es-CO" sz="1200" kern="1200" dirty="0"/>
        </a:p>
      </dsp:txBody>
      <dsp:txXfrm>
        <a:off x="8571967" y="1734316"/>
        <a:ext cx="1520602" cy="2253015"/>
      </dsp:txXfrm>
    </dsp:sp>
    <dsp:sp modelId="{4AC41959-9088-4D6A-9973-673894B02EEA}">
      <dsp:nvSpPr>
        <dsp:cNvPr id="0" name=""/>
        <dsp:cNvSpPr/>
      </dsp:nvSpPr>
      <dsp:spPr>
        <a:xfrm>
          <a:off x="6775281" y="1952586"/>
          <a:ext cx="1741910" cy="1860513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Lanzamiento del Marco Nacional de Servicios Climáticos – Colombia con </a:t>
          </a:r>
          <a:r>
            <a:rPr lang="es-CO" sz="1300" b="0" i="0" kern="1200" dirty="0" err="1"/>
            <a:t>OMM</a:t>
          </a:r>
          <a:endParaRPr lang="es-CO" sz="1300" b="0" i="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0" i="0" kern="1200" dirty="0"/>
            <a:t>Nov</a:t>
          </a:r>
          <a:endParaRPr lang="es-CO" sz="1300" kern="1200" dirty="0"/>
        </a:p>
      </dsp:txBody>
      <dsp:txXfrm>
        <a:off x="7030378" y="2225052"/>
        <a:ext cx="1231716" cy="1315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6D6DB-D2DD-484B-AFBB-B8DDAF603F75}">
      <dsp:nvSpPr>
        <dsp:cNvPr id="0" name=""/>
        <dsp:cNvSpPr/>
      </dsp:nvSpPr>
      <dsp:spPr>
        <a:xfrm>
          <a:off x="0" y="2173"/>
          <a:ext cx="9746563" cy="13643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/>
            <a:t>Plan de acción (Acuerdo de asistencia técnica)</a:t>
          </a:r>
        </a:p>
      </dsp:txBody>
      <dsp:txXfrm>
        <a:off x="66601" y="68774"/>
        <a:ext cx="9613361" cy="1231127"/>
      </dsp:txXfrm>
    </dsp:sp>
    <dsp:sp modelId="{230F8B2E-62CD-4D36-BF64-331B586E98A2}">
      <dsp:nvSpPr>
        <dsp:cNvPr id="0" name=""/>
        <dsp:cNvSpPr/>
      </dsp:nvSpPr>
      <dsp:spPr>
        <a:xfrm>
          <a:off x="0" y="1366503"/>
          <a:ext cx="9746563" cy="745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45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2800" kern="1200" dirty="0"/>
            <a:t>Actividades que deben desarrollarse en el marco de los servicios climáticos</a:t>
          </a:r>
        </a:p>
      </dsp:txBody>
      <dsp:txXfrm>
        <a:off x="0" y="1366503"/>
        <a:ext cx="9746563" cy="745442"/>
      </dsp:txXfrm>
    </dsp:sp>
    <dsp:sp modelId="{579A326C-C77E-41F4-B272-AE188F639D47}">
      <dsp:nvSpPr>
        <dsp:cNvPr id="0" name=""/>
        <dsp:cNvSpPr/>
      </dsp:nvSpPr>
      <dsp:spPr>
        <a:xfrm>
          <a:off x="0" y="2111945"/>
          <a:ext cx="9746563" cy="136432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/>
            <a:t>Validación plan de acción</a:t>
          </a:r>
        </a:p>
      </dsp:txBody>
      <dsp:txXfrm>
        <a:off x="66601" y="2178546"/>
        <a:ext cx="9613361" cy="1231127"/>
      </dsp:txXfrm>
    </dsp:sp>
    <dsp:sp modelId="{64DC700D-35AF-48DE-A6C9-F2D59F6E7B48}">
      <dsp:nvSpPr>
        <dsp:cNvPr id="0" name=""/>
        <dsp:cNvSpPr/>
      </dsp:nvSpPr>
      <dsp:spPr>
        <a:xfrm>
          <a:off x="0" y="3476275"/>
          <a:ext cx="9746563" cy="39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45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2800" kern="1200" dirty="0"/>
            <a:t>Por el gobierno y los principales asociados </a:t>
          </a:r>
        </a:p>
      </dsp:txBody>
      <dsp:txXfrm>
        <a:off x="0" y="3476275"/>
        <a:ext cx="9746563" cy="3993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81802-AA90-4188-BA0F-27AC345C1B2E}">
      <dsp:nvSpPr>
        <dsp:cNvPr id="0" name=""/>
        <dsp:cNvSpPr/>
      </dsp:nvSpPr>
      <dsp:spPr>
        <a:xfrm>
          <a:off x="4001852" y="2434166"/>
          <a:ext cx="520377" cy="2034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188" y="0"/>
              </a:lnTo>
              <a:lnTo>
                <a:pt x="260188" y="2034675"/>
              </a:lnTo>
              <a:lnTo>
                <a:pt x="520377" y="2034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3398E-1D74-43C1-A111-B6B531B69D3B}">
      <dsp:nvSpPr>
        <dsp:cNvPr id="0" name=""/>
        <dsp:cNvSpPr/>
      </dsp:nvSpPr>
      <dsp:spPr>
        <a:xfrm>
          <a:off x="4001852" y="2434166"/>
          <a:ext cx="520377" cy="636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188" y="0"/>
              </a:lnTo>
              <a:lnTo>
                <a:pt x="260188" y="636212"/>
              </a:lnTo>
              <a:lnTo>
                <a:pt x="520377" y="6362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48EEE-A753-4BB5-9075-E7E8AB1D40EA}">
      <dsp:nvSpPr>
        <dsp:cNvPr id="0" name=""/>
        <dsp:cNvSpPr/>
      </dsp:nvSpPr>
      <dsp:spPr>
        <a:xfrm>
          <a:off x="4001852" y="1712053"/>
          <a:ext cx="520377" cy="722112"/>
        </a:xfrm>
        <a:custGeom>
          <a:avLst/>
          <a:gdLst/>
          <a:ahLst/>
          <a:cxnLst/>
          <a:rect l="0" t="0" r="0" b="0"/>
          <a:pathLst>
            <a:path>
              <a:moveTo>
                <a:pt x="0" y="722112"/>
              </a:moveTo>
              <a:lnTo>
                <a:pt x="260188" y="722112"/>
              </a:lnTo>
              <a:lnTo>
                <a:pt x="260188" y="0"/>
              </a:lnTo>
              <a:lnTo>
                <a:pt x="52037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99B34-655E-4A6D-9B0E-9A6AF716DEBA}">
      <dsp:nvSpPr>
        <dsp:cNvPr id="0" name=""/>
        <dsp:cNvSpPr/>
      </dsp:nvSpPr>
      <dsp:spPr>
        <a:xfrm>
          <a:off x="4001852" y="496366"/>
          <a:ext cx="520377" cy="1937800"/>
        </a:xfrm>
        <a:custGeom>
          <a:avLst/>
          <a:gdLst/>
          <a:ahLst/>
          <a:cxnLst/>
          <a:rect l="0" t="0" r="0" b="0"/>
          <a:pathLst>
            <a:path>
              <a:moveTo>
                <a:pt x="0" y="1937800"/>
              </a:moveTo>
              <a:lnTo>
                <a:pt x="260188" y="1937800"/>
              </a:lnTo>
              <a:lnTo>
                <a:pt x="260188" y="0"/>
              </a:lnTo>
              <a:lnTo>
                <a:pt x="52037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2CAE2-67AD-4E5C-8C32-88F7C1FE6E5D}">
      <dsp:nvSpPr>
        <dsp:cNvPr id="0" name=""/>
        <dsp:cNvSpPr/>
      </dsp:nvSpPr>
      <dsp:spPr>
        <a:xfrm>
          <a:off x="391394" y="2037378"/>
          <a:ext cx="3610457" cy="79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CUMPLIMIENTO DE INDICADORES Y METAS POA 2017</a:t>
          </a:r>
        </a:p>
      </dsp:txBody>
      <dsp:txXfrm>
        <a:off x="391394" y="2037378"/>
        <a:ext cx="3610457" cy="793575"/>
      </dsp:txXfrm>
    </dsp:sp>
    <dsp:sp modelId="{465BCED4-98F2-48EE-B829-410CBABD0DE6}">
      <dsp:nvSpPr>
        <dsp:cNvPr id="0" name=""/>
        <dsp:cNvSpPr/>
      </dsp:nvSpPr>
      <dsp:spPr>
        <a:xfrm>
          <a:off x="4522229" y="2702"/>
          <a:ext cx="3220772" cy="987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173 DIAS DE AUDITORÍA</a:t>
          </a:r>
        </a:p>
      </dsp:txBody>
      <dsp:txXfrm>
        <a:off x="4522229" y="2702"/>
        <a:ext cx="3220772" cy="987327"/>
      </dsp:txXfrm>
    </dsp:sp>
    <dsp:sp modelId="{C3AAE5B8-8F8D-4398-8B6A-4326B06098AE}">
      <dsp:nvSpPr>
        <dsp:cNvPr id="0" name=""/>
        <dsp:cNvSpPr/>
      </dsp:nvSpPr>
      <dsp:spPr>
        <a:xfrm>
          <a:off x="4522229" y="1315265"/>
          <a:ext cx="3220772" cy="79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212 LABORATORIOS ACREDITADOS</a:t>
          </a:r>
        </a:p>
      </dsp:txBody>
      <dsp:txXfrm>
        <a:off x="4522229" y="1315265"/>
        <a:ext cx="3220772" cy="793575"/>
      </dsp:txXfrm>
    </dsp:sp>
    <dsp:sp modelId="{07E07C51-32C7-4CB0-BA39-94744A4FDA06}">
      <dsp:nvSpPr>
        <dsp:cNvPr id="0" name=""/>
        <dsp:cNvSpPr/>
      </dsp:nvSpPr>
      <dsp:spPr>
        <a:xfrm>
          <a:off x="4522229" y="2414008"/>
          <a:ext cx="3220772" cy="1312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27 ORGANIZACIONES AUTORIZADAS</a:t>
          </a:r>
        </a:p>
      </dsp:txBody>
      <dsp:txXfrm>
        <a:off x="4522229" y="2414008"/>
        <a:ext cx="3220772" cy="1312740"/>
      </dsp:txXfrm>
    </dsp:sp>
    <dsp:sp modelId="{AFB3D210-8D09-4A00-AF87-987523471149}">
      <dsp:nvSpPr>
        <dsp:cNvPr id="0" name=""/>
        <dsp:cNvSpPr/>
      </dsp:nvSpPr>
      <dsp:spPr>
        <a:xfrm>
          <a:off x="4522229" y="4072054"/>
          <a:ext cx="3315975" cy="79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142 INSCRIPCIONES PED</a:t>
          </a:r>
        </a:p>
      </dsp:txBody>
      <dsp:txXfrm>
        <a:off x="4522229" y="4072054"/>
        <a:ext cx="3315975" cy="793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11C834C-CAD0-41B1-8EBE-74176D8AE384}" type="datetimeFigureOut">
              <a:rPr lang="es-CO" smtClean="0"/>
              <a:t>14/12/2017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A53EE93-D411-48EB-B788-0CE06D37511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47307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49DC0B-6587-49B0-A8D1-3161599A7484}" type="datetimeFigureOut">
              <a:rPr lang="es-CO" smtClean="0"/>
              <a:t>14/12/2017</a:t>
            </a:fld>
            <a:endParaRPr lang="es-C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539750" y="720725"/>
            <a:ext cx="62357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O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EC923A-B9A7-4D3E-A7D0-A20E83E678F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430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28650" y="757238"/>
            <a:ext cx="6546850" cy="3779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s-CO" sz="1400" dirty="0">
                <a:solidFill>
                  <a:prstClr val="black"/>
                </a:solidFill>
                <a:latin typeface="Calibri"/>
              </a:rPr>
              <a:t>REUNIÓN CONSEJO DIRECTIVO 29 DE AGOSTO DE 2016</a:t>
            </a:r>
          </a:p>
        </p:txBody>
      </p:sp>
    </p:spTree>
    <p:extLst>
      <p:ext uri="{BB962C8B-B14F-4D97-AF65-F5344CB8AC3E}">
        <p14:creationId xmlns:p14="http://schemas.microsoft.com/office/powerpoint/2010/main" val="21778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28650" y="757238"/>
            <a:ext cx="6546850" cy="3779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s-CO" sz="1400" dirty="0">
                <a:solidFill>
                  <a:prstClr val="black"/>
                </a:solidFill>
                <a:latin typeface="Calibri"/>
              </a:rPr>
              <a:t>REUNIÓN CONSEJO DIRECTIVO 29 DE AGOSTO DE 2016</a:t>
            </a:r>
          </a:p>
        </p:txBody>
      </p:sp>
    </p:spTree>
    <p:extLst>
      <p:ext uri="{BB962C8B-B14F-4D97-AF65-F5344CB8AC3E}">
        <p14:creationId xmlns:p14="http://schemas.microsoft.com/office/powerpoint/2010/main" val="285014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28650" y="757238"/>
            <a:ext cx="6546850" cy="3779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s-CO" sz="1400" dirty="0">
                <a:solidFill>
                  <a:prstClr val="black"/>
                </a:solidFill>
                <a:latin typeface="Calibri"/>
              </a:rPr>
              <a:t>REUNIÓN CONSEJO DIRECTIVO 29 DE AGOSTO DE 2016</a:t>
            </a:r>
          </a:p>
        </p:txBody>
      </p:sp>
    </p:spTree>
    <p:extLst>
      <p:ext uri="{BB962C8B-B14F-4D97-AF65-F5344CB8AC3E}">
        <p14:creationId xmlns:p14="http://schemas.microsoft.com/office/powerpoint/2010/main" val="287694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57238" y="1143000"/>
            <a:ext cx="53435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producto final de la integración y análisis de esta información es éste mapa de ecosistemas del cual ya se entregó al país una versión en el año 2015 y se entregó una segunda versión en apenas dos años.</a:t>
            </a:r>
            <a:endParaRPr lang="es-C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tener dos mapas de periodos de tiempo diferentes, elaborados con la misma metodología y con una estandarización de los tipos de ecosistemas nos permite realizar el monitoreo del cambio de las áreas de los ecosistemas.</a:t>
            </a:r>
            <a:endParaRPr lang="es-C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país, su pérdida y recuperación.</a:t>
            </a:r>
          </a:p>
          <a:p>
            <a:endParaRPr lang="es-C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Adicionalmente es una herramienta que brinda información indicativa a escala nacional y regional para orientar esfuerzos de gestión ambiental y territorial.</a:t>
            </a:r>
            <a:endParaRPr lang="es-C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1E33-E943-4269-B3FD-DD983B484810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739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O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C9ED7-632F-4198-9B54-611861FF77D6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240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57238" y="1143000"/>
            <a:ext cx="53435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El Margo </a:t>
            </a:r>
            <a:r>
              <a:rPr lang="es-CO" dirty="0" err="1"/>
              <a:t>geoestadistico</a:t>
            </a:r>
            <a:r>
              <a:rPr lang="es-CO" dirty="0"/>
              <a:t> utilizado por el IFN, es una herramienta que puede ser usada para</a:t>
            </a:r>
            <a:r>
              <a:rPr lang="es-CO" baseline="0" dirty="0"/>
              <a:t> la validación de la información de los ecosistemas naturales y transformados, presentes en el mapa de ecosistemas.  </a:t>
            </a:r>
            <a:r>
              <a:rPr lang="es-CO" dirty="0"/>
              <a:t>En la gráfica se presentan los 11</a:t>
            </a:r>
            <a:r>
              <a:rPr lang="es-CO" baseline="0" dirty="0"/>
              <a:t> ecosistemas generales sobre los cuales se tienen mayor número de puntos de muestreo del IFN. Igualmente se presentan los ecosistemas que de acuerdo al marco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1E33-E943-4269-B3FD-DD983B484810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1491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28650" y="757238"/>
            <a:ext cx="6546850" cy="3779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s-CO" sz="1400" dirty="0">
                <a:solidFill>
                  <a:prstClr val="black"/>
                </a:solidFill>
                <a:latin typeface="Calibri"/>
              </a:rPr>
              <a:t>REUNIÓN CONSEJO DIRECTIVO 29 DE AGOSTO DE 2016</a:t>
            </a:r>
          </a:p>
        </p:txBody>
      </p:sp>
    </p:spTree>
    <p:extLst>
      <p:ext uri="{BB962C8B-B14F-4D97-AF65-F5344CB8AC3E}">
        <p14:creationId xmlns:p14="http://schemas.microsoft.com/office/powerpoint/2010/main" val="31367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3862137" y="144379"/>
            <a:ext cx="4247147" cy="7820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564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274638"/>
            <a:ext cx="10689908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884" y="1600206"/>
            <a:ext cx="10689908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399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1316" y="274642"/>
            <a:ext cx="2672477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884" y="274642"/>
            <a:ext cx="7819469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033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5C6508E3-C06B-4F74-9723-337CB90398CB}" type="datetimeFigureOut">
              <a:rPr lang="es-CO" smtClean="0"/>
              <a:pPr/>
              <a:t>14/12/2017</a:t>
            </a:fld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19F1D00-0F7D-401C-A034-981AFB6B8ED9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3"/>
          </p:nvPr>
        </p:nvSpPr>
        <p:spPr>
          <a:xfrm>
            <a:off x="11176564" y="6165850"/>
            <a:ext cx="1187768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4565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5C6508E3-C06B-4F74-9723-337CB90398CB}" type="datetimeFigureOut">
              <a:rPr lang="es-CO" smtClean="0"/>
              <a:pPr/>
              <a:t>14/12/2017</a:t>
            </a:fld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19F1D00-0F7D-401C-A034-981AFB6B8ED9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3"/>
          </p:nvPr>
        </p:nvSpPr>
        <p:spPr>
          <a:xfrm>
            <a:off x="11176564" y="6165850"/>
            <a:ext cx="1187768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9641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C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7675" cy="6857780"/>
          </a:xfrm>
          <a:prstGeom prst="rect">
            <a:avLst/>
          </a:prstGeom>
        </p:spPr>
      </p:pic>
      <p:sp>
        <p:nvSpPr>
          <p:cNvPr id="3" name="Rectangle 1"/>
          <p:cNvSpPr/>
          <p:nvPr userDrawn="1"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92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84710" y="1122363"/>
            <a:ext cx="8908256" cy="2387600"/>
          </a:xfrm>
        </p:spPr>
        <p:txBody>
          <a:bodyPr anchor="b"/>
          <a:lstStyle>
            <a:lvl1pPr algn="ctr">
              <a:defRPr sz="5845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4710" y="3602038"/>
            <a:ext cx="8908256" cy="1655762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04" indent="0" algn="ctr">
              <a:buNone/>
              <a:defRPr sz="1948"/>
            </a:lvl2pPr>
            <a:lvl3pPr marL="890808" indent="0" algn="ctr">
              <a:buNone/>
              <a:defRPr sz="1754"/>
            </a:lvl3pPr>
            <a:lvl4pPr marL="1336213" indent="0" algn="ctr">
              <a:buNone/>
              <a:defRPr sz="1559"/>
            </a:lvl4pPr>
            <a:lvl5pPr marL="1781617" indent="0" algn="ctr">
              <a:buNone/>
              <a:defRPr sz="1559"/>
            </a:lvl5pPr>
            <a:lvl6pPr marL="2227021" indent="0" algn="ctr">
              <a:buNone/>
              <a:defRPr sz="1559"/>
            </a:lvl6pPr>
            <a:lvl7pPr marL="2672425" indent="0" algn="ctr">
              <a:buNone/>
              <a:defRPr sz="1559"/>
            </a:lvl7pPr>
            <a:lvl8pPr marL="3117830" indent="0" algn="ctr">
              <a:buNone/>
              <a:defRPr sz="1559"/>
            </a:lvl8pPr>
            <a:lvl9pPr marL="3563234" indent="0" algn="ctr">
              <a:buNone/>
              <a:defRPr sz="1559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E858-C765-4432-AC0D-25334A29B6B7}" type="datetimeFigureOut">
              <a:rPr lang="es-CO" smtClean="0"/>
              <a:t>14/12/2017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F007-B854-48ED-B75C-0F0256D835F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061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3862137" y="144379"/>
            <a:ext cx="4247147" cy="7820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682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1600200"/>
            <a:ext cx="1069022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2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213" y="4406900"/>
            <a:ext cx="100965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213" y="2906713"/>
            <a:ext cx="100965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11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600200"/>
            <a:ext cx="52689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5038" y="1600200"/>
            <a:ext cx="526891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274638"/>
            <a:ext cx="10689908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600206"/>
            <a:ext cx="1068990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7356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725" y="1535113"/>
            <a:ext cx="52482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725" y="2174875"/>
            <a:ext cx="52482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4088" y="1535113"/>
            <a:ext cx="52498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4088" y="2174875"/>
            <a:ext cx="52498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9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4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3050"/>
            <a:ext cx="39084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273050"/>
            <a:ext cx="664051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725" y="1435100"/>
            <a:ext cx="39084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2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863" y="4800600"/>
            <a:ext cx="712628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863" y="612775"/>
            <a:ext cx="712628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863" y="5367338"/>
            <a:ext cx="712628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5" y="1600200"/>
            <a:ext cx="10690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03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2188" y="274638"/>
            <a:ext cx="26717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5" y="274638"/>
            <a:ext cx="78660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D6EE78F-A9A6-F649-86F8-BE9F7912F1E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31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C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7675" cy="6857780"/>
          </a:xfrm>
          <a:prstGeom prst="rect">
            <a:avLst/>
          </a:prstGeom>
        </p:spPr>
      </p:pic>
      <p:sp>
        <p:nvSpPr>
          <p:cNvPr id="3" name="Rectangle 1"/>
          <p:cNvSpPr/>
          <p:nvPr userDrawn="1"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10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1600200"/>
            <a:ext cx="1069022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69651A7D-732D-4BC1-ACD3-D0407667275B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17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213" y="4406900"/>
            <a:ext cx="100965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213" y="2906713"/>
            <a:ext cx="100965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DC2C9348-BA6C-493F-ACD5-F84C23AB5C56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039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255" y="4406927"/>
            <a:ext cx="10096023" cy="1362075"/>
          </a:xfrm>
          <a:prstGeom prst="rect">
            <a:avLst/>
          </a:prstGeom>
        </p:spPr>
        <p:txBody>
          <a:bodyPr anchor="t"/>
          <a:lstStyle>
            <a:lvl1pPr algn="l">
              <a:defRPr sz="3307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255" y="2906713"/>
            <a:ext cx="10096023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8817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600200"/>
            <a:ext cx="52689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5038" y="1600200"/>
            <a:ext cx="526891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AF5E1A8A-CD1A-410F-A433-644BF486E817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683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725" y="1535113"/>
            <a:ext cx="52482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725" y="2174875"/>
            <a:ext cx="52482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4088" y="1535113"/>
            <a:ext cx="52498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4088" y="2174875"/>
            <a:ext cx="52498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6116776B-8D29-4FBD-B447-AB0CDD9DBE2E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74289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976BFB93-B9D5-45D5-AA41-4C82039A467F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52073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EE0A8D58-332C-49A6-AA14-FEDE57B38E36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3982253" y="119782"/>
            <a:ext cx="3724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RENDICIÓN DE CUENTAS</a:t>
            </a:r>
          </a:p>
          <a:p>
            <a:pPr algn="ctr"/>
            <a:r>
              <a:rPr lang="es-ES" sz="200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2016-2017</a:t>
            </a:r>
          </a:p>
        </p:txBody>
      </p:sp>
      <p:sp>
        <p:nvSpPr>
          <p:cNvPr id="7" name="Rectangle 1"/>
          <p:cNvSpPr/>
          <p:nvPr userDrawn="1"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49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3050"/>
            <a:ext cx="39084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273050"/>
            <a:ext cx="664051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725" y="1435100"/>
            <a:ext cx="39084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DB5AC6E0-C993-4AA9-BD80-2E65776D7858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555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863" y="4800600"/>
            <a:ext cx="712628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863" y="612775"/>
            <a:ext cx="712628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863" y="5367338"/>
            <a:ext cx="712628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C9572325-365A-4934-8D2B-494653213CB0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42209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74638"/>
            <a:ext cx="10690225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5" y="1600200"/>
            <a:ext cx="10690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49CBA317-6A0F-4EE7-9F66-2B021FF32C7A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1160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2188" y="274638"/>
            <a:ext cx="26717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5" y="274638"/>
            <a:ext cx="78660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57BA128C-59C4-44D7-8D09-B1CE26823620}" type="datetime1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650" y="6356350"/>
            <a:ext cx="37623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2175" y="6356350"/>
            <a:ext cx="2771775" cy="365125"/>
          </a:xfrm>
          <a:prstGeom prst="rect">
            <a:avLst/>
          </a:prstGeom>
        </p:spPr>
        <p:txBody>
          <a:bodyPr/>
          <a:lstStyle/>
          <a:p>
            <a:fld id="{7AB8BD96-51D1-C94D-A466-B38CCB47A72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3756212" y="0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6226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827" y="1122363"/>
            <a:ext cx="1009602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710" y="3602038"/>
            <a:ext cx="89082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4F8-EEBC-4334-99CA-9C4817AAE49C}" type="datetimeFigureOut">
              <a:rPr lang="es-CO" smtClean="0"/>
              <a:t>14/12/2017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FE05-3260-4B17-BE68-C3DE308581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6863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illa gnrl-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/>
          <a:stretch/>
        </p:blipFill>
        <p:spPr>
          <a:xfrm>
            <a:off x="0" y="1107584"/>
            <a:ext cx="11877675" cy="5750417"/>
          </a:xfrm>
          <a:prstGeom prst="rect">
            <a:avLst/>
          </a:prstGeom>
        </p:spPr>
      </p:pic>
      <p:pic>
        <p:nvPicPr>
          <p:cNvPr id="3" name="Picture 2" descr="G:\Fotos_apoyo\snsm2016\IMG_20160731_072307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640" b="46312"/>
          <a:stretch/>
        </p:blipFill>
        <p:spPr bwMode="auto">
          <a:xfrm>
            <a:off x="0" y="1"/>
            <a:ext cx="11877675" cy="1300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 userDrawn="1"/>
        </p:nvSpPr>
        <p:spPr>
          <a:xfrm>
            <a:off x="0" y="1146221"/>
            <a:ext cx="11877675" cy="1545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3" tIns="44541" rIns="89083" bIns="44541" rtlCol="0" anchor="ctr"/>
          <a:lstStyle/>
          <a:p>
            <a:pPr algn="ctr"/>
            <a:endParaRPr lang="es-CO" sz="2338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0" y="6334780"/>
            <a:ext cx="2828018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</a:rPr>
              <a:t>OFICINA</a:t>
            </a:r>
            <a:r>
              <a:rPr lang="es-CO" sz="1400" b="1" baseline="0" dirty="0" smtClean="0">
                <a:solidFill>
                  <a:schemeClr val="bg1"/>
                </a:solidFill>
              </a:rPr>
              <a:t> ASESORA DE PLANEACIÓN</a:t>
            </a:r>
          </a:p>
          <a:p>
            <a:r>
              <a:rPr lang="es-CO" sz="1400" b="1" baseline="0" dirty="0" smtClean="0">
                <a:solidFill>
                  <a:schemeClr val="bg1"/>
                </a:solidFill>
              </a:rPr>
              <a:t>INFORME DE GESTIÓN 2017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7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274638"/>
            <a:ext cx="10689908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883" y="1600206"/>
            <a:ext cx="5245973" cy="4525963"/>
          </a:xfrm>
          <a:prstGeom prst="rect">
            <a:avLst/>
          </a:prstGeom>
        </p:spPr>
        <p:txBody>
          <a:bodyPr/>
          <a:lstStyle>
            <a:lvl1pPr>
              <a:defRPr sz="2315"/>
            </a:lvl1pPr>
            <a:lvl2pPr>
              <a:defRPr sz="1984"/>
            </a:lvl2pPr>
            <a:lvl3pPr>
              <a:defRPr sz="165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7819" y="1600206"/>
            <a:ext cx="5245973" cy="4525963"/>
          </a:xfrm>
          <a:prstGeom prst="rect">
            <a:avLst/>
          </a:prstGeom>
        </p:spPr>
        <p:txBody>
          <a:bodyPr/>
          <a:lstStyle>
            <a:lvl1pPr>
              <a:defRPr sz="2315"/>
            </a:lvl1pPr>
            <a:lvl2pPr>
              <a:defRPr sz="1984"/>
            </a:lvl2pPr>
            <a:lvl3pPr>
              <a:defRPr sz="165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688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274638"/>
            <a:ext cx="1068990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5" y="1535113"/>
            <a:ext cx="52480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885" y="2174875"/>
            <a:ext cx="5248035" cy="3951288"/>
          </a:xfrm>
          <a:prstGeom prst="rect">
            <a:avLst/>
          </a:prstGeom>
        </p:spPr>
        <p:txBody>
          <a:bodyPr/>
          <a:lstStyle>
            <a:lvl1pPr>
              <a:defRPr sz="1984"/>
            </a:lvl1pPr>
            <a:lvl2pPr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3700" y="1535113"/>
            <a:ext cx="525009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3700" y="2183264"/>
            <a:ext cx="5250097" cy="3951288"/>
          </a:xfrm>
          <a:prstGeom prst="rect">
            <a:avLst/>
          </a:prstGeom>
        </p:spPr>
        <p:txBody>
          <a:bodyPr/>
          <a:lstStyle>
            <a:lvl1pPr>
              <a:defRPr sz="1984"/>
            </a:lvl1pPr>
            <a:lvl2pPr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275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274638"/>
            <a:ext cx="10689908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376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253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7" y="273050"/>
            <a:ext cx="3907673" cy="1162050"/>
          </a:xfrm>
          <a:prstGeom prst="rect">
            <a:avLst/>
          </a:prstGeom>
        </p:spPr>
        <p:txBody>
          <a:bodyPr anchor="b"/>
          <a:lstStyle>
            <a:lvl1pPr algn="l">
              <a:defRPr sz="1654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3849" y="273055"/>
            <a:ext cx="6639951" cy="585311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887" y="1435103"/>
            <a:ext cx="390767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967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108" y="4800600"/>
            <a:ext cx="7126605" cy="566738"/>
          </a:xfrm>
          <a:prstGeom prst="rect">
            <a:avLst/>
          </a:prstGeom>
        </p:spPr>
        <p:txBody>
          <a:bodyPr anchor="b"/>
          <a:lstStyle>
            <a:lvl1pPr algn="l">
              <a:defRPr sz="1654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108" y="612775"/>
            <a:ext cx="712660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es-ES_tradnl" dirty="0"/>
              <a:t>Arrastre la imagen al marcador de posición o haga clic en el icono para agregar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108" y="5367338"/>
            <a:ext cx="712660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93883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34340130-0DB1-904A-A69C-8303394347D6}" type="datetimeFigureOut">
              <a:rPr lang="es-ES" smtClean="0"/>
              <a:t>14/12/2017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58206" y="6356377"/>
            <a:ext cx="3761264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512334" y="6356377"/>
            <a:ext cx="2771458" cy="365125"/>
          </a:xfrm>
          <a:prstGeom prst="rect">
            <a:avLst/>
          </a:prstGeom>
        </p:spPr>
        <p:txBody>
          <a:bodyPr/>
          <a:lstStyle/>
          <a:p>
            <a:fld id="{99C4BD43-FA99-6E45-9ECC-1C9B0A6DB9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796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0" y="6334780"/>
            <a:ext cx="2828018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</a:rPr>
              <a:t>OFICINA</a:t>
            </a:r>
            <a:r>
              <a:rPr lang="es-CO" sz="1400" b="1" baseline="0" dirty="0" smtClean="0">
                <a:solidFill>
                  <a:schemeClr val="bg1"/>
                </a:solidFill>
              </a:rPr>
              <a:t> ASESORA DE PLANEACIÓN</a:t>
            </a:r>
          </a:p>
          <a:p>
            <a:r>
              <a:rPr lang="es-CO" sz="1400" b="1" baseline="0" dirty="0" smtClean="0">
                <a:solidFill>
                  <a:schemeClr val="bg1"/>
                </a:solidFill>
              </a:rPr>
              <a:t>INFORME DE GESTIÓN 2017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4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51" r:id="rId14"/>
    <p:sldLayoutId id="2147483753" r:id="rId15"/>
  </p:sldLayoutIdLst>
  <p:txStyles>
    <p:titleStyle>
      <a:lvl1pPr algn="ctr" defTabSz="378013" rtl="0" eaLnBrk="1" latinLnBrk="0" hangingPunct="1"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510" indent="-283510" algn="l" defTabSz="378013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ct val="20000"/>
        </a:spcBef>
        <a:buFont typeface="Arial"/>
        <a:buChar char="–"/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378013" rtl="0" eaLnBrk="1" latinLnBrk="0" hangingPunct="1">
        <a:spcBef>
          <a:spcPct val="20000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378013" rtl="0" eaLnBrk="1" latinLnBrk="0" hangingPunct="1">
        <a:spcBef>
          <a:spcPct val="20000"/>
        </a:spcBef>
        <a:buFont typeface="Arial"/>
        <a:buChar char="–"/>
        <a:defRPr sz="1654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378013" rtl="0" eaLnBrk="1" latinLnBrk="0" hangingPunct="1">
        <a:spcBef>
          <a:spcPct val="20000"/>
        </a:spcBef>
        <a:buFont typeface="Arial"/>
        <a:buChar char="»"/>
        <a:defRPr sz="1654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ct val="20000"/>
        </a:spcBef>
        <a:buFont typeface="Arial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ct val="20000"/>
        </a:spcBef>
        <a:buFont typeface="Arial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ct val="20000"/>
        </a:spcBef>
        <a:buFont typeface="Arial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ct val="20000"/>
        </a:spcBef>
        <a:buFont typeface="Arial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1"/>
          <p:cNvSpPr/>
          <p:nvPr userDrawn="1"/>
        </p:nvSpPr>
        <p:spPr>
          <a:xfrm>
            <a:off x="4075323" y="104249"/>
            <a:ext cx="3885775" cy="786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0" y="6334780"/>
            <a:ext cx="2828018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</a:rPr>
              <a:t>OFICINA</a:t>
            </a:r>
            <a:r>
              <a:rPr lang="es-CO" sz="1400" b="1" baseline="0" dirty="0" smtClean="0">
                <a:solidFill>
                  <a:schemeClr val="bg1"/>
                </a:solidFill>
              </a:rPr>
              <a:t> ASESORA DE PLANEACIÓN</a:t>
            </a:r>
          </a:p>
          <a:p>
            <a:r>
              <a:rPr lang="es-CO" sz="1400" b="1" baseline="0" dirty="0" smtClean="0">
                <a:solidFill>
                  <a:schemeClr val="bg1"/>
                </a:solidFill>
              </a:rPr>
              <a:t>INFORME DE GESTIÓN 2017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9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C 2017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7675" cy="685778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1"/>
          <p:cNvSpPr/>
          <p:nvPr userDrawn="1"/>
        </p:nvSpPr>
        <p:spPr>
          <a:xfrm>
            <a:off x="4090724" y="104249"/>
            <a:ext cx="3885775" cy="786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0" y="6334780"/>
            <a:ext cx="2828018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chemeClr val="bg1"/>
                </a:solidFill>
              </a:rPr>
              <a:t>OFICINA</a:t>
            </a:r>
            <a:r>
              <a:rPr lang="es-CO" sz="1400" b="1" baseline="0" dirty="0" smtClean="0">
                <a:solidFill>
                  <a:schemeClr val="bg1"/>
                </a:solidFill>
              </a:rPr>
              <a:t> ASESORA DE PLANEACIÓN</a:t>
            </a:r>
          </a:p>
          <a:p>
            <a:r>
              <a:rPr lang="es-CO" sz="1400" b="1" baseline="0" dirty="0" smtClean="0">
                <a:solidFill>
                  <a:schemeClr val="bg1"/>
                </a:solidFill>
              </a:rPr>
              <a:t>INFORME DE GESTIÓN 2017</a:t>
            </a:r>
            <a:endParaRPr lang="es-C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7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52" r:id="rId12"/>
    <p:sldLayoutId id="2147483754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0" Type="http://schemas.openxmlformats.org/officeDocument/2006/relationships/image" Target="../media/image65.jpeg"/><Relationship Id="rId4" Type="http://schemas.openxmlformats.org/officeDocument/2006/relationships/image" Target="../media/image63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18381" y="-440694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7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82898" y="2950348"/>
            <a:ext cx="58315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37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srgbClr val="003893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INFORME DE GESTIÓN 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rgbClr val="003893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2017</a:t>
            </a: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srgbClr val="003893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817" y="3100052"/>
            <a:ext cx="1348825" cy="1270253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4075324" y="104250"/>
            <a:ext cx="3885775" cy="786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22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763310" y="548680"/>
            <a:ext cx="8144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EVALUACIÓN HIDROLÓGICA</a:t>
            </a:r>
          </a:p>
        </p:txBody>
      </p:sp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198669" y="276668"/>
            <a:ext cx="88180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32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 DE INFORMACIÓN DEL RECURSO HÍDRICO - SIRH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1232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78" y="1758875"/>
            <a:ext cx="4010317" cy="47298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7905" y="1343323"/>
            <a:ext cx="3664586" cy="5034841"/>
          </a:xfrm>
          <a:prstGeom prst="rect">
            <a:avLst/>
          </a:prstGeom>
        </p:spPr>
      </p:pic>
      <p:sp>
        <p:nvSpPr>
          <p:cNvPr id="22" name="9 CuadroTexto"/>
          <p:cNvSpPr txBox="1">
            <a:spLocks noChangeArrowheads="1"/>
          </p:cNvSpPr>
          <p:nvPr/>
        </p:nvSpPr>
        <p:spPr bwMode="auto">
          <a:xfrm>
            <a:off x="6864915" y="6373177"/>
            <a:ext cx="3155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Usuarios integrados al SIRH</a:t>
            </a:r>
          </a:p>
        </p:txBody>
      </p:sp>
    </p:spTree>
    <p:extLst>
      <p:ext uri="{BB962C8B-B14F-4D97-AF65-F5344CB8AC3E}">
        <p14:creationId xmlns:p14="http://schemas.microsoft.com/office/powerpoint/2010/main" val="198796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06328" y="280670"/>
            <a:ext cx="70386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232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LABORATORIO DE CALIDAD AMBIENTAL</a:t>
            </a:r>
          </a:p>
        </p:txBody>
      </p:sp>
      <p:sp>
        <p:nvSpPr>
          <p:cNvPr id="16" name="9 CuadroTexto"/>
          <p:cNvSpPr txBox="1">
            <a:spLocks noChangeArrowheads="1"/>
          </p:cNvSpPr>
          <p:nvPr/>
        </p:nvSpPr>
        <p:spPr bwMode="auto">
          <a:xfrm>
            <a:off x="1416732" y="1953928"/>
            <a:ext cx="3658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Instalaciones en construcción</a:t>
            </a:r>
          </a:p>
        </p:txBody>
      </p:sp>
      <p:sp>
        <p:nvSpPr>
          <p:cNvPr id="20" name="9 CuadroTexto"/>
          <p:cNvSpPr txBox="1">
            <a:spLocks noChangeArrowheads="1"/>
          </p:cNvSpPr>
          <p:nvPr/>
        </p:nvSpPr>
        <p:spPr bwMode="auto">
          <a:xfrm>
            <a:off x="2075388" y="1455689"/>
            <a:ext cx="7726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Monitoreo de variables y parámetros que intervienen en la calidad del agua (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Concentración y transporte de sedimentos, variables físico-químicos y bacteriológicas y variables hidrobiológicas).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9 CuadroTexto"/>
          <p:cNvSpPr txBox="1">
            <a:spLocks noChangeArrowheads="1"/>
          </p:cNvSpPr>
          <p:nvPr/>
        </p:nvSpPr>
        <p:spPr bwMode="auto">
          <a:xfrm>
            <a:off x="7198945" y="2062719"/>
            <a:ext cx="41858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Estaciones de monitoreo de Calidad del agua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5594" y="2405982"/>
            <a:ext cx="3771977" cy="42642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" y="2292482"/>
            <a:ext cx="2992546" cy="16833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5FB690-6A88-491B-8017-1920F15D9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3" y="3590611"/>
            <a:ext cx="5306291" cy="16955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AF3B57-029D-4B3B-9428-EEAB01477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3" y="4653403"/>
            <a:ext cx="2992581" cy="22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5 CuadroTexto"/>
          <p:cNvSpPr txBox="1">
            <a:spLocks noChangeArrowheads="1"/>
          </p:cNvSpPr>
          <p:nvPr/>
        </p:nvSpPr>
        <p:spPr bwMode="auto">
          <a:xfrm>
            <a:off x="1526328" y="1557338"/>
            <a:ext cx="517567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805253" y="47881"/>
            <a:ext cx="4267200" cy="87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4651" y="2512023"/>
            <a:ext cx="7728373" cy="18079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bg1"/>
                </a:solidFill>
                <a:latin typeface="Arial Black"/>
                <a:cs typeface="Arial Black"/>
              </a:rPr>
              <a:t>SUBDIRECCIÓN DE ECOSISTEMAS E INFORMACIÓN AMBIENTAL</a:t>
            </a:r>
          </a:p>
        </p:txBody>
      </p:sp>
    </p:spTree>
    <p:extLst>
      <p:ext uri="{BB962C8B-B14F-4D97-AF65-F5344CB8AC3E}">
        <p14:creationId xmlns:p14="http://schemas.microsoft.com/office/powerpoint/2010/main" val="8270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5" descr="DSC071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4"/>
          <a:stretch/>
        </p:blipFill>
        <p:spPr>
          <a:xfrm>
            <a:off x="0" y="994826"/>
            <a:ext cx="11877675" cy="585738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423547" y="2637156"/>
            <a:ext cx="3929411" cy="3689355"/>
          </a:xfrm>
          <a:prstGeom prst="rect">
            <a:avLst/>
          </a:prstGeom>
          <a:solidFill>
            <a:schemeClr val="accent3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6" tIns="50029" rIns="100056" bIns="50029" rtlCol="0" anchor="ctr"/>
          <a:lstStyle/>
          <a:p>
            <a:pPr marL="343970" lvl="1" indent="-343970">
              <a:buFont typeface="Arial"/>
              <a:buChar char="•"/>
            </a:pPr>
            <a:r>
              <a:rPr lang="es-CO" sz="2598" dirty="0">
                <a:solidFill>
                  <a:srgbClr val="123288"/>
                </a:solidFill>
              </a:rPr>
              <a:t>Ecosistemas</a:t>
            </a:r>
          </a:p>
          <a:p>
            <a:pPr marL="343970" lvl="1" indent="-343970">
              <a:buFont typeface="Arial"/>
              <a:buChar char="•"/>
            </a:pPr>
            <a:r>
              <a:rPr lang="es-CO" sz="2598" dirty="0">
                <a:solidFill>
                  <a:srgbClr val="123288"/>
                </a:solidFill>
              </a:rPr>
              <a:t>Glaciares</a:t>
            </a:r>
          </a:p>
          <a:p>
            <a:pPr marL="343970" lvl="1" indent="-343970">
              <a:buFont typeface="Arial"/>
              <a:buChar char="•"/>
            </a:pPr>
            <a:r>
              <a:rPr lang="es-CO" sz="2598" dirty="0">
                <a:solidFill>
                  <a:srgbClr val="123288"/>
                </a:solidFill>
              </a:rPr>
              <a:t>Suelos</a:t>
            </a:r>
          </a:p>
          <a:p>
            <a:pPr marL="343970" lvl="1" indent="-343970">
              <a:buFont typeface="Arial"/>
              <a:buChar char="•"/>
            </a:pPr>
            <a:r>
              <a:rPr lang="es-CO" sz="2598" dirty="0">
                <a:solidFill>
                  <a:srgbClr val="123288"/>
                </a:solidFill>
              </a:rPr>
              <a:t>Bosques y carbono</a:t>
            </a:r>
          </a:p>
          <a:p>
            <a:pPr marL="343970" lvl="1" indent="-343970">
              <a:buFont typeface="Arial"/>
              <a:buChar char="•"/>
            </a:pPr>
            <a:r>
              <a:rPr lang="es-CO" sz="2598" dirty="0">
                <a:solidFill>
                  <a:srgbClr val="123288"/>
                </a:solidFill>
              </a:rPr>
              <a:t>Inventario Forestal Nacional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0" y="2538175"/>
            <a:ext cx="8611314" cy="2573496"/>
          </a:xfrm>
          <a:prstGeom prst="rect">
            <a:avLst/>
          </a:prstGeom>
        </p:spPr>
        <p:txBody>
          <a:bodyPr lIns="118635" tIns="59318" rIns="118635" bIns="59318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5716" b="1" dirty="0">
                <a:solidFill>
                  <a:schemeClr val="bg1"/>
                </a:solidFill>
              </a:rPr>
              <a:t>Sistemas de </a:t>
            </a:r>
            <a:r>
              <a:rPr lang="es-CO" sz="6235" b="1" dirty="0">
                <a:solidFill>
                  <a:schemeClr val="bg1"/>
                </a:solidFill>
              </a:rPr>
              <a:t>monitoreo </a:t>
            </a:r>
          </a:p>
          <a:p>
            <a:pPr algn="l"/>
            <a:r>
              <a:rPr lang="es-CO" sz="6235" b="1" dirty="0">
                <a:solidFill>
                  <a:schemeClr val="bg1"/>
                </a:solidFill>
              </a:rPr>
              <a:t>ECOSISTEMAS</a:t>
            </a:r>
          </a:p>
          <a:p>
            <a:pPr algn="l"/>
            <a:r>
              <a:rPr lang="es-CO" sz="6235" b="1" dirty="0">
                <a:solidFill>
                  <a:schemeClr val="bg1"/>
                </a:solidFill>
              </a:rPr>
              <a:t>OTRAS COBERTURAS</a:t>
            </a:r>
          </a:p>
        </p:txBody>
      </p:sp>
    </p:spTree>
    <p:extLst>
      <p:ext uri="{BB962C8B-B14F-4D97-AF65-F5344CB8AC3E}">
        <p14:creationId xmlns:p14="http://schemas.microsoft.com/office/powerpoint/2010/main" val="75355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80" y="1053465"/>
            <a:ext cx="5473188" cy="26724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4987" y="1152451"/>
            <a:ext cx="4879970" cy="2255705"/>
            <a:chOff x="357967" y="1048306"/>
            <a:chExt cx="3076993" cy="150739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7883" y="1205699"/>
              <a:ext cx="1047077" cy="1350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0" y="1200150"/>
              <a:ext cx="1036294" cy="135000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967" y="1194364"/>
              <a:ext cx="1030082" cy="1350000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476241" y="1054689"/>
              <a:ext cx="763183" cy="167979"/>
            </a:xfrm>
            <a:prstGeom prst="rect">
              <a:avLst/>
            </a:prstGeom>
            <a:noFill/>
          </p:spPr>
          <p:txBody>
            <a:bodyPr wrap="square" lIns="90567" tIns="45284" rIns="90567" bIns="45284" rtlCol="0">
              <a:spAutoFit/>
            </a:bodyPr>
            <a:lstStyle/>
            <a:p>
              <a:pPr algn="ctr" defTabSz="905219">
                <a:defRPr/>
              </a:pPr>
              <a:r>
                <a:rPr lang="es-ES" sz="1039" b="1" dirty="0">
                  <a:solidFill>
                    <a:srgbClr val="F2F2F2"/>
                  </a:solidFill>
                  <a:latin typeface="Calibri"/>
                </a:rPr>
                <a:t>N. Huila</a:t>
              </a:r>
              <a:endParaRPr lang="es-CO" sz="1039" b="1" dirty="0">
                <a:solidFill>
                  <a:srgbClr val="F2F2F2"/>
                </a:solidFill>
                <a:latin typeface="Calibri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297449" y="1048306"/>
              <a:ext cx="763183" cy="167979"/>
            </a:xfrm>
            <a:prstGeom prst="rect">
              <a:avLst/>
            </a:prstGeom>
            <a:noFill/>
          </p:spPr>
          <p:txBody>
            <a:bodyPr wrap="square" lIns="90567" tIns="45284" rIns="90567" bIns="45284" rtlCol="0">
              <a:spAutoFit/>
            </a:bodyPr>
            <a:lstStyle/>
            <a:p>
              <a:pPr algn="ctr" defTabSz="905219">
                <a:defRPr/>
              </a:pPr>
              <a:r>
                <a:rPr lang="es-ES" sz="1039" b="1" dirty="0">
                  <a:solidFill>
                    <a:srgbClr val="F2F2F2"/>
                  </a:solidFill>
                  <a:latin typeface="Calibri"/>
                </a:rPr>
                <a:t>S.N. El Cocuy</a:t>
              </a:r>
              <a:endParaRPr lang="es-CO" sz="1039" b="1" dirty="0">
                <a:solidFill>
                  <a:srgbClr val="F2F2F2"/>
                </a:solidFill>
                <a:latin typeface="Calibri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2431279" y="1071440"/>
              <a:ext cx="948618" cy="167979"/>
            </a:xfrm>
            <a:prstGeom prst="rect">
              <a:avLst/>
            </a:prstGeom>
            <a:noFill/>
          </p:spPr>
          <p:txBody>
            <a:bodyPr wrap="square" lIns="90567" tIns="45284" rIns="90567" bIns="45284" rtlCol="0">
              <a:spAutoFit/>
            </a:bodyPr>
            <a:lstStyle/>
            <a:p>
              <a:pPr algn="ctr" defTabSz="905219">
                <a:defRPr/>
              </a:pPr>
              <a:r>
                <a:rPr lang="es-ES" sz="1039" b="1" dirty="0">
                  <a:solidFill>
                    <a:srgbClr val="F2F2F2"/>
                  </a:solidFill>
                  <a:latin typeface="Calibri"/>
                </a:rPr>
                <a:t>P.N. Los Nevados</a:t>
              </a:r>
              <a:endParaRPr lang="es-CO" sz="1039" b="1" dirty="0">
                <a:solidFill>
                  <a:srgbClr val="F2F2F2"/>
                </a:solidFill>
                <a:latin typeface="Calibri"/>
              </a:endParaRPr>
            </a:p>
          </p:txBody>
        </p:sp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364" y="3958118"/>
            <a:ext cx="5449615" cy="2737243"/>
          </a:xfrm>
          <a:prstGeom prst="rect">
            <a:avLst/>
          </a:prstGeom>
        </p:spPr>
      </p:pic>
      <p:pic>
        <p:nvPicPr>
          <p:cNvPr id="17" name="IMG_04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02" y="3710141"/>
            <a:ext cx="5529576" cy="2872676"/>
          </a:xfrm>
          <a:prstGeom prst="rect">
            <a:avLst/>
          </a:prstGeom>
        </p:spPr>
      </p:pic>
      <p:sp>
        <p:nvSpPr>
          <p:cNvPr id="15" name="Title 5"/>
          <p:cNvSpPr txBox="1">
            <a:spLocks/>
          </p:cNvSpPr>
          <p:nvPr/>
        </p:nvSpPr>
        <p:spPr>
          <a:xfrm>
            <a:off x="464987" y="173022"/>
            <a:ext cx="4143737" cy="579332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 smtClean="0">
                <a:solidFill>
                  <a:srgbClr val="123288"/>
                </a:solidFill>
              </a:rPr>
              <a:t>MONITOREO GLACIAR</a:t>
            </a:r>
            <a:endParaRPr lang="es-CO" sz="32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33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85" y="1152446"/>
            <a:ext cx="3820929" cy="5419189"/>
          </a:xfrm>
          <a:prstGeom prst="rect">
            <a:avLst/>
          </a:prstGeom>
        </p:spPr>
      </p:pic>
      <p:pic>
        <p:nvPicPr>
          <p:cNvPr id="5" name="Picture 4" descr="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30" y="1152446"/>
            <a:ext cx="3824639" cy="5424450"/>
          </a:xfrm>
          <a:prstGeom prst="rect">
            <a:avLst/>
          </a:prstGeom>
        </p:spPr>
      </p:pic>
      <p:pic>
        <p:nvPicPr>
          <p:cNvPr id="6" name="Picture 5" descr="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17" y="1152446"/>
            <a:ext cx="3824639" cy="5424450"/>
          </a:xfrm>
          <a:prstGeom prst="rect">
            <a:avLst/>
          </a:prstGeom>
        </p:spPr>
      </p:pic>
      <p:pic>
        <p:nvPicPr>
          <p:cNvPr id="7" name="Picture 6" descr="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17" y="1152446"/>
            <a:ext cx="3824639" cy="5424450"/>
          </a:xfrm>
          <a:prstGeom prst="rect">
            <a:avLst/>
          </a:prstGeom>
        </p:spPr>
      </p:pic>
      <p:pic>
        <p:nvPicPr>
          <p:cNvPr id="8" name="Picture 7" descr="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17" y="1152446"/>
            <a:ext cx="3824639" cy="5424450"/>
          </a:xfrm>
          <a:prstGeom prst="rect">
            <a:avLst/>
          </a:prstGeom>
        </p:spPr>
      </p:pic>
      <p:pic>
        <p:nvPicPr>
          <p:cNvPr id="3" name="Picture 2" descr="MAPA TX 2017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9"/>
          <a:stretch/>
        </p:blipFill>
        <p:spPr>
          <a:xfrm>
            <a:off x="197961" y="1511261"/>
            <a:ext cx="3582499" cy="2476662"/>
          </a:xfrm>
          <a:prstGeom prst="rect">
            <a:avLst/>
          </a:prstGeom>
        </p:spPr>
      </p:pic>
      <p:sp>
        <p:nvSpPr>
          <p:cNvPr id="9" name="Rectángulo 2"/>
          <p:cNvSpPr/>
          <p:nvPr/>
        </p:nvSpPr>
        <p:spPr>
          <a:xfrm rot="10800000" flipV="1">
            <a:off x="5375920" y="8573020"/>
            <a:ext cx="5051939" cy="439737"/>
          </a:xfrm>
          <a:prstGeom prst="rect">
            <a:avLst/>
          </a:prstGeom>
        </p:spPr>
        <p:txBody>
          <a:bodyPr wrap="square" lIns="118746" tIns="59373" rIns="118746" bIns="59373">
            <a:spAutoFit/>
          </a:bodyPr>
          <a:lstStyle/>
          <a:p>
            <a:pPr algn="just"/>
            <a:r>
              <a:rPr lang="es-ES" sz="1039" dirty="0">
                <a:solidFill>
                  <a:srgbClr val="0070C0"/>
                </a:solidFill>
                <a:latin typeface="Candara" panose="020E0502030303020204" pitchFamily="34" charset="0"/>
              </a:rPr>
              <a:t>Mapa de susceptibilidad de degradación de los suelos por salinización escala 1:100.000.</a:t>
            </a:r>
          </a:p>
        </p:txBody>
      </p:sp>
      <p:sp>
        <p:nvSpPr>
          <p:cNvPr id="10" name="Rectángulo 2"/>
          <p:cNvSpPr/>
          <p:nvPr/>
        </p:nvSpPr>
        <p:spPr>
          <a:xfrm rot="10800000" flipV="1">
            <a:off x="5573881" y="8770981"/>
            <a:ext cx="5051939" cy="439737"/>
          </a:xfrm>
          <a:prstGeom prst="rect">
            <a:avLst/>
          </a:prstGeom>
        </p:spPr>
        <p:txBody>
          <a:bodyPr wrap="square" lIns="118746" tIns="59373" rIns="118746" bIns="59373">
            <a:spAutoFit/>
          </a:bodyPr>
          <a:lstStyle/>
          <a:p>
            <a:pPr algn="just"/>
            <a:r>
              <a:rPr lang="es-ES" sz="1039" dirty="0">
                <a:solidFill>
                  <a:srgbClr val="0070C0"/>
                </a:solidFill>
                <a:latin typeface="Candara" panose="020E0502030303020204" pitchFamily="34" charset="0"/>
              </a:rPr>
              <a:t>Mapa de susceptibilidad de degradación de los suelos por salinización escala 1:100.000.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98982" y="162640"/>
            <a:ext cx="7819469" cy="692864"/>
          </a:xfrm>
        </p:spPr>
        <p:txBody>
          <a:bodyPr vert="horz" lIns="90544" tIns="45273" rIns="90544" bIns="45273" rtlCol="0" anchor="ctr">
            <a:noAutofit/>
          </a:bodyPr>
          <a:lstStyle/>
          <a:p>
            <a:pPr defTabSz="905460">
              <a:lnSpc>
                <a:spcPct val="90000"/>
              </a:lnSpc>
            </a:pPr>
            <a:r>
              <a:rPr lang="es-CO" sz="4676" b="1" dirty="0">
                <a:solidFill>
                  <a:srgbClr val="FFFFFF"/>
                </a:solidFill>
                <a:latin typeface="Calibri"/>
              </a:rPr>
              <a:t>Monitoreo de ecosistemas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17430" y="5309633"/>
            <a:ext cx="3761264" cy="811889"/>
          </a:xfrm>
          <a:prstGeom prst="rect">
            <a:avLst/>
          </a:prstGeom>
          <a:solidFill>
            <a:srgbClr val="60CCFF"/>
          </a:solidFill>
        </p:spPr>
        <p:txBody>
          <a:bodyPr wrap="square" rtlCol="0">
            <a:spAutoFit/>
          </a:bodyPr>
          <a:lstStyle/>
          <a:p>
            <a:r>
              <a:rPr lang="es-CO" sz="2338" b="1" dirty="0">
                <a:solidFill>
                  <a:srgbClr val="123288"/>
                </a:solidFill>
              </a:rPr>
              <a:t>Comparación periodos:</a:t>
            </a:r>
          </a:p>
          <a:p>
            <a:r>
              <a:rPr lang="es-CO" sz="2338" b="1" dirty="0">
                <a:solidFill>
                  <a:srgbClr val="123288"/>
                </a:solidFill>
              </a:rPr>
              <a:t>2005-2009 - 2010-2012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302939" y="39785"/>
            <a:ext cx="8748461" cy="914699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rgbClr val="123288"/>
                </a:solidFill>
              </a:rPr>
              <a:t>MAPA DE ECOSISTEMAS CONTINENTALES, COSTEROS Y MARINOS DE COLOMBIA (MEC)</a:t>
            </a:r>
            <a:endParaRPr lang="es-CO" sz="28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738" r="3572" b="18771"/>
          <a:stretch/>
        </p:blipFill>
        <p:spPr>
          <a:xfrm>
            <a:off x="1682670" y="1251426"/>
            <a:ext cx="4454128" cy="512362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10800000" flipV="1">
            <a:off x="6631701" y="3044005"/>
            <a:ext cx="4058206" cy="1107093"/>
          </a:xfrm>
          <a:prstGeom prst="rect">
            <a:avLst/>
          </a:prstGeom>
          <a:solidFill>
            <a:srgbClr val="60CCFF"/>
          </a:solidFill>
        </p:spPr>
        <p:txBody>
          <a:bodyPr wrap="square" lIns="90544" tIns="45273" rIns="90544" bIns="45273">
            <a:spAutoFit/>
          </a:bodyPr>
          <a:lstStyle/>
          <a:p>
            <a:pPr algn="just"/>
            <a:r>
              <a:rPr lang="es-ES" sz="2200" b="1" dirty="0">
                <a:solidFill>
                  <a:srgbClr val="123288"/>
                </a:solidFill>
                <a:latin typeface="Candara" panose="020E0502030303020204" pitchFamily="34" charset="0"/>
              </a:rPr>
              <a:t>Mapa de susceptibilidad de degradación de los suelos por salinización escala 1:100.000.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8982" y="162640"/>
            <a:ext cx="7819469" cy="692864"/>
          </a:xfrm>
        </p:spPr>
        <p:txBody>
          <a:bodyPr vert="horz" lIns="90544" tIns="45273" rIns="90544" bIns="45273" rtlCol="0" anchor="ctr">
            <a:noAutofit/>
          </a:bodyPr>
          <a:lstStyle/>
          <a:p>
            <a:pPr defTabSz="905460">
              <a:lnSpc>
                <a:spcPct val="90000"/>
              </a:lnSpc>
            </a:pPr>
            <a:r>
              <a:rPr lang="es-CO" sz="4676" b="1" dirty="0">
                <a:solidFill>
                  <a:srgbClr val="FFFFFF"/>
                </a:solidFill>
                <a:latin typeface="Calibri"/>
              </a:rPr>
              <a:t>Monitoreo de suelos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98982" y="245385"/>
            <a:ext cx="9234600" cy="527374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rgbClr val="123288"/>
                </a:solidFill>
              </a:rPr>
              <a:t>MAPA DE SUSCEPTIBILIDAD DE DEGRADACIÓN DE SUELOS</a:t>
            </a:r>
            <a:endParaRPr lang="es-CO" sz="28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7201571" y="1637193"/>
            <a:ext cx="4573301" cy="4332612"/>
            <a:chOff x="7392148" y="1589774"/>
            <a:chExt cx="4694327" cy="444726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2150" y="5114186"/>
              <a:ext cx="934631" cy="90611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4034" y="2063013"/>
              <a:ext cx="875922" cy="85883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908" y="3513577"/>
              <a:ext cx="907512" cy="88980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6589" y="5138766"/>
              <a:ext cx="916152" cy="89827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66" y="3452452"/>
              <a:ext cx="965447" cy="9509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66" y="1979561"/>
              <a:ext cx="979981" cy="95607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92148" y="1589774"/>
              <a:ext cx="4694327" cy="3639627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52" y="1356457"/>
            <a:ext cx="3511736" cy="4771625"/>
          </a:xfrm>
          <a:prstGeom prst="rect">
            <a:avLst/>
          </a:prstGeom>
        </p:spPr>
      </p:pic>
      <p:sp>
        <p:nvSpPr>
          <p:cNvPr id="23" name="Flecha derecha 22"/>
          <p:cNvSpPr/>
          <p:nvPr/>
        </p:nvSpPr>
        <p:spPr>
          <a:xfrm rot="16200000">
            <a:off x="4245714" y="3802053"/>
            <a:ext cx="851357" cy="731792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3" tIns="44541" rIns="89083" bIns="44541" rtlCol="0" anchor="ctr"/>
          <a:lstStyle/>
          <a:p>
            <a:pPr algn="ctr"/>
            <a:endParaRPr lang="es-CO" sz="2338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697" y="5230389"/>
            <a:ext cx="1049412" cy="72310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901" y="2147569"/>
            <a:ext cx="1602668" cy="110432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9525" y="2228897"/>
            <a:ext cx="2179743" cy="115223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6135" y="3915053"/>
            <a:ext cx="1443262" cy="95623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0532" y="5079669"/>
            <a:ext cx="2298529" cy="1128477"/>
          </a:xfrm>
          <a:prstGeom prst="rect">
            <a:avLst/>
          </a:prstGeom>
        </p:spPr>
      </p:pic>
      <p:sp>
        <p:nvSpPr>
          <p:cNvPr id="20" name="Title 5"/>
          <p:cNvSpPr txBox="1">
            <a:spLocks/>
          </p:cNvSpPr>
          <p:nvPr/>
        </p:nvSpPr>
        <p:spPr>
          <a:xfrm>
            <a:off x="154653" y="276254"/>
            <a:ext cx="6929054" cy="649721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 smtClean="0">
                <a:solidFill>
                  <a:schemeClr val="bg1"/>
                </a:solidFill>
              </a:rPr>
              <a:t>MONITOREO DE BOSQUES Y CARBONO</a:t>
            </a:r>
            <a:endParaRPr lang="es-C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622" r="9149"/>
          <a:stretch/>
        </p:blipFill>
        <p:spPr>
          <a:xfrm>
            <a:off x="6532722" y="1350407"/>
            <a:ext cx="3204791" cy="3365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4321" y="954485"/>
            <a:ext cx="8512334" cy="41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78" b="1" dirty="0">
                <a:solidFill>
                  <a:schemeClr val="bg2">
                    <a:lumMod val="90000"/>
                  </a:schemeClr>
                </a:solidFill>
              </a:rPr>
              <a:t>ALERTAS Y ANÁLISIS DE CAUSAS Y AGENTES DE LA DEFORESTACIÓN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302" y="1350407"/>
            <a:ext cx="2366047" cy="305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974" y="3707769"/>
            <a:ext cx="2385543" cy="3052430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340857" y="172966"/>
            <a:ext cx="7078515" cy="571353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 smtClean="0">
                <a:solidFill>
                  <a:srgbClr val="123288"/>
                </a:solidFill>
              </a:rPr>
              <a:t>MONITOREO DE BOSQUES Y CARBONO</a:t>
            </a:r>
            <a:endParaRPr lang="es-CO" sz="3200" b="1" dirty="0">
              <a:solidFill>
                <a:srgbClr val="12328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29185"/>
          <a:stretch/>
        </p:blipFill>
        <p:spPr>
          <a:xfrm>
            <a:off x="7918450" y="3626961"/>
            <a:ext cx="3167380" cy="2993943"/>
          </a:xfrm>
          <a:prstGeom prst="rect">
            <a:avLst/>
          </a:prstGeom>
        </p:spPr>
      </p:pic>
      <p:pic>
        <p:nvPicPr>
          <p:cNvPr id="18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87" y="7180530"/>
            <a:ext cx="990101" cy="9659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31" y="7175701"/>
            <a:ext cx="990101" cy="9707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08" y="7175701"/>
            <a:ext cx="990101" cy="9707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5" y="7209794"/>
            <a:ext cx="990101" cy="9707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485"/>
            <a:ext cx="3424902" cy="4827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537" y="4950842"/>
            <a:ext cx="4850051" cy="1861866"/>
            <a:chOff x="3377056" y="1834452"/>
            <a:chExt cx="8453852" cy="3618451"/>
          </a:xfrm>
        </p:grpSpPr>
        <p:sp>
          <p:nvSpPr>
            <p:cNvPr id="11" name="49 Rectángulo"/>
            <p:cNvSpPr/>
            <p:nvPr/>
          </p:nvSpPr>
          <p:spPr>
            <a:xfrm>
              <a:off x="3445670" y="1834452"/>
              <a:ext cx="8385238" cy="523875"/>
            </a:xfrm>
            <a:prstGeom prst="rect">
              <a:avLst/>
            </a:prstGeom>
            <a:solidFill>
              <a:srgbClr val="20613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819" b="1" dirty="0">
                  <a:latin typeface="Calibri "/>
                </a:rPr>
                <a:t>Núcleo: Arco Deforestación Amazonia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056" y="2289807"/>
              <a:ext cx="4469765" cy="316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6142" y="2343036"/>
              <a:ext cx="4062067" cy="305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7747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5" y="1531097"/>
            <a:ext cx="6551105" cy="487026"/>
          </a:xfrm>
          <a:prstGeom prst="rect">
            <a:avLst/>
          </a:prstGeom>
        </p:spPr>
      </p:pic>
      <p:grpSp>
        <p:nvGrpSpPr>
          <p:cNvPr id="75" name="12 Grupo"/>
          <p:cNvGrpSpPr/>
          <p:nvPr/>
        </p:nvGrpSpPr>
        <p:grpSpPr>
          <a:xfrm>
            <a:off x="1213577" y="6026070"/>
            <a:ext cx="2413621" cy="471829"/>
            <a:chOff x="4516016" y="8453535"/>
            <a:chExt cx="6267987" cy="893102"/>
          </a:xfrm>
        </p:grpSpPr>
        <p:cxnSp>
          <p:nvCxnSpPr>
            <p:cNvPr id="76" name="4 Conector recto de flecha"/>
            <p:cNvCxnSpPr/>
            <p:nvPr/>
          </p:nvCxnSpPr>
          <p:spPr>
            <a:xfrm flipV="1">
              <a:off x="4516016" y="8453535"/>
              <a:ext cx="6064898" cy="37322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10 CuadroTexto"/>
            <p:cNvSpPr txBox="1"/>
            <p:nvPr/>
          </p:nvSpPr>
          <p:spPr>
            <a:xfrm>
              <a:off x="9946433" y="8490858"/>
              <a:ext cx="837570" cy="8557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CO" sz="2338" b="1" dirty="0">
                  <a:solidFill>
                    <a:srgbClr val="1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4908" y="2009391"/>
            <a:ext cx="4119088" cy="4066442"/>
            <a:chOff x="381004" y="1478867"/>
            <a:chExt cx="3171070" cy="3130541"/>
          </a:xfrm>
        </p:grpSpPr>
        <p:cxnSp>
          <p:nvCxnSpPr>
            <p:cNvPr id="53" name="62 Conector recto de flecha"/>
            <p:cNvCxnSpPr/>
            <p:nvPr/>
          </p:nvCxnSpPr>
          <p:spPr>
            <a:xfrm flipH="1" flipV="1">
              <a:off x="1505693" y="1494565"/>
              <a:ext cx="3314" cy="1696294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46 Grupo"/>
            <p:cNvGrpSpPr/>
            <p:nvPr/>
          </p:nvGrpSpPr>
          <p:grpSpPr>
            <a:xfrm>
              <a:off x="1581389" y="1612640"/>
              <a:ext cx="1447037" cy="1802093"/>
              <a:chOff x="9689708" y="1651934"/>
              <a:chExt cx="3430348" cy="4430865"/>
            </a:xfrm>
          </p:grpSpPr>
          <p:pic>
            <p:nvPicPr>
              <p:cNvPr id="55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48 CuadroTexto"/>
              <p:cNvSpPr txBox="1"/>
              <p:nvPr/>
            </p:nvSpPr>
            <p:spPr>
              <a:xfrm>
                <a:off x="9689708" y="1659539"/>
                <a:ext cx="1048031" cy="47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3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L7</a:t>
                </a:r>
              </a:p>
            </p:txBody>
          </p:sp>
        </p:grpSp>
        <p:grpSp>
          <p:nvGrpSpPr>
            <p:cNvPr id="57" name="43 Grupo"/>
            <p:cNvGrpSpPr/>
            <p:nvPr/>
          </p:nvGrpSpPr>
          <p:grpSpPr>
            <a:xfrm>
              <a:off x="1467061" y="1767930"/>
              <a:ext cx="1447037" cy="1802093"/>
              <a:chOff x="9689708" y="1651934"/>
              <a:chExt cx="3430348" cy="4430865"/>
            </a:xfrm>
          </p:grpSpPr>
          <p:pic>
            <p:nvPicPr>
              <p:cNvPr id="58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45 CuadroTexto"/>
              <p:cNvSpPr txBox="1"/>
              <p:nvPr/>
            </p:nvSpPr>
            <p:spPr>
              <a:xfrm>
                <a:off x="9689708" y="1659539"/>
                <a:ext cx="1048031" cy="47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3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L5</a:t>
                </a:r>
              </a:p>
            </p:txBody>
          </p:sp>
        </p:grpSp>
        <p:grpSp>
          <p:nvGrpSpPr>
            <p:cNvPr id="60" name="37 Grupo"/>
            <p:cNvGrpSpPr/>
            <p:nvPr/>
          </p:nvGrpSpPr>
          <p:grpSpPr>
            <a:xfrm>
              <a:off x="1321381" y="1929119"/>
              <a:ext cx="1447037" cy="1802093"/>
              <a:chOff x="9689708" y="1651934"/>
              <a:chExt cx="3430348" cy="4430865"/>
            </a:xfrm>
          </p:grpSpPr>
          <p:pic>
            <p:nvPicPr>
              <p:cNvPr id="61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39 CuadroTexto"/>
              <p:cNvSpPr txBox="1"/>
              <p:nvPr/>
            </p:nvSpPr>
            <p:spPr>
              <a:xfrm>
                <a:off x="9689708" y="1659539"/>
                <a:ext cx="1048031" cy="47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3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…</a:t>
                </a:r>
                <a:r>
                  <a:rPr lang="es-CO" sz="1039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Bn</a:t>
                </a:r>
                <a:endParaRPr lang="es-CO" sz="103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3" name="34 Grupo"/>
            <p:cNvGrpSpPr/>
            <p:nvPr/>
          </p:nvGrpSpPr>
          <p:grpSpPr>
            <a:xfrm>
              <a:off x="1219254" y="2068714"/>
              <a:ext cx="1447037" cy="1802093"/>
              <a:chOff x="9689708" y="1651934"/>
              <a:chExt cx="3430348" cy="4430865"/>
            </a:xfrm>
          </p:grpSpPr>
          <p:pic>
            <p:nvPicPr>
              <p:cNvPr id="64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36 CuadroTexto"/>
              <p:cNvSpPr txBox="1"/>
              <p:nvPr/>
            </p:nvSpPr>
            <p:spPr>
              <a:xfrm>
                <a:off x="9689708" y="1659539"/>
                <a:ext cx="1048031" cy="47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3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B1</a:t>
                </a:r>
              </a:p>
            </p:txBody>
          </p:sp>
        </p:grpSp>
        <p:grpSp>
          <p:nvGrpSpPr>
            <p:cNvPr id="66" name="31 Grupo"/>
            <p:cNvGrpSpPr/>
            <p:nvPr/>
          </p:nvGrpSpPr>
          <p:grpSpPr>
            <a:xfrm>
              <a:off x="1100334" y="2202484"/>
              <a:ext cx="1447037" cy="1802093"/>
              <a:chOff x="9689708" y="1651934"/>
              <a:chExt cx="3430348" cy="4430865"/>
            </a:xfrm>
          </p:grpSpPr>
          <p:pic>
            <p:nvPicPr>
              <p:cNvPr id="67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" name="33 CuadroTexto"/>
              <p:cNvSpPr txBox="1"/>
              <p:nvPr/>
            </p:nvSpPr>
            <p:spPr>
              <a:xfrm>
                <a:off x="9689708" y="1659539"/>
                <a:ext cx="1048031" cy="47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3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….</a:t>
                </a:r>
                <a:r>
                  <a:rPr lang="es-CO" sz="1039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</a:t>
                </a:r>
              </a:p>
            </p:txBody>
          </p:sp>
        </p:grpSp>
        <p:grpSp>
          <p:nvGrpSpPr>
            <p:cNvPr id="69" name="22 Grupo"/>
            <p:cNvGrpSpPr/>
            <p:nvPr/>
          </p:nvGrpSpPr>
          <p:grpSpPr>
            <a:xfrm>
              <a:off x="1003603" y="2334453"/>
              <a:ext cx="1447037" cy="1802093"/>
              <a:chOff x="9689708" y="1651934"/>
              <a:chExt cx="3430348" cy="4430865"/>
            </a:xfrm>
          </p:grpSpPr>
          <p:pic>
            <p:nvPicPr>
              <p:cNvPr id="70" name="Picture 2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24 CuadroTexto"/>
              <p:cNvSpPr txBox="1"/>
              <p:nvPr/>
            </p:nvSpPr>
            <p:spPr>
              <a:xfrm>
                <a:off x="9689708" y="1659539"/>
                <a:ext cx="1048031" cy="43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90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2015</a:t>
                </a:r>
              </a:p>
            </p:txBody>
          </p:sp>
        </p:grpSp>
        <p:grpSp>
          <p:nvGrpSpPr>
            <p:cNvPr id="72" name="17 Grupo"/>
            <p:cNvGrpSpPr/>
            <p:nvPr/>
          </p:nvGrpSpPr>
          <p:grpSpPr>
            <a:xfrm>
              <a:off x="889864" y="2440994"/>
              <a:ext cx="1447037" cy="1813627"/>
              <a:chOff x="9689708" y="1623576"/>
              <a:chExt cx="3430348" cy="4459223"/>
            </a:xfrm>
          </p:grpSpPr>
          <p:pic>
            <p:nvPicPr>
              <p:cNvPr id="73" name="Picture 2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708" y="1651934"/>
                <a:ext cx="3430348" cy="44308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16 CuadroTexto"/>
              <p:cNvSpPr txBox="1"/>
              <p:nvPr/>
            </p:nvSpPr>
            <p:spPr>
              <a:xfrm>
                <a:off x="9691933" y="1623576"/>
                <a:ext cx="1048031" cy="47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3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2016</a:t>
                </a:r>
              </a:p>
            </p:txBody>
          </p:sp>
        </p:grpSp>
        <p:grpSp>
          <p:nvGrpSpPr>
            <p:cNvPr id="78" name="13 Grupo"/>
            <p:cNvGrpSpPr/>
            <p:nvPr/>
          </p:nvGrpSpPr>
          <p:grpSpPr>
            <a:xfrm>
              <a:off x="381004" y="2440993"/>
              <a:ext cx="251998" cy="2168415"/>
              <a:chOff x="4163034" y="2412986"/>
              <a:chExt cx="597383" cy="6230272"/>
            </a:xfrm>
          </p:grpSpPr>
          <p:cxnSp>
            <p:nvCxnSpPr>
              <p:cNvPr id="79" name="7 Conector recto de flecha"/>
              <p:cNvCxnSpPr/>
              <p:nvPr/>
            </p:nvCxnSpPr>
            <p:spPr>
              <a:xfrm flipV="1">
                <a:off x="4668416" y="2412986"/>
                <a:ext cx="0" cy="6230272"/>
              </a:xfrm>
              <a:prstGeom prst="straightConnector1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11 CuadroTexto"/>
              <p:cNvSpPr txBox="1"/>
              <p:nvPr/>
            </p:nvSpPr>
            <p:spPr>
              <a:xfrm>
                <a:off x="4163034" y="2578358"/>
                <a:ext cx="597383" cy="100003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CO" sz="2338" b="1" dirty="0">
                    <a:solidFill>
                      <a:srgbClr val="1A620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</a:t>
                </a:r>
              </a:p>
            </p:txBody>
          </p:sp>
        </p:grpSp>
        <p:grpSp>
          <p:nvGrpSpPr>
            <p:cNvPr id="81" name="30 Grupo"/>
            <p:cNvGrpSpPr/>
            <p:nvPr/>
          </p:nvGrpSpPr>
          <p:grpSpPr>
            <a:xfrm>
              <a:off x="2353456" y="3353574"/>
              <a:ext cx="959385" cy="1222657"/>
              <a:chOff x="9090445" y="5138479"/>
              <a:chExt cx="1930868" cy="3341890"/>
            </a:xfrm>
          </p:grpSpPr>
          <p:cxnSp>
            <p:nvCxnSpPr>
              <p:cNvPr id="82" name="26 Conector recto de flecha"/>
              <p:cNvCxnSpPr/>
              <p:nvPr/>
            </p:nvCxnSpPr>
            <p:spPr>
              <a:xfrm flipV="1">
                <a:off x="9090445" y="5138479"/>
                <a:ext cx="1795944" cy="3341890"/>
              </a:xfrm>
              <a:prstGeom prst="straightConnector1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28 CuadroTexto"/>
              <p:cNvSpPr txBox="1"/>
              <p:nvPr/>
            </p:nvSpPr>
            <p:spPr>
              <a:xfrm>
                <a:off x="10573749" y="6304919"/>
                <a:ext cx="447564" cy="9513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CO" sz="2338" b="1" dirty="0">
                    <a:solidFill>
                      <a:srgbClr val="1A620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</a:t>
                </a:r>
              </a:p>
            </p:txBody>
          </p:sp>
        </p:grpSp>
        <p:sp>
          <p:nvSpPr>
            <p:cNvPr id="84" name="49 CuadroTexto"/>
            <p:cNvSpPr txBox="1"/>
            <p:nvPr/>
          </p:nvSpPr>
          <p:spPr>
            <a:xfrm>
              <a:off x="3209379" y="3780324"/>
              <a:ext cx="342695" cy="320594"/>
            </a:xfrm>
            <a:prstGeom prst="rect">
              <a:avLst/>
            </a:prstGeom>
            <a:noFill/>
          </p:spPr>
          <p:txBody>
            <a:bodyPr wrap="none" lIns="56114" tIns="28056" rIns="56114" bIns="28056" rtlCol="0">
              <a:spAutoFit/>
            </a:bodyPr>
            <a:lstStyle/>
            <a:p>
              <a:r>
                <a:rPr lang="es-CO" sz="2338" b="1" dirty="0">
                  <a:solidFill>
                    <a:srgbClr val="1A62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(λ)</a:t>
              </a:r>
            </a:p>
          </p:txBody>
        </p:sp>
        <p:cxnSp>
          <p:nvCxnSpPr>
            <p:cNvPr id="85" name="42 Conector recto de flecha"/>
            <p:cNvCxnSpPr/>
            <p:nvPr/>
          </p:nvCxnSpPr>
          <p:spPr>
            <a:xfrm flipV="1">
              <a:off x="2372387" y="2452528"/>
              <a:ext cx="0" cy="2118572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52 Conector recto de flecha"/>
            <p:cNvCxnSpPr/>
            <p:nvPr/>
          </p:nvCxnSpPr>
          <p:spPr>
            <a:xfrm flipV="1">
              <a:off x="588503" y="2461994"/>
              <a:ext cx="1796428" cy="13311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56 Conector recto de flecha"/>
            <p:cNvCxnSpPr/>
            <p:nvPr/>
          </p:nvCxnSpPr>
          <p:spPr>
            <a:xfrm flipV="1">
              <a:off x="588503" y="1489434"/>
              <a:ext cx="918527" cy="984324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57 Conector recto de flecha"/>
            <p:cNvCxnSpPr/>
            <p:nvPr/>
          </p:nvCxnSpPr>
          <p:spPr>
            <a:xfrm flipV="1">
              <a:off x="2373029" y="1485590"/>
              <a:ext cx="899884" cy="973127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59 Conector recto de flecha"/>
            <p:cNvCxnSpPr/>
            <p:nvPr/>
          </p:nvCxnSpPr>
          <p:spPr>
            <a:xfrm flipV="1">
              <a:off x="1499848" y="1478867"/>
              <a:ext cx="1763079" cy="1525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65 Conector recto de flecha"/>
            <p:cNvCxnSpPr/>
            <p:nvPr/>
          </p:nvCxnSpPr>
          <p:spPr>
            <a:xfrm flipV="1">
              <a:off x="3247386" y="1485590"/>
              <a:ext cx="31084" cy="1867984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18" y="2613353"/>
              <a:ext cx="1537802" cy="1876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TextBox 4"/>
          <p:cNvSpPr txBox="1"/>
          <p:nvPr/>
        </p:nvSpPr>
        <p:spPr>
          <a:xfrm>
            <a:off x="7225585" y="5210651"/>
            <a:ext cx="4256167" cy="809508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r>
              <a:rPr lang="en-US" sz="2338" b="1" dirty="0">
                <a:solidFill>
                  <a:schemeClr val="accent2"/>
                </a:solidFill>
              </a:rPr>
              <a:t>ANALISIS ESPACIALES DEL BOSQUE Y OTRAS COBERTURAS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46992" y="1944291"/>
            <a:ext cx="6631702" cy="4088929"/>
            <a:chOff x="3657600" y="1200150"/>
            <a:chExt cx="5257800" cy="3455793"/>
          </a:xfrm>
        </p:grpSpPr>
        <p:sp>
          <p:nvSpPr>
            <p:cNvPr id="46" name="CuadroTexto 20"/>
            <p:cNvSpPr txBox="1"/>
            <p:nvPr/>
          </p:nvSpPr>
          <p:spPr>
            <a:xfrm>
              <a:off x="3663505" y="1200150"/>
              <a:ext cx="1285649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16</a:t>
              </a:r>
              <a:r>
                <a:rPr lang="en-US" sz="1819" dirty="0">
                  <a:solidFill>
                    <a:srgbClr val="299549"/>
                  </a:solidFill>
                </a:rPr>
                <a:t>años</a:t>
              </a:r>
            </a:p>
            <a:p>
              <a:r>
                <a:rPr lang="en-US" sz="1299" dirty="0">
                  <a:solidFill>
                    <a:srgbClr val="299549"/>
                  </a:solidFill>
                </a:rPr>
                <a:t>DATOS DE 2000-2016</a:t>
              </a:r>
            </a:p>
          </p:txBody>
        </p:sp>
        <p:sp>
          <p:nvSpPr>
            <p:cNvPr id="47" name="CuadroTexto 138"/>
            <p:cNvSpPr txBox="1"/>
            <p:nvPr/>
          </p:nvSpPr>
          <p:spPr>
            <a:xfrm>
              <a:off x="5145001" y="1200150"/>
              <a:ext cx="1339484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637">
                  <a:solidFill>
                    <a:srgbClr val="299549"/>
                  </a:solidFill>
                </a:rPr>
                <a:t>30</a:t>
              </a:r>
              <a:r>
                <a:rPr lang="en-US" sz="1819">
                  <a:solidFill>
                    <a:srgbClr val="299549"/>
                  </a:solidFill>
                </a:rPr>
                <a:t>metros</a:t>
              </a:r>
            </a:p>
            <a:p>
              <a:r>
                <a:rPr lang="en-US" sz="1299">
                  <a:solidFill>
                    <a:srgbClr val="299549"/>
                  </a:solidFill>
                </a:rPr>
                <a:t>RESOLUCIÓN DE PIXEL</a:t>
              </a:r>
            </a:p>
          </p:txBody>
        </p:sp>
        <p:sp>
          <p:nvSpPr>
            <p:cNvPr id="48" name="CuadroTexto 139"/>
            <p:cNvSpPr txBox="1"/>
            <p:nvPr/>
          </p:nvSpPr>
          <p:spPr>
            <a:xfrm>
              <a:off x="3663505" y="1877258"/>
              <a:ext cx="2681307" cy="728499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27.070</a:t>
              </a:r>
              <a:r>
                <a:rPr lang="en-US" sz="1364" dirty="0">
                  <a:solidFill>
                    <a:srgbClr val="299549"/>
                  </a:solidFill>
                </a:rPr>
                <a:t>imágenes </a:t>
              </a:r>
              <a:r>
                <a:rPr lang="en-US" sz="1364" dirty="0" err="1">
                  <a:solidFill>
                    <a:srgbClr val="299549"/>
                  </a:solidFill>
                </a:rPr>
                <a:t>descargadas</a:t>
              </a:r>
              <a:endParaRPr lang="en-US" sz="1364" dirty="0">
                <a:solidFill>
                  <a:srgbClr val="299549"/>
                </a:solidFill>
              </a:endParaRPr>
            </a:p>
            <a:p>
              <a:r>
                <a:rPr lang="en-US" sz="1364" dirty="0">
                  <a:solidFill>
                    <a:srgbClr val="299549"/>
                  </a:solidFill>
                </a:rPr>
                <a:t>LANDSAT 7, 5 Y 8</a:t>
              </a:r>
            </a:p>
          </p:txBody>
        </p:sp>
        <p:sp>
          <p:nvSpPr>
            <p:cNvPr id="49" name="CuadroTexto 140"/>
            <p:cNvSpPr txBox="1"/>
            <p:nvPr/>
          </p:nvSpPr>
          <p:spPr>
            <a:xfrm>
              <a:off x="6785194" y="1200150"/>
              <a:ext cx="2130206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3</a:t>
              </a:r>
              <a:r>
                <a:rPr lang="en-US" sz="1819" dirty="0">
                  <a:solidFill>
                    <a:srgbClr val="299549"/>
                  </a:solidFill>
                </a:rPr>
                <a:t>sensores</a:t>
              </a:r>
            </a:p>
            <a:p>
              <a:r>
                <a:rPr lang="en-US" sz="1299" dirty="0">
                  <a:solidFill>
                    <a:srgbClr val="299549"/>
                  </a:solidFill>
                </a:rPr>
                <a:t>LANDSAT 5/7/8 + </a:t>
              </a:r>
              <a:r>
                <a:rPr lang="en-US" sz="909" dirty="0">
                  <a:solidFill>
                    <a:srgbClr val="299549"/>
                  </a:solidFill>
                </a:rPr>
                <a:t>COMPUESTOS MEDIANA</a:t>
              </a:r>
            </a:p>
          </p:txBody>
        </p:sp>
        <p:sp>
          <p:nvSpPr>
            <p:cNvPr id="50" name="CuadroTexto 141"/>
            <p:cNvSpPr txBox="1"/>
            <p:nvPr/>
          </p:nvSpPr>
          <p:spPr>
            <a:xfrm>
              <a:off x="3657600" y="3252827"/>
              <a:ext cx="2081019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140.953 </a:t>
              </a:r>
              <a:r>
                <a:rPr lang="en-US" sz="1819" dirty="0">
                  <a:solidFill>
                    <a:srgbClr val="299549"/>
                  </a:solidFill>
                </a:rPr>
                <a:t>tiles</a:t>
              </a:r>
            </a:p>
            <a:p>
              <a:r>
                <a:rPr lang="en-US" sz="1299" dirty="0">
                  <a:solidFill>
                    <a:srgbClr val="299549"/>
                  </a:solidFill>
                </a:rPr>
                <a:t>L 5/7/8 – CUBO DE DATOS</a:t>
              </a:r>
            </a:p>
          </p:txBody>
        </p:sp>
        <p:sp>
          <p:nvSpPr>
            <p:cNvPr id="51" name="CuadroTexto 143"/>
            <p:cNvSpPr txBox="1"/>
            <p:nvPr/>
          </p:nvSpPr>
          <p:spPr>
            <a:xfrm>
              <a:off x="3661400" y="2562113"/>
              <a:ext cx="2687212" cy="728499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17.207</a:t>
              </a:r>
              <a:r>
                <a:rPr lang="en-US" sz="1364" dirty="0">
                  <a:solidFill>
                    <a:srgbClr val="299549"/>
                  </a:solidFill>
                </a:rPr>
                <a:t> </a:t>
              </a:r>
              <a:r>
                <a:rPr lang="en-US" sz="1364" dirty="0" err="1">
                  <a:solidFill>
                    <a:srgbClr val="299549"/>
                  </a:solidFill>
                </a:rPr>
                <a:t>imágenes</a:t>
              </a:r>
              <a:r>
                <a:rPr lang="en-US" sz="1364" dirty="0">
                  <a:solidFill>
                    <a:srgbClr val="299549"/>
                  </a:solidFill>
                </a:rPr>
                <a:t> ingestadas</a:t>
              </a:r>
            </a:p>
            <a:p>
              <a:r>
                <a:rPr lang="en-US" sz="1364" dirty="0">
                  <a:solidFill>
                    <a:srgbClr val="299549"/>
                  </a:solidFill>
                </a:rPr>
                <a:t>LANDSAT 7/8/5</a:t>
              </a:r>
            </a:p>
          </p:txBody>
        </p:sp>
        <p:sp>
          <p:nvSpPr>
            <p:cNvPr id="52" name="CuadroTexto 144"/>
            <p:cNvSpPr txBox="1"/>
            <p:nvPr/>
          </p:nvSpPr>
          <p:spPr>
            <a:xfrm>
              <a:off x="5738619" y="3255511"/>
              <a:ext cx="1699303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3.8</a:t>
              </a:r>
              <a:r>
                <a:rPr lang="en-US" sz="1819" dirty="0">
                  <a:solidFill>
                    <a:srgbClr val="299549"/>
                  </a:solidFill>
                </a:rPr>
                <a:t>TB</a:t>
              </a:r>
            </a:p>
            <a:p>
              <a:r>
                <a:rPr lang="en-US" sz="1299" dirty="0">
                  <a:solidFill>
                    <a:srgbClr val="299549"/>
                  </a:solidFill>
                </a:rPr>
                <a:t>DENTRO DEL CUBO - NETCDF</a:t>
              </a:r>
            </a:p>
          </p:txBody>
        </p:sp>
        <p:sp>
          <p:nvSpPr>
            <p:cNvPr id="92" name="CuadroTexto 142"/>
            <p:cNvSpPr txBox="1"/>
            <p:nvPr/>
          </p:nvSpPr>
          <p:spPr>
            <a:xfrm>
              <a:off x="6344812" y="2577450"/>
              <a:ext cx="1695581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19.7</a:t>
              </a:r>
              <a:r>
                <a:rPr lang="en-US" sz="1819" dirty="0">
                  <a:solidFill>
                    <a:srgbClr val="299549"/>
                  </a:solidFill>
                </a:rPr>
                <a:t>TB</a:t>
              </a:r>
            </a:p>
            <a:p>
              <a:r>
                <a:rPr lang="en-US" sz="1299" dirty="0">
                  <a:solidFill>
                    <a:srgbClr val="299549"/>
                  </a:solidFill>
                </a:rPr>
                <a:t>FUERA DEL CUBO</a:t>
              </a:r>
            </a:p>
          </p:txBody>
        </p:sp>
        <p:sp>
          <p:nvSpPr>
            <p:cNvPr id="93" name="CuadroTexto 145"/>
            <p:cNvSpPr txBox="1"/>
            <p:nvPr/>
          </p:nvSpPr>
          <p:spPr>
            <a:xfrm>
              <a:off x="3657600" y="3935898"/>
              <a:ext cx="1433836" cy="72004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637" dirty="0">
                  <a:solidFill>
                    <a:srgbClr val="299549"/>
                  </a:solidFill>
                </a:rPr>
                <a:t>1.7</a:t>
              </a:r>
              <a:r>
                <a:rPr lang="en-US" sz="2598" dirty="0">
                  <a:solidFill>
                    <a:srgbClr val="299549"/>
                  </a:solidFill>
                </a:rPr>
                <a:t>x</a:t>
              </a:r>
              <a:r>
                <a:rPr lang="en-US" sz="3637" dirty="0">
                  <a:solidFill>
                    <a:srgbClr val="299549"/>
                  </a:solidFill>
                </a:rPr>
                <a:t> 10</a:t>
              </a:r>
              <a:r>
                <a:rPr lang="en-US" sz="3637" baseline="30000" dirty="0">
                  <a:solidFill>
                    <a:srgbClr val="299549"/>
                  </a:solidFill>
                </a:rPr>
                <a:t>12</a:t>
              </a:r>
              <a:endParaRPr lang="en-US" sz="1819" dirty="0">
                <a:solidFill>
                  <a:srgbClr val="299549"/>
                </a:solidFill>
              </a:endParaRPr>
            </a:p>
            <a:p>
              <a:r>
                <a:rPr lang="en-US" sz="1299" dirty="0">
                  <a:solidFill>
                    <a:srgbClr val="299549"/>
                  </a:solidFill>
                </a:rPr>
                <a:t>PIXELES</a:t>
              </a:r>
            </a:p>
          </p:txBody>
        </p:sp>
      </p:grpSp>
      <p:sp>
        <p:nvSpPr>
          <p:cNvPr id="94" name="Title 5"/>
          <p:cNvSpPr txBox="1">
            <a:spLocks/>
          </p:cNvSpPr>
          <p:nvPr/>
        </p:nvSpPr>
        <p:spPr>
          <a:xfrm>
            <a:off x="189171" y="278570"/>
            <a:ext cx="6955501" cy="646863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 smtClean="0">
                <a:solidFill>
                  <a:schemeClr val="bg1"/>
                </a:solidFill>
              </a:rPr>
              <a:t>MONITOREO DE BOSQUES Y CARBONO</a:t>
            </a:r>
            <a:endParaRPr lang="es-C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A149D6B-66EB-4E33-BC5C-894A8801A1AD}"/>
              </a:ext>
            </a:extLst>
          </p:cNvPr>
          <p:cNvSpPr txBox="1">
            <a:spLocks/>
          </p:cNvSpPr>
          <p:nvPr/>
        </p:nvSpPr>
        <p:spPr>
          <a:xfrm>
            <a:off x="200803" y="263064"/>
            <a:ext cx="9012645" cy="61489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  <a:buFont typeface="Arial"/>
              <a:buNone/>
            </a:pPr>
            <a:r>
              <a:rPr lang="es-CO" sz="3200" b="1" dirty="0">
                <a:solidFill>
                  <a:srgbClr val="123288"/>
                </a:solidFill>
                <a:latin typeface="+mn-lt"/>
                <a:ea typeface="+mn-ea"/>
                <a:cs typeface="+mn-cs"/>
              </a:rPr>
              <a:t>CUMPLIMIENTO METAS SINERGIA - PRESIDENCIALES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10862F-71BD-49D7-958B-0634B3B1756E}"/>
              </a:ext>
            </a:extLst>
          </p:cNvPr>
          <p:cNvSpPr txBox="1"/>
          <p:nvPr/>
        </p:nvSpPr>
        <p:spPr>
          <a:xfrm>
            <a:off x="5019642" y="4744130"/>
            <a:ext cx="64912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00" i="1" dirty="0"/>
              <a:t>* Debido a condiciones extremas se </a:t>
            </a:r>
            <a:r>
              <a:rPr lang="es-CO" sz="1300" i="1" dirty="0" smtClean="0"/>
              <a:t>amplió </a:t>
            </a:r>
            <a:r>
              <a:rPr lang="es-CO" sz="1300" i="1" dirty="0"/>
              <a:t>la cantidad de productos para proteger mas vidas.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0243A49-E672-478D-A0D1-7FBE645A3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319652"/>
              </p:ext>
            </p:extLst>
          </p:nvPr>
        </p:nvGraphicFramePr>
        <p:xfrm>
          <a:off x="567160" y="2689140"/>
          <a:ext cx="10845479" cy="1897380"/>
        </p:xfrm>
        <a:graphic>
          <a:graphicData uri="http://schemas.openxmlformats.org/drawingml/2006/table">
            <a:tbl>
              <a:tblPr/>
              <a:tblGrid>
                <a:gridCol w="3090440">
                  <a:extLst>
                    <a:ext uri="{9D8B030D-6E8A-4147-A177-3AD203B41FA5}">
                      <a16:colId xmlns:a16="http://schemas.microsoft.com/office/drawing/2014/main" val="3648519741"/>
                    </a:ext>
                  </a:extLst>
                </a:gridCol>
                <a:gridCol w="3113590">
                  <a:extLst>
                    <a:ext uri="{9D8B030D-6E8A-4147-A177-3AD203B41FA5}">
                      <a16:colId xmlns:a16="http://schemas.microsoft.com/office/drawing/2014/main" val="418584131"/>
                    </a:ext>
                  </a:extLst>
                </a:gridCol>
                <a:gridCol w="1104398">
                  <a:extLst>
                    <a:ext uri="{9D8B030D-6E8A-4147-A177-3AD203B41FA5}">
                      <a16:colId xmlns:a16="http://schemas.microsoft.com/office/drawing/2014/main" val="40508278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2662051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3151002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36679853"/>
                    </a:ext>
                  </a:extLst>
                </a:gridCol>
                <a:gridCol w="1251051">
                  <a:extLst>
                    <a:ext uri="{9D8B030D-6E8A-4147-A177-3AD203B41FA5}">
                      <a16:colId xmlns:a16="http://schemas.microsoft.com/office/drawing/2014/main" val="1798370845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Estrategia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/ Indicador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Frecuencia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Meta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660121"/>
                  </a:ext>
                </a:extLst>
              </a:tr>
              <a:tr h="4000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Fortalecer los procesos de la gestión del riesgo: Conocimiento, reducción y Manejo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estaciones  de monitoreo del IDEAM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Semestral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cumple en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605796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mapas de amenaza por inundación a escala 1:5000. IDEAM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Semestral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Cumplida*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469744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 mapas por crecientes súbitas  a escala 1:5000. IDEAM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Semestral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Cumplida*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68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3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/>
        </p:nvSpPr>
        <p:spPr>
          <a:xfrm>
            <a:off x="4370017" y="3429012"/>
            <a:ext cx="7507657" cy="334059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8635" tIns="59318" rIns="118635" bIns="59318" rtlCol="0" anchor="ctr"/>
          <a:lstStyle/>
          <a:p>
            <a:pPr algn="ctr"/>
            <a:endParaRPr lang="en-US" sz="2338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4" y="1097294"/>
            <a:ext cx="4062325" cy="11159016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4751070" y="3527993"/>
          <a:ext cx="6829663" cy="3148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 idx="4294967295"/>
          </p:nvPr>
        </p:nvSpPr>
        <p:spPr>
          <a:xfrm>
            <a:off x="6334759" y="1053466"/>
            <a:ext cx="5344954" cy="676368"/>
          </a:xfrm>
          <a:prstGeom prst="rect">
            <a:avLst/>
          </a:prstGeom>
          <a:solidFill>
            <a:srgbClr val="FFFFFF"/>
          </a:solidFill>
        </p:spPr>
        <p:txBody>
          <a:bodyPr lIns="118635" tIns="59318" rIns="118635" bIns="59318">
            <a:normAutofit/>
          </a:bodyPr>
          <a:lstStyle/>
          <a:p>
            <a:r>
              <a:rPr lang="es-CO" sz="1559" b="1" dirty="0">
                <a:solidFill>
                  <a:srgbClr val="123288"/>
                </a:solidFill>
                <a:latin typeface="Montserrat-Bold"/>
                <a:cs typeface="Montserrat-Bold"/>
              </a:rPr>
              <a:t>MARCO GEOESTADÍSTICO DEL INVENTARIO FORESTAL NACIONAL - IFN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3741" y="2637156"/>
            <a:ext cx="5413550" cy="759329"/>
          </a:xfrm>
          <a:prstGeom prst="rect">
            <a:avLst/>
          </a:prstGeom>
        </p:spPr>
        <p:txBody>
          <a:bodyPr wrap="square" lIns="118635" tIns="59318" rIns="118635" bIns="59318">
            <a:spAutoFit/>
          </a:bodyPr>
          <a:lstStyle/>
          <a:p>
            <a:r>
              <a:rPr lang="es-ES" sz="2078" b="1" dirty="0"/>
              <a:t>297 conglomerados establecidos (107 en 2017) </a:t>
            </a:r>
          </a:p>
          <a:p>
            <a:r>
              <a:rPr lang="es-ES" sz="2078" b="1" dirty="0"/>
              <a:t>28 parcelas permanentes 1ha</a:t>
            </a:r>
            <a:endParaRPr lang="en-US" sz="2078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193854" y="207654"/>
            <a:ext cx="6129917" cy="619814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 smtClean="0">
                <a:solidFill>
                  <a:srgbClr val="123288"/>
                </a:solidFill>
              </a:rPr>
              <a:t>INVENTARIO FORESTAL NACIONAL</a:t>
            </a:r>
            <a:endParaRPr lang="es-CO" sz="3200" b="1" dirty="0">
              <a:solidFill>
                <a:srgbClr val="123288"/>
              </a:solidFill>
            </a:endParaRP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4359131" y="954484"/>
            <a:ext cx="4619719" cy="2177574"/>
            <a:chOff x="1221" y="6282"/>
            <a:chExt cx="5776" cy="2567"/>
          </a:xfrm>
        </p:grpSpPr>
        <p:grpSp>
          <p:nvGrpSpPr>
            <p:cNvPr id="11" name="Grupo 35"/>
            <p:cNvGrpSpPr>
              <a:grpSpLocks/>
            </p:cNvGrpSpPr>
            <p:nvPr/>
          </p:nvGrpSpPr>
          <p:grpSpPr bwMode="auto">
            <a:xfrm>
              <a:off x="2205" y="6573"/>
              <a:ext cx="1230" cy="708"/>
              <a:chOff x="250999" y="1811670"/>
              <a:chExt cx="1067058" cy="926871"/>
            </a:xfrm>
          </p:grpSpPr>
          <p:sp>
            <p:nvSpPr>
              <p:cNvPr id="19" name="Elipse 3"/>
              <p:cNvSpPr>
                <a:spLocks noChangeArrowheads="1"/>
              </p:cNvSpPr>
              <p:nvPr/>
            </p:nvSpPr>
            <p:spPr bwMode="auto">
              <a:xfrm>
                <a:off x="250999" y="1811670"/>
                <a:ext cx="1067058" cy="926871"/>
              </a:xfrm>
              <a:prstGeom prst="ellipse">
                <a:avLst/>
              </a:prstGeom>
              <a:solidFill>
                <a:schemeClr val="accent3">
                  <a:lumMod val="50000"/>
                  <a:alpha val="90195"/>
                </a:schemeClr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blurRad="50800" dist="29783" dir="3885598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118777" tIns="59388" rIns="118777" bIns="593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69"/>
              </a:p>
            </p:txBody>
          </p:sp>
          <p:sp>
            <p:nvSpPr>
              <p:cNvPr id="20" name="Elipse 4"/>
              <p:cNvSpPr>
                <a:spLocks noChangeArrowheads="1"/>
              </p:cNvSpPr>
              <p:nvPr/>
            </p:nvSpPr>
            <p:spPr bwMode="auto">
              <a:xfrm>
                <a:off x="407266" y="1997335"/>
                <a:ext cx="754523" cy="655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9694" tIns="29694" rIns="29694" bIns="29694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187489" fontAlgn="base">
                  <a:spcBef>
                    <a:spcPts val="650"/>
                  </a:spcBef>
                  <a:spcAft>
                    <a:spcPts val="764"/>
                  </a:spcAft>
                </a:pPr>
                <a:r>
                  <a:rPr lang="es-CO" sz="1819" b="1" dirty="0">
                    <a:solidFill>
                      <a:srgbClr val="FFFFFF"/>
                    </a:solidFill>
                    <a:latin typeface="Century Gothic" charset="0"/>
                    <a:ea typeface="ＭＳ Ｐゴシック" charset="0"/>
                  </a:rPr>
                  <a:t>2.133</a:t>
                </a:r>
                <a:endParaRPr lang="en-US" sz="2598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2" name="21 CuadroTexto"/>
            <p:cNvSpPr txBox="1">
              <a:spLocks noChangeArrowheads="1"/>
            </p:cNvSpPr>
            <p:nvPr/>
          </p:nvSpPr>
          <p:spPr bwMode="auto">
            <a:xfrm>
              <a:off x="1221" y="6282"/>
              <a:ext cx="1025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18777" tIns="59388" rIns="118777" bIns="59388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1187489">
                <a:spcBef>
                  <a:spcPts val="650"/>
                </a:spcBef>
                <a:spcAft>
                  <a:spcPts val="650"/>
                </a:spcAft>
              </a:pPr>
              <a:r>
                <a:rPr lang="es-CO" sz="1299" b="1" dirty="0">
                  <a:solidFill>
                    <a:srgbClr val="000000"/>
                  </a:solidFill>
                  <a:latin typeface="Myanmar Pro" charset="0"/>
                </a:rPr>
                <a:t>Especies</a:t>
              </a:r>
              <a:endParaRPr lang="en-US" sz="2338" dirty="0"/>
            </a:p>
          </p:txBody>
        </p:sp>
        <p:grpSp>
          <p:nvGrpSpPr>
            <p:cNvPr id="13" name="Grupo 38"/>
            <p:cNvGrpSpPr>
              <a:grpSpLocks/>
            </p:cNvGrpSpPr>
            <p:nvPr/>
          </p:nvGrpSpPr>
          <p:grpSpPr bwMode="auto">
            <a:xfrm>
              <a:off x="3834" y="7326"/>
              <a:ext cx="1123" cy="790"/>
              <a:chOff x="232546" y="0"/>
              <a:chExt cx="1067058" cy="926871"/>
            </a:xfrm>
          </p:grpSpPr>
          <p:sp>
            <p:nvSpPr>
              <p:cNvPr id="17" name="Elipse 17"/>
              <p:cNvSpPr>
                <a:spLocks noChangeArrowheads="1"/>
              </p:cNvSpPr>
              <p:nvPr/>
            </p:nvSpPr>
            <p:spPr bwMode="auto">
              <a:xfrm>
                <a:off x="232546" y="0"/>
                <a:ext cx="1067058" cy="926871"/>
              </a:xfrm>
              <a:prstGeom prst="ellipse">
                <a:avLst/>
              </a:prstGeom>
              <a:solidFill>
                <a:schemeClr val="accent3">
                  <a:lumMod val="75000"/>
                  <a:alpha val="90195"/>
                </a:schemeClr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blurRad="50800" dist="29783" dir="3885598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118777" tIns="59388" rIns="118777" bIns="5938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69"/>
              </a:p>
            </p:txBody>
          </p:sp>
          <p:sp>
            <p:nvSpPr>
              <p:cNvPr id="18" name="Elipse 4"/>
              <p:cNvSpPr>
                <a:spLocks noChangeArrowheads="1"/>
              </p:cNvSpPr>
              <p:nvPr/>
            </p:nvSpPr>
            <p:spPr bwMode="auto">
              <a:xfrm>
                <a:off x="388813" y="135737"/>
                <a:ext cx="754524" cy="655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9694" tIns="29694" rIns="29694" bIns="29694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187489" fontAlgn="base">
                  <a:spcBef>
                    <a:spcPts val="650"/>
                  </a:spcBef>
                  <a:spcAft>
                    <a:spcPts val="974"/>
                  </a:spcAft>
                </a:pPr>
                <a:r>
                  <a:rPr lang="es-CO" sz="2078" b="1" dirty="0">
                    <a:solidFill>
                      <a:srgbClr val="FFFFFF"/>
                    </a:solidFill>
                    <a:latin typeface="Century Gothic" charset="0"/>
                    <a:ea typeface="ＭＳ Ｐゴシック" charset="0"/>
                  </a:rPr>
                  <a:t>186</a:t>
                </a:r>
                <a:endParaRPr lang="en-US" sz="2598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4" name="21 CuadroTexto"/>
            <p:cNvSpPr txBox="1">
              <a:spLocks noChangeArrowheads="1"/>
            </p:cNvSpPr>
            <p:nvPr/>
          </p:nvSpPr>
          <p:spPr bwMode="auto">
            <a:xfrm>
              <a:off x="5117" y="7603"/>
              <a:ext cx="1880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18777" tIns="59388" rIns="118777" bIns="59388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1187489">
                <a:spcBef>
                  <a:spcPts val="650"/>
                </a:spcBef>
                <a:spcAft>
                  <a:spcPts val="650"/>
                </a:spcAft>
              </a:pPr>
              <a:r>
                <a:rPr lang="es-CO" sz="1299" b="1">
                  <a:solidFill>
                    <a:srgbClr val="000000"/>
                  </a:solidFill>
                  <a:latin typeface="Myanmar Pro" charset="0"/>
                </a:rPr>
                <a:t>Familias botánicas</a:t>
              </a:r>
              <a:endParaRPr lang="en-US" sz="2338"/>
            </a:p>
          </p:txBody>
        </p:sp>
        <p:sp>
          <p:nvSpPr>
            <p:cNvPr id="15" name="21 CuadroTexto"/>
            <p:cNvSpPr txBox="1">
              <a:spLocks noChangeArrowheads="1"/>
            </p:cNvSpPr>
            <p:nvPr/>
          </p:nvSpPr>
          <p:spPr bwMode="auto">
            <a:xfrm>
              <a:off x="1318" y="8016"/>
              <a:ext cx="1019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18777" tIns="59388" rIns="118777" bIns="59388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1187489">
                <a:spcBef>
                  <a:spcPts val="650"/>
                </a:spcBef>
                <a:spcAft>
                  <a:spcPts val="650"/>
                </a:spcAft>
              </a:pPr>
              <a:r>
                <a:rPr lang="es-CO" sz="1299" b="1" dirty="0">
                  <a:solidFill>
                    <a:srgbClr val="000000"/>
                  </a:solidFill>
                  <a:latin typeface="Myanmar Pro" charset="0"/>
                </a:rPr>
                <a:t>Géneros</a:t>
              </a:r>
              <a:endParaRPr lang="en-US" sz="2338" dirty="0"/>
            </a:p>
          </p:txBody>
        </p:sp>
        <p:sp>
          <p:nvSpPr>
            <p:cNvPr id="16" name="Elipse 17"/>
            <p:cNvSpPr>
              <a:spLocks noChangeArrowheads="1"/>
            </p:cNvSpPr>
            <p:nvPr/>
          </p:nvSpPr>
          <p:spPr bwMode="auto">
            <a:xfrm>
              <a:off x="2484" y="8059"/>
              <a:ext cx="1256" cy="790"/>
            </a:xfrm>
            <a:prstGeom prst="ellipse">
              <a:avLst/>
            </a:prstGeom>
            <a:solidFill>
              <a:schemeClr val="accent3">
                <a:alpha val="90195"/>
              </a:schemeClr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50800" dist="29783" dir="3885598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118777" tIns="59388" rIns="118777" bIns="593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78" b="1" dirty="0">
                  <a:solidFill>
                    <a:schemeClr val="bg1"/>
                  </a:solidFill>
                </a:rPr>
                <a:t>557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075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440"/>
            <a:ext cx="11877675" cy="2804451"/>
          </a:xfrm>
          <a:prstGeom prst="rect">
            <a:avLst/>
          </a:prstGeom>
        </p:spPr>
      </p:pic>
      <p:sp>
        <p:nvSpPr>
          <p:cNvPr id="7" name="Rectángulo 2"/>
          <p:cNvSpPr/>
          <p:nvPr/>
        </p:nvSpPr>
        <p:spPr>
          <a:xfrm>
            <a:off x="1781651" y="4022891"/>
            <a:ext cx="8512334" cy="2474508"/>
          </a:xfrm>
          <a:prstGeom prst="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6" tIns="50029" rIns="100056" bIns="50029" rtlCol="0" anchor="ctr"/>
          <a:lstStyle/>
          <a:p>
            <a:pPr marL="343970" lvl="1" indent="-343970">
              <a:buFont typeface="Arial"/>
              <a:buChar char="•"/>
            </a:pPr>
            <a:r>
              <a:rPr lang="es-CO" sz="2338" dirty="0">
                <a:solidFill>
                  <a:schemeClr val="tx1"/>
                </a:solidFill>
              </a:rPr>
              <a:t>Más de 200 participantes: CARs, ONG, Universidades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dirty="0">
                <a:solidFill>
                  <a:schemeClr val="tx1"/>
                </a:solidFill>
              </a:rPr>
              <a:t>Lanzamiento del Acuerdo Cero Deforestación: Palma de Aceite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dirty="0">
                <a:solidFill>
                  <a:schemeClr val="tx1"/>
                </a:solidFill>
              </a:rPr>
              <a:t>6 capacitaciones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dirty="0">
                <a:solidFill>
                  <a:schemeClr val="tx1"/>
                </a:solidFill>
              </a:rPr>
              <a:t>6 mesas de trabajo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dirty="0">
                <a:solidFill>
                  <a:schemeClr val="tx1"/>
                </a:solidFill>
              </a:rPr>
              <a:t>Invitados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4509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231493" y="250045"/>
            <a:ext cx="7407798" cy="629631"/>
          </a:xfrm>
          <a:prstGeom prst="rect">
            <a:avLst/>
          </a:prstGeom>
        </p:spPr>
        <p:txBody>
          <a:bodyPr lIns="118668" tIns="59334" rIns="118668" bIns="59334"/>
          <a:lstStyle>
            <a:defPPr>
              <a:defRPr lang="en-US"/>
            </a:defPPr>
            <a:lvl1pPr defTabSz="457078"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 smtClean="0">
                <a:solidFill>
                  <a:schemeClr val="bg1"/>
                </a:solidFill>
              </a:rPr>
              <a:t>DECRETO 1655 – 2017: SMBYC, IFN, SNIF</a:t>
            </a:r>
            <a:endParaRPr lang="es-CO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55" y="1710768"/>
            <a:ext cx="6334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189" indent="-371189">
              <a:buFont typeface="Arial"/>
              <a:buChar char="•"/>
            </a:pPr>
            <a:r>
              <a:rPr lang="es-ES" sz="2100" dirty="0">
                <a:latin typeface="+mj-lt"/>
                <a:cs typeface="DokChampa" panose="020B0604020202020204" pitchFamily="34" charset="-34"/>
              </a:rPr>
              <a:t>IDEAM responsable de coordinar el SNIF, el IFN y el SMBYC: fuentes de información oficial.</a:t>
            </a:r>
          </a:p>
          <a:p>
            <a:pPr marL="371189" indent="-371189">
              <a:buFont typeface="Arial"/>
              <a:buChar char="•"/>
            </a:pPr>
            <a:endParaRPr lang="es-ES" sz="2100" dirty="0">
              <a:latin typeface="+mj-lt"/>
              <a:cs typeface="DokChampa" panose="020B0604020202020204" pitchFamily="34" charset="-34"/>
            </a:endParaRPr>
          </a:p>
          <a:p>
            <a:pPr marL="371189" indent="-371189">
              <a:buFont typeface="Arial"/>
              <a:buChar char="•"/>
            </a:pPr>
            <a:r>
              <a:rPr lang="es-ES" sz="2100" dirty="0">
                <a:latin typeface="+mj-lt"/>
                <a:cs typeface="DokChampa" panose="020B0604020202020204" pitchFamily="34" charset="-34"/>
              </a:rPr>
              <a:t>Información de libre acceso salvo en casos específicos (seguridad nacional, grupos étnicos).</a:t>
            </a:r>
          </a:p>
          <a:p>
            <a:pPr marL="371189" indent="-371189">
              <a:buFont typeface="Arial"/>
              <a:buChar char="•"/>
            </a:pPr>
            <a:endParaRPr lang="es-ES" sz="2100" dirty="0">
              <a:latin typeface="+mj-lt"/>
              <a:cs typeface="DokChampa" panose="020B0604020202020204" pitchFamily="34" charset="-34"/>
            </a:endParaRPr>
          </a:p>
          <a:p>
            <a:pPr marL="371189" indent="-371189">
              <a:buFont typeface="Arial"/>
              <a:buChar char="•"/>
            </a:pPr>
            <a:r>
              <a:rPr lang="es-ES" sz="2100" dirty="0">
                <a:latin typeface="+mj-lt"/>
                <a:cs typeface="DokChampa" panose="020B0604020202020204" pitchFamily="34" charset="-34"/>
              </a:rPr>
              <a:t>Obligaciones a autoridades ambientales incluidos PNN y ANLA → reportes trimestrales a SNIF.</a:t>
            </a:r>
          </a:p>
          <a:p>
            <a:pPr marL="371189" indent="-371189">
              <a:buFont typeface="Arial"/>
              <a:buChar char="•"/>
            </a:pPr>
            <a:endParaRPr lang="es-ES" sz="2100" dirty="0">
              <a:latin typeface="+mj-lt"/>
              <a:cs typeface="DokChampa" panose="020B0604020202020204" pitchFamily="34" charset="-34"/>
            </a:endParaRPr>
          </a:p>
          <a:p>
            <a:pPr marL="371189" indent="-371189">
              <a:buFont typeface="Arial"/>
              <a:buChar char="•"/>
            </a:pPr>
            <a:r>
              <a:rPr lang="es-CO" sz="2100" dirty="0">
                <a:latin typeface="+mj-lt"/>
                <a:cs typeface="DokChampa" panose="020B0604020202020204" pitchFamily="34" charset="-34"/>
              </a:rPr>
              <a:t>Institutos, autoridades, PNN y ANLA → incorporación de lineamientos del IFN y reporte a IDEAM en formato establecido.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682" y="2043271"/>
            <a:ext cx="4866547" cy="3489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448185"/>
              </p:ext>
            </p:extLst>
          </p:nvPr>
        </p:nvGraphicFramePr>
        <p:xfrm>
          <a:off x="348712" y="1439054"/>
          <a:ext cx="5720709" cy="488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6532721" y="3626961"/>
            <a:ext cx="4979401" cy="89082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176" tIns="50088" rIns="100176" bIns="50088" rtlCol="0" anchor="ctr"/>
          <a:lstStyle/>
          <a:p>
            <a:pPr algn="just"/>
            <a:r>
              <a:rPr lang="es-CO" sz="1819" dirty="0">
                <a:latin typeface="Candara" panose="020E0502030303020204" pitchFamily="34" charset="0"/>
              </a:rPr>
              <a:t>Batería de indicadores clave del IDEAM</a:t>
            </a:r>
            <a:r>
              <a:rPr lang="es-ES_tradnl" sz="1819" dirty="0">
                <a:latin typeface="Candara" panose="020E0502030303020204" pitchFamily="34" charset="0"/>
              </a:rPr>
              <a:t>: Informe Estado de los RRNN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506814" y="1647349"/>
            <a:ext cx="4974939" cy="79103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176" tIns="50088" rIns="100176" bIns="50088" rtlCol="0" anchor="ctr"/>
          <a:lstStyle/>
          <a:p>
            <a:pPr algn="just"/>
            <a:r>
              <a:rPr lang="es-CO" sz="1819" dirty="0">
                <a:latin typeface="Candara" panose="020E0502030303020204" pitchFamily="34" charset="0"/>
              </a:rPr>
              <a:t>Proceso de certificación oficial ante el DANE de la cifra de Bosques – Certificado a 5 años.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08344" y="242339"/>
            <a:ext cx="9352345" cy="674084"/>
          </a:xfrm>
        </p:spPr>
        <p:txBody>
          <a:bodyPr>
            <a:normAutofit/>
          </a:bodyPr>
          <a:lstStyle/>
          <a:p>
            <a:pPr algn="l"/>
            <a:r>
              <a:rPr lang="es-CO" sz="3118" b="1" dirty="0" smtClean="0">
                <a:solidFill>
                  <a:srgbClr val="123288"/>
                </a:solidFill>
              </a:rPr>
              <a:t>INDICADORES, ESTADÍSTICAS Y CUENTAS AMBIENTALES</a:t>
            </a:r>
            <a:endParaRPr lang="es-CO" sz="3118" b="1" dirty="0">
              <a:solidFill>
                <a:srgbClr val="123288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6814" y="2637156"/>
            <a:ext cx="4974939" cy="79103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176" tIns="50088" rIns="100176" bIns="50088" rtlCol="0" anchor="ctr"/>
          <a:lstStyle/>
          <a:p>
            <a:pPr algn="just"/>
            <a:r>
              <a:rPr lang="es-CO" sz="1819" dirty="0">
                <a:latin typeface="Candara" panose="020E0502030303020204" pitchFamily="34" charset="0"/>
              </a:rPr>
              <a:t>Cuentas ambientales económicas de activos bosques, tierra, agua , ecosistemas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32721" y="4715748"/>
            <a:ext cx="4979401" cy="89082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176" tIns="50088" rIns="100176" bIns="50088" rtlCol="0" anchor="ctr"/>
          <a:lstStyle/>
          <a:p>
            <a:pPr algn="just"/>
            <a:r>
              <a:rPr lang="es-CO" sz="1819" dirty="0">
                <a:latin typeface="Candara" panose="020E0502030303020204" pitchFamily="34" charset="0"/>
              </a:rPr>
              <a:t>Revisión de más de 60 </a:t>
            </a:r>
            <a:r>
              <a:rPr lang="es-ES_tradnl" sz="1819" dirty="0">
                <a:latin typeface="Candara" panose="020E0502030303020204" pitchFamily="34" charset="0"/>
              </a:rPr>
              <a:t>hojas metodológicas de indicadores IDEAM.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2222338" y="5404343"/>
            <a:ext cx="2060294" cy="699696"/>
          </a:xfrm>
          <a:prstGeom prst="roundRect">
            <a:avLst/>
          </a:prstGeom>
          <a:solidFill>
            <a:srgbClr val="94E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2419898" y="5511253"/>
            <a:ext cx="1665173" cy="485875"/>
          </a:xfrm>
          <a:prstGeom prst="rect">
            <a:avLst/>
          </a:prstGeom>
          <a:noFill/>
        </p:spPr>
        <p:txBody>
          <a:bodyPr wrap="square" lIns="100176" tIns="50088" rIns="100176" bIns="50088" rtlCol="0">
            <a:spAutoFit/>
          </a:bodyPr>
          <a:lstStyle/>
          <a:p>
            <a:pPr algn="ctr"/>
            <a:r>
              <a:rPr lang="es-CO" sz="25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Total: 60</a:t>
            </a:r>
          </a:p>
        </p:txBody>
      </p:sp>
    </p:spTree>
    <p:extLst>
      <p:ext uri="{BB962C8B-B14F-4D97-AF65-F5344CB8AC3E}">
        <p14:creationId xmlns:p14="http://schemas.microsoft.com/office/powerpoint/2010/main" val="26129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4455466" y="1040904"/>
            <a:ext cx="3522050" cy="588771"/>
          </a:xfrm>
          <a:prstGeom prst="rect">
            <a:avLst/>
          </a:prstGeom>
        </p:spPr>
        <p:txBody>
          <a:bodyPr vert="horz" lIns="100176" tIns="50088" rIns="100176" bIns="5008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1949" b="1" dirty="0">
                <a:solidFill>
                  <a:srgbClr val="123288"/>
                </a:solidFill>
              </a:rPr>
              <a:t>GEOVISOR </a:t>
            </a:r>
            <a:r>
              <a:rPr lang="es-BO" sz="1949" b="1" dirty="0" smtClean="0">
                <a:solidFill>
                  <a:srgbClr val="123288"/>
                </a:solidFill>
              </a:rPr>
              <a:t>INSTITUCIONAL</a:t>
            </a:r>
            <a:endParaRPr lang="es-ES" sz="1949" dirty="0">
              <a:solidFill>
                <a:srgbClr val="12328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195" y="149851"/>
            <a:ext cx="9155576" cy="767100"/>
          </a:xfrm>
        </p:spPr>
        <p:txBody>
          <a:bodyPr/>
          <a:lstStyle/>
          <a:p>
            <a:pPr algn="l"/>
            <a:r>
              <a:rPr lang="es-BO" sz="3637" b="1" dirty="0" smtClean="0">
                <a:solidFill>
                  <a:srgbClr val="123288"/>
                </a:solidFill>
              </a:rPr>
              <a:t>SISTEMA DE INFORMACIÓN AMBIENTAL - SIA</a:t>
            </a:r>
            <a:endParaRPr lang="es-BO" sz="3637" b="1" dirty="0">
              <a:solidFill>
                <a:srgbClr val="123288"/>
              </a:solidFill>
            </a:endParaRPr>
          </a:p>
        </p:txBody>
      </p:sp>
      <p:graphicFrame>
        <p:nvGraphicFramePr>
          <p:cNvPr id="25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532923"/>
              </p:ext>
            </p:extLst>
          </p:nvPr>
        </p:nvGraphicFramePr>
        <p:xfrm>
          <a:off x="791845" y="1746329"/>
          <a:ext cx="4751070" cy="296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6862843" y="1761486"/>
            <a:ext cx="3827065" cy="740688"/>
          </a:xfrm>
          <a:prstGeom prst="rect">
            <a:avLst/>
          </a:prstGeom>
          <a:noFill/>
        </p:spPr>
        <p:txBody>
          <a:bodyPr wrap="square" lIns="100176" tIns="50088" rIns="100176" bIns="50088" rtlCol="0">
            <a:spAutoFit/>
          </a:bodyPr>
          <a:lstStyle/>
          <a:p>
            <a:pPr algn="just"/>
            <a:r>
              <a:rPr lang="es-CO" sz="2078" dirty="0">
                <a:latin typeface="+mj-lt"/>
              </a:rPr>
              <a:t>Oficialización de la aprox. 190 capas geográficas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832172" y="2688184"/>
            <a:ext cx="4517199" cy="740688"/>
          </a:xfrm>
          <a:prstGeom prst="rect">
            <a:avLst/>
          </a:prstGeom>
          <a:noFill/>
        </p:spPr>
        <p:txBody>
          <a:bodyPr wrap="square" lIns="100176" tIns="50088" rIns="100176" bIns="50088" rtlCol="0">
            <a:spAutoFit/>
          </a:bodyPr>
          <a:lstStyle/>
          <a:p>
            <a:r>
              <a:rPr lang="es-CO" sz="2078" dirty="0">
                <a:latin typeface="+mj-lt"/>
              </a:rPr>
              <a:t>Mantenimiento y actualización del Visor institucional *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832172" y="3646548"/>
            <a:ext cx="4526420" cy="740688"/>
          </a:xfrm>
          <a:prstGeom prst="rect">
            <a:avLst/>
          </a:prstGeom>
        </p:spPr>
        <p:txBody>
          <a:bodyPr wrap="square" lIns="100176" tIns="50088" rIns="100176" bIns="50088">
            <a:spAutoFit/>
          </a:bodyPr>
          <a:lstStyle/>
          <a:p>
            <a:r>
              <a:rPr lang="es-CO" sz="2078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Actualización de la versión del aplicativo de gestión de metadatos </a:t>
            </a:r>
            <a:r>
              <a:rPr lang="es-CO" sz="2078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Geonetwork</a:t>
            </a:r>
            <a:r>
              <a:rPr lang="es-CO" sz="2078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2078" dirty="0">
              <a:latin typeface="+mj-lt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21" y="1761486"/>
            <a:ext cx="262286" cy="37507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21" y="2756986"/>
            <a:ext cx="262286" cy="37507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21" y="3683711"/>
            <a:ext cx="262286" cy="375073"/>
          </a:xfrm>
          <a:prstGeom prst="rect">
            <a:avLst/>
          </a:prstGeom>
        </p:spPr>
      </p:pic>
      <p:sp>
        <p:nvSpPr>
          <p:cNvPr id="26" name="Rectángulo 17"/>
          <p:cNvSpPr/>
          <p:nvPr/>
        </p:nvSpPr>
        <p:spPr>
          <a:xfrm>
            <a:off x="6856351" y="4813432"/>
            <a:ext cx="4526420" cy="740688"/>
          </a:xfrm>
          <a:prstGeom prst="rect">
            <a:avLst/>
          </a:prstGeom>
        </p:spPr>
        <p:txBody>
          <a:bodyPr wrap="square" lIns="100176" tIns="50088" rIns="100176" bIns="50088">
            <a:spAutoFit/>
          </a:bodyPr>
          <a:lstStyle/>
          <a:p>
            <a:r>
              <a:rPr lang="es-CO" sz="2078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Disposicion de fichas de catálogo de información geográfica</a:t>
            </a:r>
            <a:endParaRPr lang="es-CO" sz="2078" dirty="0">
              <a:latin typeface="+mj-lt"/>
            </a:endParaRPr>
          </a:p>
        </p:txBody>
      </p:sp>
      <p:pic>
        <p:nvPicPr>
          <p:cNvPr id="27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99" y="4850595"/>
            <a:ext cx="262286" cy="37507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35314"/>
              </p:ext>
            </p:extLst>
          </p:nvPr>
        </p:nvGraphicFramePr>
        <p:xfrm>
          <a:off x="494902" y="5111671"/>
          <a:ext cx="5361450" cy="950214"/>
        </p:xfrm>
        <a:graphic>
          <a:graphicData uri="http://schemas.openxmlformats.org/drawingml/2006/table">
            <a:tbl>
              <a:tblPr/>
              <a:tblGrid>
                <a:gridCol w="107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AÑO</a:t>
                      </a:r>
                    </a:p>
                  </a:txBody>
                  <a:tcPr marL="16497" marR="16497" marT="164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CONSULTA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ANALISIS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DESCARGA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54"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6497" marR="16497" marT="164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14.708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603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15.425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54"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6497" marR="16497" marT="164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23.352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261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1.615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25.228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45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6497" marR="16497" marT="164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25.596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2.698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28.521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4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2"/>
          <a:srcRect l="16997" t="13603" r="17375" b="12500"/>
          <a:stretch/>
        </p:blipFill>
        <p:spPr>
          <a:xfrm>
            <a:off x="10374083" y="4754745"/>
            <a:ext cx="924505" cy="5485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r="18910" b="50366"/>
          <a:stretch/>
        </p:blipFill>
        <p:spPr>
          <a:xfrm>
            <a:off x="3606235" y="88404"/>
            <a:ext cx="1693221" cy="83088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84977" y="1152445"/>
            <a:ext cx="3547944" cy="689732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89083" tIns="44541" rIns="89083" bIns="44541" rtlCol="0">
            <a:spAutoFit/>
          </a:bodyPr>
          <a:lstStyle/>
          <a:p>
            <a:r>
              <a:rPr lang="es-CO" sz="1299" b="1" dirty="0">
                <a:solidFill>
                  <a:schemeClr val="bg1"/>
                </a:solidFill>
              </a:rPr>
              <a:t>Fortalecimiento de las capacidades institucionales en el uso y manejo del Sistema Nacional de Información Forestal –SNIF.</a:t>
            </a:r>
          </a:p>
        </p:txBody>
      </p:sp>
      <p:sp>
        <p:nvSpPr>
          <p:cNvPr id="10" name="Elipse 9"/>
          <p:cNvSpPr/>
          <p:nvPr/>
        </p:nvSpPr>
        <p:spPr>
          <a:xfrm>
            <a:off x="3690004" y="1533036"/>
            <a:ext cx="803885" cy="70793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/>
          <p:cNvGrpSpPr/>
          <p:nvPr/>
        </p:nvGrpSpPr>
        <p:grpSpPr>
          <a:xfrm>
            <a:off x="877138" y="2682215"/>
            <a:ext cx="3655783" cy="1235573"/>
            <a:chOff x="3698861" y="3294908"/>
            <a:chExt cx="3316899" cy="1167813"/>
          </a:xfrm>
        </p:grpSpPr>
        <p:sp>
          <p:nvSpPr>
            <p:cNvPr id="12" name="Rectángulo 11"/>
            <p:cNvSpPr/>
            <p:nvPr/>
          </p:nvSpPr>
          <p:spPr>
            <a:xfrm>
              <a:off x="3796704" y="3294908"/>
              <a:ext cx="3219056" cy="1112215"/>
            </a:xfrm>
            <a:prstGeom prst="rect">
              <a:avLst/>
            </a:prstGeom>
          </p:spPr>
          <p:style>
            <a:lnRef idx="2">
              <a:schemeClr val="accent5">
                <a:hueOff val="-3676672"/>
                <a:satOff val="-5114"/>
                <a:lumOff val="-1961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3698861" y="3348055"/>
              <a:ext cx="3074277" cy="1114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2197" tIns="0" rIns="90732" bIns="0" numCol="1" spcCol="1270" anchor="ctr" anchorCtr="0">
              <a:noAutofit/>
            </a:bodyPr>
            <a:lstStyle/>
            <a:p>
              <a:pPr lvl="0" algn="just"/>
              <a:r>
                <a:rPr lang="es-CO" sz="1299" b="1" dirty="0"/>
                <a:t>Fortalecimiento de capacidades en el uso y gestión de información generada en los aplicativos RUA y RESPEL en el marco del Subsistema de Información sobre Uso de los Recursos Naturales Renovables (SIUR).</a:t>
              </a:r>
              <a:endParaRPr lang="es-CO" sz="1299" b="1" u="sng" dirty="0"/>
            </a:p>
          </p:txBody>
        </p:sp>
      </p:grpSp>
      <p:sp>
        <p:nvSpPr>
          <p:cNvPr id="14" name="Elipse 13"/>
          <p:cNvSpPr/>
          <p:nvPr/>
        </p:nvSpPr>
        <p:spPr>
          <a:xfrm>
            <a:off x="3886269" y="3677707"/>
            <a:ext cx="720344" cy="604249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upo 14"/>
          <p:cNvGrpSpPr/>
          <p:nvPr/>
        </p:nvGrpSpPr>
        <p:grpSpPr>
          <a:xfrm>
            <a:off x="955739" y="4597300"/>
            <a:ext cx="3586071" cy="944566"/>
            <a:chOff x="7521917" y="2955322"/>
            <a:chExt cx="3253648" cy="1084680"/>
          </a:xfrm>
        </p:grpSpPr>
        <p:sp>
          <p:nvSpPr>
            <p:cNvPr id="16" name="Rectángulo 15"/>
            <p:cNvSpPr/>
            <p:nvPr/>
          </p:nvSpPr>
          <p:spPr>
            <a:xfrm>
              <a:off x="7556509" y="2955322"/>
              <a:ext cx="3219056" cy="1084680"/>
            </a:xfrm>
            <a:prstGeom prst="rect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7521917" y="3110113"/>
              <a:ext cx="3074278" cy="883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2197" tIns="0" rIns="90732" bIns="0" numCol="1" spcCol="1270" anchor="ctr" anchorCtr="0">
              <a:noAutofit/>
            </a:bodyPr>
            <a:lstStyle/>
            <a:p>
              <a:pPr algn="just" defTabSz="238179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299" b="1" dirty="0"/>
                <a:t>Bases conceptuales del  Sistema de Monitoreo de Bosques y Carbono-</a:t>
              </a:r>
              <a:r>
                <a:rPr lang="es-CO" sz="1299" b="1" dirty="0" err="1"/>
                <a:t>SMByC</a:t>
              </a:r>
              <a:r>
                <a:rPr lang="es-CO" sz="1299" b="1" dirty="0"/>
                <a:t>  como soporte a la gestión de información sobre los bosques  naturales de Colombia.</a:t>
              </a:r>
            </a:p>
            <a:p>
              <a:pPr defTabSz="238179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299" dirty="0"/>
            </a:p>
          </p:txBody>
        </p:sp>
      </p:grpSp>
      <p:sp>
        <p:nvSpPr>
          <p:cNvPr id="18" name="Elipse 17"/>
          <p:cNvSpPr/>
          <p:nvPr/>
        </p:nvSpPr>
        <p:spPr>
          <a:xfrm>
            <a:off x="3852082" y="5642461"/>
            <a:ext cx="665006" cy="66078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CuadroTexto 18"/>
          <p:cNvSpPr txBox="1"/>
          <p:nvPr/>
        </p:nvSpPr>
        <p:spPr>
          <a:xfrm rot="16200000">
            <a:off x="-2021357" y="3470747"/>
            <a:ext cx="5063897" cy="625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3" tIns="44541" rIns="89083" bIns="44541" rtlCol="0" anchor="ctr"/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sz="2338" dirty="0"/>
              <a:t>Fortalecimiento   en  la  gestión de información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019419" y="1870125"/>
            <a:ext cx="2054369" cy="309884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r>
              <a:rPr lang="es-CO" sz="1429" dirty="0"/>
              <a:t> 24 AA participaron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143052" y="2123148"/>
            <a:ext cx="2054369" cy="309884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marL="278393" indent="-278393">
              <a:buFont typeface="Wingdings" panose="05000000000000000000" pitchFamily="2" charset="2"/>
              <a:buChar char="ü"/>
            </a:pPr>
            <a:r>
              <a:rPr lang="es-CO" sz="1429" dirty="0"/>
              <a:t>15 AA aprobaron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19419" y="3883840"/>
            <a:ext cx="2054369" cy="309884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r>
              <a:rPr lang="es-CO" sz="1429" dirty="0"/>
              <a:t>34 AA participaron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234453" y="4121249"/>
            <a:ext cx="2054369" cy="309884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marL="278393" indent="-278393">
              <a:buFont typeface="Wingdings" panose="05000000000000000000" pitchFamily="2" charset="2"/>
              <a:buChar char="ü"/>
            </a:pPr>
            <a:r>
              <a:rPr lang="es-CO" sz="1429" dirty="0"/>
              <a:t>17 AA aprobaron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017037" y="5894341"/>
            <a:ext cx="2673221" cy="309884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marL="278393" indent="-278393">
              <a:buFont typeface="Wingdings" panose="05000000000000000000" pitchFamily="2" charset="2"/>
              <a:buChar char="ü"/>
            </a:pPr>
            <a:r>
              <a:rPr lang="es-CO" sz="1429" dirty="0"/>
              <a:t>Culmina el 10/12/2017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542914" y="3819178"/>
            <a:ext cx="6084264" cy="489805"/>
          </a:xfrm>
          <a:prstGeom prst="rect">
            <a:avLst/>
          </a:prstGeom>
        </p:spPr>
        <p:txBody>
          <a:bodyPr wrap="square" lIns="89083" tIns="44541" rIns="89083" bIns="44541">
            <a:spAutoFit/>
          </a:bodyPr>
          <a:lstStyle/>
          <a:p>
            <a:pPr algn="just"/>
            <a:r>
              <a:rPr lang="es-CO" sz="1299" dirty="0"/>
              <a:t>Talleres virtuales dictados a las AA sobre los servicios geográficos dispuestos en el portal web del SIAC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5383278" y="88405"/>
            <a:ext cx="4875102" cy="325273"/>
          </a:xfrm>
          <a:prstGeom prst="rect">
            <a:avLst/>
          </a:prstGeom>
        </p:spPr>
        <p:txBody>
          <a:bodyPr wrap="none" lIns="89083" tIns="44541" rIns="89083" bIns="44541">
            <a:spAutoFit/>
          </a:bodyPr>
          <a:lstStyle/>
          <a:p>
            <a:pPr algn="ctr">
              <a:lnSpc>
                <a:spcPct val="107000"/>
              </a:lnSpc>
              <a:spcAft>
                <a:spcPts val="779"/>
              </a:spcAft>
            </a:pPr>
            <a:r>
              <a:rPr lang="es-CO" sz="1429" b="1" dirty="0">
                <a:solidFill>
                  <a:srgbClr val="0070C0"/>
                </a:solidFill>
                <a:latin typeface="Eras Demi ITC" panose="020B0805030504020804" pitchFamily="34" charset="0"/>
              </a:rPr>
              <a:t>VISITAS PORTAL SIAC ENERO A NOVIEMBRE DE 2017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5542915" y="5408613"/>
            <a:ext cx="4907183" cy="289878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algn="just"/>
            <a:r>
              <a:rPr lang="es-CO" sz="1299" dirty="0"/>
              <a:t>Más de 150 cifras sobre el estado y uso de los recursos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4949031" y="4799902"/>
            <a:ext cx="903836" cy="509747"/>
          </a:xfrm>
          <a:prstGeom prst="rect">
            <a:avLst/>
          </a:prstGeom>
          <a:noFill/>
          <a:ln>
            <a:noFill/>
          </a:ln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/>
              <a:t>235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5542915" y="4312335"/>
            <a:ext cx="5345425" cy="489805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algn="just"/>
            <a:r>
              <a:rPr lang="es-CO" sz="1299" dirty="0"/>
              <a:t>Capas geográficas de siete 7 entidades para consultar a través del visor </a:t>
            </a:r>
            <a:r>
              <a:rPr lang="es-CO" sz="1299" dirty="0" smtClean="0"/>
              <a:t>geográfico</a:t>
            </a:r>
            <a:endParaRPr lang="es-CO" sz="1299" i="1" dirty="0">
              <a:solidFill>
                <a:srgbClr val="FF0000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058276" y="5725911"/>
            <a:ext cx="967167" cy="509747"/>
          </a:xfrm>
          <a:prstGeom prst="rect">
            <a:avLst/>
          </a:prstGeom>
          <a:noFill/>
          <a:ln>
            <a:noFill/>
          </a:ln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/>
              <a:t>11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4652089" y="4304999"/>
            <a:ext cx="1315062" cy="509747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algn="ctr"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/>
              <a:t>220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542914" y="4913710"/>
            <a:ext cx="4641399" cy="289878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algn="just"/>
            <a:r>
              <a:rPr lang="es-CO" sz="1299" dirty="0"/>
              <a:t>Capas geográficas oficiales para descarga en formato shapefile</a:t>
            </a:r>
          </a:p>
        </p:txBody>
      </p:sp>
      <p:grpSp>
        <p:nvGrpSpPr>
          <p:cNvPr id="72" name="Grupo 71"/>
          <p:cNvGrpSpPr/>
          <p:nvPr/>
        </p:nvGrpSpPr>
        <p:grpSpPr>
          <a:xfrm>
            <a:off x="10064487" y="4922798"/>
            <a:ext cx="1090079" cy="694175"/>
            <a:chOff x="10230312" y="4341457"/>
            <a:chExt cx="1118927" cy="712545"/>
          </a:xfrm>
        </p:grpSpPr>
        <p:pic>
          <p:nvPicPr>
            <p:cNvPr id="70" name="Imagen 69"/>
            <p:cNvPicPr>
              <a:picLocks noChangeAspect="1"/>
            </p:cNvPicPr>
            <p:nvPr/>
          </p:nvPicPr>
          <p:blipFill rotWithShape="1">
            <a:blip r:embed="rId7"/>
            <a:srcRect l="17307" t="18199" r="17272" b="11765"/>
            <a:stretch/>
          </p:blipFill>
          <p:spPr>
            <a:xfrm>
              <a:off x="10400244" y="4341457"/>
              <a:ext cx="948995" cy="53381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7"/>
            <a:srcRect l="17307" t="18199" r="17272" b="11765"/>
            <a:stretch/>
          </p:blipFill>
          <p:spPr>
            <a:xfrm>
              <a:off x="10230312" y="4570003"/>
              <a:ext cx="860442" cy="4839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Rectángulo 41"/>
          <p:cNvSpPr/>
          <p:nvPr/>
        </p:nvSpPr>
        <p:spPr>
          <a:xfrm>
            <a:off x="5542914" y="5804535"/>
            <a:ext cx="5356702" cy="289878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algn="just"/>
            <a:r>
              <a:rPr lang="es-CO" sz="1299" dirty="0"/>
              <a:t>Boletines de divulgación enviados a 2.230 usuarios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5542915" y="6302667"/>
            <a:ext cx="5338232" cy="489805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pPr algn="just"/>
            <a:r>
              <a:rPr lang="es-CO" sz="1299" dirty="0"/>
              <a:t>Productos de divulgación sobre gestión de información y temas ambientales (infografías, banners, productos multimedia y ventanas emergentes).</a:t>
            </a:r>
          </a:p>
        </p:txBody>
      </p:sp>
      <p:graphicFrame>
        <p:nvGraphicFramePr>
          <p:cNvPr id="44" name="Tabla 43"/>
          <p:cNvGraphicFramePr>
            <a:graphicFrameLocks noGrp="1"/>
          </p:cNvGraphicFramePr>
          <p:nvPr>
            <p:extLst/>
          </p:nvPr>
        </p:nvGraphicFramePr>
        <p:xfrm>
          <a:off x="5271902" y="385857"/>
          <a:ext cx="6407810" cy="2459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1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6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Usuarios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N° páginas vistas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Pág con mayor N° de visitas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Usuarios de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 otros países 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Meses más visitados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128.606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378.179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u="sng" dirty="0">
                          <a:effectLst/>
                        </a:rPr>
                        <a:t>Catálogo de mapas: 81.216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u="sng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u="sng" dirty="0" err="1">
                          <a:effectLst/>
                        </a:rPr>
                        <a:t>Geovisor</a:t>
                      </a:r>
                      <a:r>
                        <a:rPr lang="es-CO" sz="1200" u="sng" dirty="0">
                          <a:effectLst/>
                        </a:rPr>
                        <a:t>: 23.828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u="sng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u="sng" dirty="0">
                          <a:effectLst/>
                        </a:rPr>
                        <a:t>Suelos de Colombia: 19.90</a:t>
                      </a:r>
                      <a:r>
                        <a:rPr lang="es-CO" sz="1000" u="sng" dirty="0">
                          <a:effectLst/>
                        </a:rPr>
                        <a:t>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000" u="sng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México:        2.174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Perú:             1.779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EE.UU. :        1.703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España:         1.131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Ecuador:          928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Argentina:       787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Bolivia:            675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Chile:               615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Venezuela:     584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</a:rPr>
                        <a:t>Noviembre: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18.040 usuarios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</a:rPr>
                        <a:t>Octubre: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16.667 usuarios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12" marR="668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CuadroTexto 46"/>
          <p:cNvSpPr txBox="1"/>
          <p:nvPr/>
        </p:nvSpPr>
        <p:spPr>
          <a:xfrm>
            <a:off x="4921823" y="5294805"/>
            <a:ext cx="967167" cy="509747"/>
          </a:xfrm>
          <a:prstGeom prst="rect">
            <a:avLst/>
          </a:prstGeom>
          <a:noFill/>
          <a:ln>
            <a:noFill/>
          </a:ln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/>
              <a:t>150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5048011" y="6284611"/>
            <a:ext cx="699180" cy="509747"/>
          </a:xfrm>
          <a:prstGeom prst="rect">
            <a:avLst/>
          </a:prstGeom>
          <a:noFill/>
          <a:ln>
            <a:noFill/>
          </a:ln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/>
              <a:t>72</a:t>
            </a:r>
          </a:p>
        </p:txBody>
      </p:sp>
      <p:grpSp>
        <p:nvGrpSpPr>
          <p:cNvPr id="68" name="Grupo 67"/>
          <p:cNvGrpSpPr/>
          <p:nvPr/>
        </p:nvGrpSpPr>
        <p:grpSpPr>
          <a:xfrm>
            <a:off x="9759622" y="1061100"/>
            <a:ext cx="187572" cy="1524581"/>
            <a:chOff x="9783955" y="1202320"/>
            <a:chExt cx="192536" cy="1564927"/>
          </a:xfrm>
        </p:grpSpPr>
        <p:grpSp>
          <p:nvGrpSpPr>
            <p:cNvPr id="67" name="Grupo 66"/>
            <p:cNvGrpSpPr/>
            <p:nvPr/>
          </p:nvGrpSpPr>
          <p:grpSpPr>
            <a:xfrm>
              <a:off x="9783955" y="1202320"/>
              <a:ext cx="192536" cy="1365431"/>
              <a:chOff x="9783955" y="1202320"/>
              <a:chExt cx="192536" cy="1365431"/>
            </a:xfrm>
          </p:grpSpPr>
          <p:pic>
            <p:nvPicPr>
              <p:cNvPr id="51" name="Imagen 5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88563" y="1202320"/>
                <a:ext cx="186281" cy="106625"/>
              </a:xfrm>
              <a:prstGeom prst="rect">
                <a:avLst/>
              </a:prstGeom>
            </p:spPr>
          </p:pic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83955" y="1389426"/>
                <a:ext cx="180262" cy="120448"/>
              </a:xfrm>
              <a:prstGeom prst="rect">
                <a:avLst/>
              </a:prstGeom>
            </p:spPr>
          </p:pic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83955" y="1574699"/>
                <a:ext cx="180262" cy="94783"/>
              </a:xfrm>
              <a:prstGeom prst="rect">
                <a:avLst/>
              </a:prstGeom>
            </p:spPr>
          </p:pic>
          <p:pic>
            <p:nvPicPr>
              <p:cNvPr id="55" name="Imagen 5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8563" y="1731798"/>
                <a:ext cx="180262" cy="119956"/>
              </a:xfrm>
              <a:prstGeom prst="rect">
                <a:avLst/>
              </a:prstGeom>
            </p:spPr>
          </p:pic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83955" y="1937474"/>
                <a:ext cx="192536" cy="96268"/>
              </a:xfrm>
              <a:prstGeom prst="rect">
                <a:avLst/>
              </a:prstGeom>
            </p:spPr>
          </p:pic>
          <p:pic>
            <p:nvPicPr>
              <p:cNvPr id="58" name="Imagen 5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83955" y="2108732"/>
                <a:ext cx="190889" cy="118970"/>
              </a:xfrm>
              <a:prstGeom prst="rect">
                <a:avLst/>
              </a:prstGeom>
            </p:spPr>
          </p:pic>
          <p:pic>
            <p:nvPicPr>
              <p:cNvPr id="60" name="Imagen 5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90225" y="2301734"/>
                <a:ext cx="173992" cy="118340"/>
              </a:xfrm>
              <a:prstGeom prst="rect">
                <a:avLst/>
              </a:prstGeom>
            </p:spPr>
          </p:pic>
          <p:pic>
            <p:nvPicPr>
              <p:cNvPr id="64" name="Imagen 6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83955" y="2447794"/>
                <a:ext cx="180262" cy="119957"/>
              </a:xfrm>
              <a:prstGeom prst="rect">
                <a:avLst/>
              </a:prstGeom>
            </p:spPr>
          </p:pic>
        </p:grpSp>
        <p:pic>
          <p:nvPicPr>
            <p:cNvPr id="66" name="Imagen 6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93684" y="2647373"/>
              <a:ext cx="180262" cy="119874"/>
            </a:xfrm>
            <a:prstGeom prst="rect">
              <a:avLst/>
            </a:prstGeom>
          </p:spPr>
        </p:pic>
      </p:grpSp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17"/>
          <a:srcRect l="20820" t="18015" r="20683" b="9375"/>
          <a:stretch/>
        </p:blipFill>
        <p:spPr>
          <a:xfrm>
            <a:off x="9945145" y="5332574"/>
            <a:ext cx="857876" cy="4886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CuadroTexto 77"/>
          <p:cNvSpPr txBox="1"/>
          <p:nvPr/>
        </p:nvSpPr>
        <p:spPr>
          <a:xfrm>
            <a:off x="5156622" y="3690834"/>
            <a:ext cx="584255" cy="509747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algn="ctr"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CuadroTexto 78"/>
          <p:cNvSpPr txBox="1"/>
          <p:nvPr/>
        </p:nvSpPr>
        <p:spPr>
          <a:xfrm>
            <a:off x="5542916" y="3132758"/>
            <a:ext cx="6334760" cy="689732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>
            <a:defPPr>
              <a:defRPr lang="es-CO"/>
            </a:defPPr>
            <a:lvl1pPr algn="just">
              <a:defRPr sz="1200"/>
            </a:lvl1pPr>
          </a:lstStyle>
          <a:p>
            <a:r>
              <a:rPr lang="es-CO" sz="1299" dirty="0"/>
              <a:t>Autoridades Ambientales participaron en el I encuentro de </a:t>
            </a:r>
            <a:r>
              <a:rPr lang="es-AR" sz="1299" dirty="0"/>
              <a:t>Corporaciones Autónomas Regionales y de Desarrollo Sostenible y Autoridades Ambientales de Grandes Centros Urbanos. </a:t>
            </a:r>
            <a:endParaRPr lang="es-CO" sz="1299" dirty="0"/>
          </a:p>
        </p:txBody>
      </p:sp>
      <p:sp>
        <p:nvSpPr>
          <p:cNvPr id="80" name="CuadroTexto 79"/>
          <p:cNvSpPr txBox="1"/>
          <p:nvPr/>
        </p:nvSpPr>
        <p:spPr>
          <a:xfrm>
            <a:off x="4949031" y="3216212"/>
            <a:ext cx="886312" cy="509747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>
            <a:defPPr>
              <a:defRPr lang="es-ES"/>
            </a:defPPr>
            <a:lvl1pPr algn="ctr" fontAlgn="ctr">
              <a:defRPr sz="3500" b="1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CO" sz="2728" dirty="0">
                <a:solidFill>
                  <a:schemeClr val="accent1">
                    <a:lumMod val="75000"/>
                  </a:schemeClr>
                </a:solidFill>
              </a:rPr>
              <a:t>31</a:t>
            </a:r>
          </a:p>
        </p:txBody>
      </p:sp>
      <p:sp>
        <p:nvSpPr>
          <p:cNvPr id="81" name="CuadroTexto 80"/>
          <p:cNvSpPr txBox="1"/>
          <p:nvPr/>
        </p:nvSpPr>
        <p:spPr>
          <a:xfrm>
            <a:off x="967202" y="5633465"/>
            <a:ext cx="2054369" cy="309884"/>
          </a:xfrm>
          <a:prstGeom prst="rect">
            <a:avLst/>
          </a:prstGeom>
          <a:noFill/>
        </p:spPr>
        <p:txBody>
          <a:bodyPr wrap="square" lIns="89083" tIns="44541" rIns="89083" bIns="44541" rtlCol="0">
            <a:spAutoFit/>
          </a:bodyPr>
          <a:lstStyle/>
          <a:p>
            <a:r>
              <a:rPr lang="es-CO" sz="1429" dirty="0"/>
              <a:t>25 AA participantes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218" y="211456"/>
            <a:ext cx="34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solidFill>
                  <a:srgbClr val="123288"/>
                </a:solidFill>
              </a:rPr>
              <a:t>RESULTADOS 2017</a:t>
            </a:r>
            <a:endParaRPr lang="es-AR" sz="32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7078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1"/>
          <a:stretch/>
        </p:blipFill>
        <p:spPr>
          <a:xfrm>
            <a:off x="0" y="1001633"/>
            <a:ext cx="11877675" cy="588530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078593" y="3330019"/>
            <a:ext cx="9205198" cy="2771458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6" tIns="50029" rIns="100056" bIns="50029" rtlCol="0" anchor="ctr"/>
          <a:lstStyle/>
          <a:p>
            <a:pPr marL="343970" lvl="1" indent="-343970">
              <a:buFont typeface="Arial"/>
              <a:buChar char="•"/>
            </a:pPr>
            <a:r>
              <a:rPr lang="es-CO" sz="2338" b="1" dirty="0">
                <a:solidFill>
                  <a:srgbClr val="123288"/>
                </a:solidFill>
              </a:rPr>
              <a:t>GEF- Corazón de la Amazonia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b="1" dirty="0">
                <a:solidFill>
                  <a:srgbClr val="123288"/>
                </a:solidFill>
              </a:rPr>
              <a:t>Programa Visión Amazonia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b="1" dirty="0">
                <a:solidFill>
                  <a:srgbClr val="123288"/>
                </a:solidFill>
              </a:rPr>
              <a:t>Proyecto Forest 2020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b="1" dirty="0">
                <a:solidFill>
                  <a:srgbClr val="123288"/>
                </a:solidFill>
              </a:rPr>
              <a:t>Programa Paisajes Sostenibles – Fondo Biocarbono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b="1" dirty="0">
                <a:solidFill>
                  <a:srgbClr val="123288"/>
                </a:solidFill>
              </a:rPr>
              <a:t>Proyecto BID</a:t>
            </a:r>
          </a:p>
          <a:p>
            <a:pPr marL="343970" lvl="1" indent="-343970">
              <a:buFont typeface="Arial"/>
              <a:buChar char="•"/>
            </a:pPr>
            <a:r>
              <a:rPr lang="es-CO" sz="2338" b="1" dirty="0">
                <a:solidFill>
                  <a:srgbClr val="123288"/>
                </a:solidFill>
              </a:rPr>
              <a:t>Alianzas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97961" y="1053465"/>
            <a:ext cx="10096024" cy="1898079"/>
          </a:xfrm>
          <a:prstGeom prst="rect">
            <a:avLst/>
          </a:prstGeom>
        </p:spPr>
        <p:txBody>
          <a:bodyPr lIns="118635" tIns="59318" rIns="118635" bIns="59318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5716" b="1" dirty="0">
                <a:solidFill>
                  <a:srgbClr val="FDFD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 cooperación y alianzas institucionales</a:t>
            </a:r>
          </a:p>
        </p:txBody>
      </p:sp>
    </p:spTree>
    <p:extLst>
      <p:ext uri="{BB962C8B-B14F-4D97-AF65-F5344CB8AC3E}">
        <p14:creationId xmlns:p14="http://schemas.microsoft.com/office/powerpoint/2010/main" val="19635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40" y="188750"/>
            <a:ext cx="4431912" cy="563604"/>
          </a:xfrm>
        </p:spPr>
        <p:txBody>
          <a:bodyPr/>
          <a:lstStyle/>
          <a:p>
            <a:pPr algn="l"/>
            <a:r>
              <a:rPr lang="es-CO" sz="3200" b="1" dirty="0" smtClean="0">
                <a:solidFill>
                  <a:srgbClr val="123288"/>
                </a:solidFill>
              </a:rPr>
              <a:t>GESTIÓN COOPERACIÓN</a:t>
            </a:r>
            <a:endParaRPr lang="es-CO" sz="3200" b="1" dirty="0">
              <a:solidFill>
                <a:srgbClr val="123288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980" y="1053466"/>
            <a:ext cx="5146993" cy="2573496"/>
          </a:xfrm>
        </p:spPr>
        <p:txBody>
          <a:bodyPr/>
          <a:lstStyle/>
          <a:p>
            <a:pPr marL="0" indent="0">
              <a:buNone/>
            </a:pPr>
            <a:r>
              <a:rPr lang="es-CO" sz="2598" b="1" dirty="0">
                <a:solidFill>
                  <a:srgbClr val="123288"/>
                </a:solidFill>
              </a:rPr>
              <a:t>Actuales</a:t>
            </a:r>
          </a:p>
          <a:p>
            <a:r>
              <a:rPr lang="es-CO" sz="2598" dirty="0"/>
              <a:t>Corazón de la Amazonia (GEF)</a:t>
            </a:r>
          </a:p>
          <a:p>
            <a:r>
              <a:rPr lang="es-CO" sz="2598" dirty="0"/>
              <a:t>Programa Visión Amazonia (Alemania, Noruega, UK)</a:t>
            </a:r>
          </a:p>
          <a:p>
            <a:r>
              <a:rPr lang="es-CO" sz="2598" dirty="0"/>
              <a:t>Forest 2020 (UK)</a:t>
            </a:r>
          </a:p>
          <a:p>
            <a:pPr marL="0" indent="0">
              <a:buNone/>
            </a:pPr>
            <a:endParaRPr lang="es-CO" sz="2598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96940" y="3725942"/>
          <a:ext cx="4949033" cy="2771457"/>
        </p:xfrm>
        <a:graphic>
          <a:graphicData uri="http://schemas.openxmlformats.org/drawingml/2006/table">
            <a:tbl>
              <a:tblPr/>
              <a:tblGrid>
                <a:gridCol w="1117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3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16497" marR="16497" marT="16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TOTAL EJECUTADO 2017 </a:t>
                      </a:r>
                    </a:p>
                  </a:txBody>
                  <a:tcPr marL="16497" marR="16497" marT="16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TOTAL PRESUPUESTADO 2018</a:t>
                      </a:r>
                    </a:p>
                  </a:txBody>
                  <a:tcPr marL="16497" marR="16497" marT="16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FORESTS2020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$ 374,530,465 </a:t>
                      </a:r>
                    </a:p>
                  </a:txBody>
                  <a:tcPr marL="16497" marR="16497" marT="16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$ 1,061,001,713</a:t>
                      </a:r>
                    </a:p>
                  </a:txBody>
                  <a:tcPr marL="16497" marR="16497" marT="16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VA REM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$ 9,770,326,015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$ 9,616,013,184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87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GEF – CA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$ 1,612,793,285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$ 904,173,640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6497" marR="16497" marT="16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3"/>
          <p:cNvSpPr txBox="1">
            <a:spLocks/>
          </p:cNvSpPr>
          <p:nvPr/>
        </p:nvSpPr>
        <p:spPr>
          <a:xfrm>
            <a:off x="5443934" y="1274617"/>
            <a:ext cx="6235779" cy="5519723"/>
          </a:xfrm>
          <a:prstGeom prst="rect">
            <a:avLst/>
          </a:prstGeom>
        </p:spPr>
        <p:txBody>
          <a:bodyPr lIns="118635" tIns="59318" rIns="118635" bIns="59318"/>
          <a:lstStyle>
            <a:lvl1pPr marL="342488" indent="-342488" algn="l" defTabSz="45665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054" indent="-285407" algn="l" defTabSz="45665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623" indent="-228325" algn="l" defTabSz="45665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274" indent="-228325" algn="l" defTabSz="45665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925" indent="-228325" algn="l" defTabSz="45665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574" indent="-228325" algn="l" defTabSz="45665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223" indent="-228325" algn="l" defTabSz="45665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873" indent="-228325" algn="l" defTabSz="45665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524" indent="-228325" algn="l" defTabSz="45665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598" b="1" dirty="0">
                <a:solidFill>
                  <a:srgbClr val="123288"/>
                </a:solidFill>
              </a:rPr>
              <a:t>Futuros</a:t>
            </a:r>
          </a:p>
          <a:p>
            <a:r>
              <a:rPr lang="es-CO" sz="2338" dirty="0"/>
              <a:t>Programa Paisajes Sostenibles – Orinoquia (Fondo Biocarbono Banco Mundial): </a:t>
            </a:r>
            <a:r>
              <a:rPr lang="es-CO" sz="2338" b="1" dirty="0"/>
              <a:t>USD 3M (</a:t>
            </a:r>
            <a:r>
              <a:rPr lang="es-CO" sz="2338" dirty="0"/>
              <a:t>2018-2020)</a:t>
            </a:r>
          </a:p>
          <a:p>
            <a:r>
              <a:rPr lang="es-CO" sz="2338" dirty="0"/>
              <a:t>Proyecto BID: </a:t>
            </a:r>
            <a:r>
              <a:rPr lang="es-CO" sz="2338" b="1" dirty="0"/>
              <a:t>USD 500 mil </a:t>
            </a:r>
            <a:r>
              <a:rPr lang="es-CO" sz="2338" dirty="0"/>
              <a:t>– 2018</a:t>
            </a:r>
          </a:p>
          <a:p>
            <a:r>
              <a:rPr lang="es-CO" sz="2338" dirty="0"/>
              <a:t>Declaración Conjunta de Intención (BID-Colombia Sostenible): </a:t>
            </a:r>
            <a:r>
              <a:rPr lang="es-CO" sz="2338" b="1" dirty="0"/>
              <a:t>USD 2,4 M</a:t>
            </a:r>
            <a:r>
              <a:rPr lang="es-CO" sz="2338" dirty="0"/>
              <a:t> (2018) </a:t>
            </a:r>
          </a:p>
          <a:p>
            <a:r>
              <a:rPr lang="es-CO" sz="2338" dirty="0"/>
              <a:t>CENIT: Alertas deslizamiento en vías de interes nacional para hidrocarburos</a:t>
            </a:r>
          </a:p>
          <a:p>
            <a:pPr marL="0" indent="0">
              <a:buNone/>
            </a:pPr>
            <a:r>
              <a:rPr lang="es-CO" sz="2598" b="1" dirty="0">
                <a:solidFill>
                  <a:srgbClr val="123288"/>
                </a:solidFill>
              </a:rPr>
              <a:t>Alianzas de Asistencia Técnica</a:t>
            </a:r>
          </a:p>
          <a:p>
            <a:r>
              <a:rPr lang="es-CO" sz="2338" dirty="0"/>
              <a:t>GIZ – Winrock – Silvacarbon – WHRC – GEO – CIAT </a:t>
            </a:r>
          </a:p>
        </p:txBody>
      </p:sp>
    </p:spTree>
    <p:extLst>
      <p:ext uri="{BB962C8B-B14F-4D97-AF65-F5344CB8AC3E}">
        <p14:creationId xmlns:p14="http://schemas.microsoft.com/office/powerpoint/2010/main" val="31757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0417" y="2542448"/>
            <a:ext cx="74368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SUBDIRECCIÓN DE ESTUDIOS AMBIENTALES</a:t>
            </a:r>
          </a:p>
        </p:txBody>
      </p:sp>
    </p:spTree>
    <p:extLst>
      <p:ext uri="{BB962C8B-B14F-4D97-AF65-F5344CB8AC3E}">
        <p14:creationId xmlns:p14="http://schemas.microsoft.com/office/powerpoint/2010/main" val="37330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172" y="198699"/>
            <a:ext cx="8819909" cy="678873"/>
          </a:xfrm>
        </p:spPr>
        <p:txBody>
          <a:bodyPr/>
          <a:lstStyle/>
          <a:p>
            <a:pPr algn="l"/>
            <a:r>
              <a:rPr lang="es-CO" sz="3200" b="1" dirty="0">
                <a:solidFill>
                  <a:srgbClr val="123288"/>
                </a:solidFill>
              </a:rPr>
              <a:t>GESTIÓN GAL (ACREDITACIÓN DE LABORATORIOS)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865336"/>
              </p:ext>
            </p:extLst>
          </p:nvPr>
        </p:nvGraphicFramePr>
        <p:xfrm>
          <a:off x="1532494" y="1340947"/>
          <a:ext cx="8229600" cy="486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48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5 CuadroTexto"/>
          <p:cNvSpPr txBox="1">
            <a:spLocks noChangeArrowheads="1"/>
          </p:cNvSpPr>
          <p:nvPr/>
        </p:nvSpPr>
        <p:spPr bwMode="auto">
          <a:xfrm>
            <a:off x="1526328" y="1557338"/>
            <a:ext cx="517567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401783" y="3187470"/>
            <a:ext cx="11083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MARCO </a:t>
            </a:r>
            <a:r>
              <a:rPr lang="es-CO" sz="4000" dirty="0">
                <a:solidFill>
                  <a:prstClr val="white"/>
                </a:solidFill>
                <a:latin typeface="Arial Black"/>
                <a:cs typeface="Arial Black"/>
              </a:rPr>
              <a:t>NACIONAL </a:t>
            </a:r>
            <a:r>
              <a:rPr kumimoji="0" lang="es-CO" sz="4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DE SERVICIOS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es-CO" sz="4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CLIMÁTICOS</a:t>
            </a:r>
          </a:p>
        </p:txBody>
      </p:sp>
    </p:spTree>
    <p:extLst>
      <p:ext uri="{BB962C8B-B14F-4D97-AF65-F5344CB8AC3E}">
        <p14:creationId xmlns:p14="http://schemas.microsoft.com/office/powerpoint/2010/main" val="286596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72" y="1358077"/>
            <a:ext cx="7498730" cy="5139373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40306" y="110179"/>
            <a:ext cx="7021193" cy="896817"/>
          </a:xfrm>
        </p:spPr>
        <p:txBody>
          <a:bodyPr/>
          <a:lstStyle/>
          <a:p>
            <a:pPr algn="l"/>
            <a:r>
              <a:rPr lang="es-CO" sz="2800" b="1" dirty="0" smtClean="0">
                <a:solidFill>
                  <a:srgbClr val="123288"/>
                </a:solidFill>
              </a:rPr>
              <a:t>LABORATORIOS AMBIENTALES ACREDITADOS /AUTORIZADOS IDEAM</a:t>
            </a:r>
            <a:endParaRPr lang="es-CO" sz="28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80220" y="1589351"/>
            <a:ext cx="4358473" cy="813791"/>
          </a:xfrm>
        </p:spPr>
        <p:txBody>
          <a:bodyPr anchor="ctr">
            <a:normAutofit/>
          </a:bodyPr>
          <a:lstStyle/>
          <a:p>
            <a:r>
              <a:rPr lang="es-ES" sz="2177" b="1" dirty="0"/>
              <a:t/>
            </a:r>
            <a:br>
              <a:rPr lang="es-ES" sz="2177" b="1" dirty="0"/>
            </a:br>
            <a:endParaRPr lang="es-CO" sz="2177" b="1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55460" y="5215513"/>
            <a:ext cx="8346113" cy="12449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s-CO" sz="1600" dirty="0"/>
              <a:t>El Informe de RESPEL permite al </a:t>
            </a:r>
            <a:r>
              <a:rPr lang="es-CO" sz="1600" b="1" dirty="0" smtClean="0"/>
              <a:t>establecimiento</a:t>
            </a:r>
            <a:r>
              <a:rPr lang="es-CO" sz="1600" dirty="0" smtClean="0"/>
              <a:t> </a:t>
            </a:r>
            <a:r>
              <a:rPr lang="es-CO" sz="1600" dirty="0"/>
              <a:t>verificar que su Plan de Gestión previene la generación y reduce sus RESPEL; por otro lado brinda información del listado de gestores autorizados a nivel nacional. Para la </a:t>
            </a:r>
            <a:r>
              <a:rPr lang="es-CO" sz="1600" b="1" dirty="0"/>
              <a:t>Autoridad Ambiental </a:t>
            </a:r>
            <a:r>
              <a:rPr lang="es-CO" sz="1600" dirty="0"/>
              <a:t>es una herramienta de planificación  para incidir en todos los campos de la Gestión Integral de los </a:t>
            </a:r>
            <a:r>
              <a:rPr lang="es-CO" sz="1600" dirty="0" smtClean="0"/>
              <a:t>RESPEL.</a:t>
            </a:r>
            <a:endParaRPr lang="es-ES" sz="1600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1" b="23546"/>
          <a:stretch/>
        </p:blipFill>
        <p:spPr>
          <a:xfrm>
            <a:off x="716118" y="1320207"/>
            <a:ext cx="2347473" cy="30237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ángulo 5"/>
          <p:cNvSpPr/>
          <p:nvPr/>
        </p:nvSpPr>
        <p:spPr>
          <a:xfrm>
            <a:off x="3293493" y="1842442"/>
            <a:ext cx="77256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solidFill>
                  <a:srgbClr val="000000"/>
                </a:solidFill>
                <a:latin typeface="+mj-lt"/>
              </a:rPr>
              <a:t>Consolida y analiza el estado de la calidad del aire a nivel nacional, a partir de 2.606.577 datos reportados por </a:t>
            </a:r>
            <a:r>
              <a:rPr lang="es-CO" sz="1600" b="1" dirty="0">
                <a:solidFill>
                  <a:srgbClr val="000000"/>
                </a:solidFill>
                <a:latin typeface="+mj-lt"/>
              </a:rPr>
              <a:t>159 estaciones de monitoreo </a:t>
            </a:r>
            <a:r>
              <a:rPr lang="es-CO" sz="1600" dirty="0">
                <a:solidFill>
                  <a:srgbClr val="000000"/>
                </a:solidFill>
                <a:latin typeface="+mj-lt"/>
              </a:rPr>
              <a:t>distribuidas en </a:t>
            </a:r>
            <a:r>
              <a:rPr lang="es-CO" sz="1600" b="1" dirty="0">
                <a:solidFill>
                  <a:srgbClr val="000000"/>
                </a:solidFill>
                <a:latin typeface="+mj-lt"/>
              </a:rPr>
              <a:t>23 Sistemas de Vigilancia de Calidad del aire</a:t>
            </a:r>
            <a:r>
              <a:rPr lang="es-CO" sz="1600" dirty="0">
                <a:solidFill>
                  <a:srgbClr val="000000"/>
                </a:solidFill>
                <a:latin typeface="+mj-lt"/>
              </a:rPr>
              <a:t>. Adicionalmente evalúa el escenario actual y pone en prospectiva las concentraciones obtenidas frente a los objetivos establecidos por la normativa nacional al año 2030, lo cual permitirá al país cumplir los Objetivos de Desarrollo Sostenible. 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32315" t="16415" r="31840" b="11648"/>
          <a:stretch/>
        </p:blipFill>
        <p:spPr bwMode="auto">
          <a:xfrm>
            <a:off x="9238693" y="4048914"/>
            <a:ext cx="1959948" cy="25265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293493" y="1366922"/>
            <a:ext cx="7725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solidFill>
                  <a:srgbClr val="123288"/>
                </a:solidFill>
              </a:rPr>
              <a:t>INFORME DEL ESTADO DE LA CALIDAD DEL AIRE EN COLOMBIA 2016</a:t>
            </a:r>
            <a:endParaRPr lang="es-CO" sz="2000" b="1" dirty="0">
              <a:solidFill>
                <a:srgbClr val="123288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5460" y="4815402"/>
            <a:ext cx="84495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000" b="1" dirty="0" smtClean="0">
                <a:solidFill>
                  <a:srgbClr val="123288"/>
                </a:solidFill>
              </a:rPr>
              <a:t>INFORME NACIONAL DE RESIDUOS O DESECHOS PELIGROSOS COLOMBIA 2016</a:t>
            </a:r>
            <a:endParaRPr lang="es-CO" sz="2000" b="1" dirty="0">
              <a:solidFill>
                <a:srgbClr val="123288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40306" y="214352"/>
            <a:ext cx="6581355" cy="607452"/>
          </a:xfr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solidFill>
                  <a:srgbClr val="123288"/>
                </a:solidFill>
              </a:rPr>
              <a:t>SEGUIMIENTO A LA SOSTENIBILIDAD</a:t>
            </a:r>
            <a:endParaRPr lang="es-CO" sz="32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80221" y="1754976"/>
            <a:ext cx="4358473" cy="813791"/>
          </a:xfrm>
        </p:spPr>
        <p:txBody>
          <a:bodyPr anchor="ctr">
            <a:normAutofit/>
          </a:bodyPr>
          <a:lstStyle/>
          <a:p>
            <a:r>
              <a:rPr lang="es-ES" sz="2177" b="1" dirty="0"/>
              <a:t/>
            </a:r>
            <a:br>
              <a:rPr lang="es-ES" sz="2177" b="1" dirty="0"/>
            </a:br>
            <a:endParaRPr lang="es-CO" sz="2177" b="1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35864" y="4971901"/>
            <a:ext cx="8264324" cy="1501920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CO" sz="1600" dirty="0"/>
              <a:t>Este informe presenta información temporal y espacial consolidada a través del RUA para el sector Manufacturero, los principales departamentos y municipios del país en los que se concentra la actividad manufacturera y cuáles son sus demandas específicas de recursos respecto a </a:t>
            </a:r>
            <a:r>
              <a:rPr lang="es-CO" sz="1600" b="1" dirty="0"/>
              <a:t>consumo de agua y consumo de energía, generación de aguas residuales, cargas contaminantes en vertimientos, emisiones atmosféricas, generación de residuos no peligrosos</a:t>
            </a:r>
            <a:r>
              <a:rPr lang="es-CO" sz="1600" dirty="0"/>
              <a:t>, entre otros.</a:t>
            </a:r>
            <a:endParaRPr lang="es-ES" sz="1600" dirty="0"/>
          </a:p>
        </p:txBody>
      </p:sp>
      <p:sp>
        <p:nvSpPr>
          <p:cNvPr id="6" name="Rectángulo 5"/>
          <p:cNvSpPr/>
          <p:nvPr/>
        </p:nvSpPr>
        <p:spPr>
          <a:xfrm>
            <a:off x="2974694" y="1910108"/>
            <a:ext cx="84432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solidFill>
                  <a:srgbClr val="000000"/>
                </a:solidFill>
              </a:rPr>
              <a:t>El Informe prioriza el manejo de los equipos que contienen o pueden  contener </a:t>
            </a:r>
            <a:r>
              <a:rPr lang="es-CO" sz="1600" dirty="0" err="1">
                <a:solidFill>
                  <a:srgbClr val="000000"/>
                </a:solidFill>
              </a:rPr>
              <a:t>bifenilos</a:t>
            </a:r>
            <a:r>
              <a:rPr lang="es-CO" sz="1600" dirty="0">
                <a:solidFill>
                  <a:srgbClr val="000000"/>
                </a:solidFill>
              </a:rPr>
              <a:t> </a:t>
            </a:r>
            <a:r>
              <a:rPr lang="es-CO" sz="1600" dirty="0" err="1">
                <a:solidFill>
                  <a:srgbClr val="000000"/>
                </a:solidFill>
              </a:rPr>
              <a:t>policlorados</a:t>
            </a:r>
            <a:r>
              <a:rPr lang="es-CO" sz="1600" dirty="0">
                <a:solidFill>
                  <a:srgbClr val="000000"/>
                </a:solidFill>
              </a:rPr>
              <a:t> – PCB y presenta el estado de avance en cuanto al cumplimiento de las metas propuestas en el </a:t>
            </a:r>
            <a:r>
              <a:rPr lang="es-CO" sz="1600" b="1" dirty="0">
                <a:solidFill>
                  <a:srgbClr val="000000"/>
                </a:solidFill>
              </a:rPr>
              <a:t>Convenio de  Estocolmo.</a:t>
            </a:r>
          </a:p>
          <a:p>
            <a:pPr algn="just"/>
            <a:endParaRPr lang="es-CO" sz="1600" dirty="0">
              <a:solidFill>
                <a:srgbClr val="000000"/>
              </a:solidFill>
            </a:endParaRPr>
          </a:p>
          <a:p>
            <a:pPr algn="just"/>
            <a:r>
              <a:rPr lang="es-CO" sz="1600" dirty="0">
                <a:solidFill>
                  <a:srgbClr val="000000"/>
                </a:solidFill>
              </a:rPr>
              <a:t>El informe del año 2016 es una </a:t>
            </a:r>
            <a:r>
              <a:rPr lang="es-CO" sz="1600" b="1" dirty="0">
                <a:solidFill>
                  <a:srgbClr val="000000"/>
                </a:solidFill>
              </a:rPr>
              <a:t>guía para el manejo de los PCB </a:t>
            </a:r>
            <a:r>
              <a:rPr lang="es-CO" sz="1600" dirty="0">
                <a:solidFill>
                  <a:srgbClr val="000000"/>
                </a:solidFill>
              </a:rPr>
              <a:t>a nivel nacional y servirá para la toma de decisiones de los entes territoriales en el progreso en la gestión de contaminantes que puedan afectar la salud y el medio ambiente.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891"/>
          <a:stretch/>
        </p:blipFill>
        <p:spPr>
          <a:xfrm>
            <a:off x="9073065" y="3881122"/>
            <a:ext cx="2344862" cy="2696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54" y="1286687"/>
            <a:ext cx="2222272" cy="25641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ángulo 6"/>
          <p:cNvSpPr/>
          <p:nvPr/>
        </p:nvSpPr>
        <p:spPr>
          <a:xfrm>
            <a:off x="2974694" y="1245901"/>
            <a:ext cx="7725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solidFill>
                  <a:srgbClr val="123288"/>
                </a:solidFill>
              </a:rPr>
              <a:t>INFORME NACIONAL PARA EL SEGUIMIENTO A LAS EXISTENCIAS Y GESTIÓN DE EQUIPOS CON PCB EN COLOMBIA</a:t>
            </a:r>
            <a:endParaRPr lang="es-CO" sz="2000" b="1" dirty="0">
              <a:solidFill>
                <a:srgbClr val="123288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2231" y="4264015"/>
            <a:ext cx="8217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000" b="1" dirty="0" smtClean="0">
                <a:solidFill>
                  <a:srgbClr val="123288"/>
                </a:solidFill>
              </a:rPr>
              <a:t>INFORME NACIONAL DEL REGISTRO ÚNICO AMBIENTAL MANUFACTURERO RUA MF 2009 A 2016</a:t>
            </a:r>
            <a:endParaRPr lang="es-CO" sz="2000" b="1" dirty="0">
              <a:solidFill>
                <a:srgbClr val="123288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40306" y="214352"/>
            <a:ext cx="6581355" cy="607452"/>
          </a:xfr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solidFill>
                  <a:srgbClr val="123288"/>
                </a:solidFill>
              </a:rPr>
              <a:t>SEGUIMIENTO A LA SOSTENIBILIDAD</a:t>
            </a:r>
            <a:endParaRPr lang="es-CO" sz="32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80221" y="2380009"/>
            <a:ext cx="4358473" cy="813791"/>
          </a:xfrm>
        </p:spPr>
        <p:txBody>
          <a:bodyPr anchor="ctr">
            <a:normAutofit/>
          </a:bodyPr>
          <a:lstStyle/>
          <a:p>
            <a:r>
              <a:rPr lang="es-ES" sz="2177" b="1" dirty="0"/>
              <a:t/>
            </a:r>
            <a:br>
              <a:rPr lang="es-ES" sz="2177" b="1" dirty="0"/>
            </a:br>
            <a:endParaRPr lang="es-CO" sz="2177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32315" t="13247" r="33740" b="10683"/>
          <a:stretch/>
        </p:blipFill>
        <p:spPr bwMode="auto">
          <a:xfrm>
            <a:off x="361499" y="1769667"/>
            <a:ext cx="2406998" cy="28482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275635" y="2380009"/>
            <a:ext cx="7685590" cy="3948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26"/>
              </a:spcAft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En la elaboración del IEARNR para la vigencia 2016, se destacan aspectos relacionados a la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estructura conceptual del informe 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y la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trazabilidad temporal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 de los contenidos presentados en dicha publicación.</a:t>
            </a:r>
          </a:p>
          <a:p>
            <a:pPr algn="just">
              <a:lnSpc>
                <a:spcPct val="107000"/>
              </a:lnSpc>
              <a:spcAft>
                <a:spcPts val="726"/>
              </a:spcAft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En ese sentido se destacan los aspectos importantes durante la elaboración del IEARNR 2016: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1045" indent="-31104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Cambio de estructura, la cual se soporta en la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batería mínima de indicadores del IDEAM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 y algunos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indicadores SINA 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(indicadores mínimos y otros generados por cada Instituto), que ofrecen información puntual sobre un recurso.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1045" indent="-311045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Ajuste del procedimiento y desarrollo del esquema de planificación, en el marco del Sistema de Gestión Integrado – SGI,  para cada una de las actividades que integran el proceso de elaboración del IEARNR 2016. 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1045" indent="-311045" algn="just">
              <a:lnSpc>
                <a:spcPct val="107000"/>
              </a:lnSpc>
              <a:spcAft>
                <a:spcPts val="726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Establecimiento de </a:t>
            </a:r>
            <a:r>
              <a:rPr lang="es-MX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criterios para mejorar la trazabilidad </a:t>
            </a:r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en el tiempo de la información que da cuenta del estado de los recursos, a partir de la dinámica de generación de la Información ambiental oficial del país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96654" y="1672123"/>
            <a:ext cx="7725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>
                <a:solidFill>
                  <a:srgbClr val="123288"/>
                </a:solidFill>
              </a:rPr>
              <a:t>INFORME DEL ESTADO DEL AMBIENTE Y OLOS RECURSOS NATURALES RENOVABLES</a:t>
            </a:r>
            <a:endParaRPr lang="es-CO" sz="2000" b="1" dirty="0">
              <a:solidFill>
                <a:srgbClr val="123288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40306" y="214352"/>
            <a:ext cx="6581355" cy="607452"/>
          </a:xfr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solidFill>
                  <a:srgbClr val="123288"/>
                </a:solidFill>
              </a:rPr>
              <a:t>SEGUIMIENTO A LA SOSTENIBILIDAD</a:t>
            </a:r>
            <a:endParaRPr lang="es-CO" sz="32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60C6A1-F00D-4DE0-8D9C-D64E0A18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01" y="2140906"/>
            <a:ext cx="5541262" cy="37621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5667" y="2777924"/>
            <a:ext cx="6227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solidFill>
                  <a:srgbClr val="123288"/>
                </a:solidFill>
              </a:rPr>
              <a:t>TERCERA COMUNICACIÓN NACIONAL DE CAMBIO CLIMÁTICO</a:t>
            </a:r>
            <a:endParaRPr lang="es-CO" sz="40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411" y="110633"/>
            <a:ext cx="6833722" cy="850066"/>
          </a:xfrm>
        </p:spPr>
        <p:txBody>
          <a:bodyPr>
            <a:noAutofit/>
          </a:bodyPr>
          <a:lstStyle/>
          <a:p>
            <a:pPr algn="l"/>
            <a:r>
              <a:rPr lang="es-MX" sz="2800" b="1" dirty="0" smtClean="0">
                <a:solidFill>
                  <a:srgbClr val="123288"/>
                </a:solidFill>
              </a:rPr>
              <a:t>AVANCE RECEPCIÓN INFORMACIÓN Y CIERRE ADMINISTRATIVO</a:t>
            </a:r>
            <a:endParaRPr lang="es-MX" sz="2800" b="1" dirty="0">
              <a:solidFill>
                <a:srgbClr val="123288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57923" y="153639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2400" b="1" dirty="0"/>
              <a:t>Archivo físico</a:t>
            </a:r>
            <a:r>
              <a:rPr lang="es-MX" sz="2400" dirty="0"/>
              <a:t> del proyecto </a:t>
            </a:r>
            <a:r>
              <a:rPr lang="es-MX" sz="2400" b="1" dirty="0"/>
              <a:t>recibido</a:t>
            </a:r>
            <a:r>
              <a:rPr lang="es-MX" sz="2400" dirty="0"/>
              <a:t> por la Subdirección de Estudios Ambientales,  conforme con lineamientos de gestión documental.</a:t>
            </a:r>
          </a:p>
          <a:p>
            <a:pPr marL="0" indent="0" algn="just">
              <a:buNone/>
            </a:pPr>
            <a:endParaRPr lang="es-MX" sz="2400" dirty="0"/>
          </a:p>
          <a:p>
            <a:pPr algn="just"/>
            <a:r>
              <a:rPr lang="es-MX" sz="2400" b="1" dirty="0"/>
              <a:t>Archivo digital </a:t>
            </a:r>
            <a:r>
              <a:rPr lang="es-MX" sz="2400" dirty="0"/>
              <a:t>de Inventarios de Gases Efecto Invernadero </a:t>
            </a:r>
            <a:r>
              <a:rPr lang="es-MX" sz="2400" b="1" dirty="0"/>
              <a:t>recibido</a:t>
            </a:r>
            <a:r>
              <a:rPr lang="es-MX" sz="2400" dirty="0"/>
              <a:t> por la Subdirección de Estudios Ambientales.</a:t>
            </a:r>
          </a:p>
          <a:p>
            <a:pPr marL="0" indent="0" algn="just">
              <a:buNone/>
            </a:pPr>
            <a:endParaRPr lang="es-MX" sz="2400" dirty="0"/>
          </a:p>
          <a:p>
            <a:pPr algn="just"/>
            <a:r>
              <a:rPr lang="es-MX" sz="2400" b="1" dirty="0"/>
              <a:t>Archivo digital </a:t>
            </a:r>
            <a:r>
              <a:rPr lang="es-MX" sz="2400" dirty="0"/>
              <a:t>del capítulo de </a:t>
            </a:r>
            <a:r>
              <a:rPr lang="es-MX" sz="2400" b="1" dirty="0"/>
              <a:t>Vulnerabilidad y Riesgo </a:t>
            </a:r>
            <a:r>
              <a:rPr lang="es-MX" sz="2400" dirty="0"/>
              <a:t>por Cambio Climático </a:t>
            </a:r>
            <a:r>
              <a:rPr lang="es-MX" sz="2400" b="1" dirty="0"/>
              <a:t>entregado parcialmente </a:t>
            </a:r>
            <a:r>
              <a:rPr lang="es-MX" sz="2400" dirty="0"/>
              <a:t>a la Subdirección de Estudios Ambientales, están pendientes 113 hojas metodológicas de los indicadores de amenaza, sensibilidad y capacidad adaptativa.</a:t>
            </a:r>
          </a:p>
          <a:p>
            <a:pPr marL="0" indent="0" algn="just">
              <a:buNone/>
            </a:pPr>
            <a:endParaRPr lang="es-MX" sz="2400" dirty="0"/>
          </a:p>
          <a:p>
            <a:pPr algn="just"/>
            <a:r>
              <a:rPr lang="es-MX" sz="2400" dirty="0"/>
              <a:t>Cierre administrativo y financiero del proyecto previsto para el presente mes de diciembre de 2017</a:t>
            </a:r>
          </a:p>
        </p:txBody>
      </p:sp>
    </p:spTree>
    <p:extLst>
      <p:ext uri="{BB962C8B-B14F-4D97-AF65-F5344CB8AC3E}">
        <p14:creationId xmlns:p14="http://schemas.microsoft.com/office/powerpoint/2010/main" val="3776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7159" y="1621243"/>
            <a:ext cx="5625699" cy="258742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MX" dirty="0"/>
              <a:t>Se diseñó y ejecutó (2do semestre 2017) una estrategia de difusión para los productos de la Tercera Comunicación Nacional de Cambio Climático a través de talleres con los nodos regionales de cambio climático.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61" y="1418992"/>
            <a:ext cx="3779911" cy="501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40306" y="214352"/>
            <a:ext cx="6581355" cy="607452"/>
          </a:xfr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solidFill>
                  <a:srgbClr val="123288"/>
                </a:solidFill>
              </a:rPr>
              <a:t>DIFUSIÓN DE LA INFORMACIÓN</a:t>
            </a:r>
            <a:endParaRPr lang="es-CO" sz="3200" b="1" dirty="0">
              <a:solidFill>
                <a:srgbClr val="123288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481559" y="4437111"/>
            <a:ext cx="4711299" cy="1798103"/>
          </a:xfrm>
          <a:prstGeom prst="roundRect">
            <a:avLst/>
          </a:prstGeom>
          <a:solidFill>
            <a:srgbClr val="94EE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CuadroTexto"/>
          <p:cNvSpPr txBox="1"/>
          <p:nvPr/>
        </p:nvSpPr>
        <p:spPr>
          <a:xfrm>
            <a:off x="1690305" y="4551332"/>
            <a:ext cx="4293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123288"/>
                </a:solidFill>
              </a:rPr>
              <a:t>Total Talleres Nodos Regionales Cambio Climático:10 </a:t>
            </a:r>
          </a:p>
          <a:p>
            <a:r>
              <a:rPr lang="es-MX" sz="2400" b="1" dirty="0">
                <a:solidFill>
                  <a:srgbClr val="123288"/>
                </a:solidFill>
              </a:rPr>
              <a:t>Total eventos (foros, seminarios, </a:t>
            </a:r>
            <a:r>
              <a:rPr lang="es-MX" sz="2400" b="1" dirty="0" err="1">
                <a:solidFill>
                  <a:srgbClr val="123288"/>
                </a:solidFill>
              </a:rPr>
              <a:t>etc</a:t>
            </a:r>
            <a:r>
              <a:rPr lang="es-MX" sz="2400" b="1" dirty="0">
                <a:solidFill>
                  <a:srgbClr val="123288"/>
                </a:solidFill>
              </a:rPr>
              <a:t>): </a:t>
            </a:r>
            <a:r>
              <a:rPr lang="es-MX" sz="2400" b="1" dirty="0" smtClean="0">
                <a:solidFill>
                  <a:srgbClr val="123288"/>
                </a:solidFill>
              </a:rPr>
              <a:t>14</a:t>
            </a:r>
            <a:endParaRPr lang="es-MX" sz="24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5 CuadroTexto"/>
          <p:cNvSpPr txBox="1">
            <a:spLocks noChangeArrowheads="1"/>
          </p:cNvSpPr>
          <p:nvPr/>
        </p:nvSpPr>
        <p:spPr bwMode="auto">
          <a:xfrm>
            <a:off x="1526328" y="1557338"/>
            <a:ext cx="517567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6117" y="3187470"/>
            <a:ext cx="40454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PROYECTOS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DESTACADOS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424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809" y="3817022"/>
            <a:ext cx="8193734" cy="2194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610" y="4170050"/>
            <a:ext cx="1944793" cy="42675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390674" y="6165256"/>
            <a:ext cx="532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123288"/>
                </a:solidFill>
              </a:rPr>
              <a:t>OBRA</a:t>
            </a:r>
            <a:r>
              <a:rPr lang="es-CO" b="1" dirty="0" smtClean="0">
                <a:solidFill>
                  <a:srgbClr val="123288"/>
                </a:solidFill>
              </a:rPr>
              <a:t>: RADAR METEOROLÓGICO </a:t>
            </a:r>
            <a:r>
              <a:rPr lang="es-CO" b="1" dirty="0">
                <a:solidFill>
                  <a:srgbClr val="123288"/>
                </a:solidFill>
              </a:rPr>
              <a:t>BARRANCABERMEJA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30" y="1141716"/>
            <a:ext cx="3400485" cy="28622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527" y="2948301"/>
            <a:ext cx="2604053" cy="21112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827" y="1687130"/>
            <a:ext cx="2751452" cy="23553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445" y="1141716"/>
            <a:ext cx="2863121" cy="251151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40306" y="214352"/>
            <a:ext cx="3794139" cy="607452"/>
          </a:xfr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solidFill>
                  <a:srgbClr val="123288"/>
                </a:solidFill>
              </a:rPr>
              <a:t>PROYECTO RADARES</a:t>
            </a:r>
            <a:endParaRPr lang="es-CO" sz="3200" b="1" dirty="0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318326" y="1166541"/>
            <a:ext cx="11372103" cy="134516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s-CO" sz="2000" dirty="0"/>
              <a:t>OBJETIVO:</a:t>
            </a:r>
          </a:p>
          <a:p>
            <a:pPr algn="just"/>
            <a:r>
              <a:rPr lang="es-CO" sz="2000" dirty="0"/>
              <a:t>Desarrollar herramientas de información y conocimiento para la toma de decisiones oportunas que permitan reducir las afectaciones ante eventos extremos de origen hidrometeorológico en el departamento de Chocó.</a:t>
            </a:r>
          </a:p>
          <a:p>
            <a:pPr algn="just"/>
            <a:endParaRPr lang="es-CO" sz="2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18326" y="83669"/>
            <a:ext cx="91014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123288"/>
                </a:solidFill>
                <a:effectLst/>
                <a:uLnTx/>
                <a:uFillTx/>
                <a:latin typeface="Calibri"/>
              </a:defRPr>
            </a:lvl1pPr>
          </a:lstStyle>
          <a:p>
            <a:pPr algn="l"/>
            <a:r>
              <a:rPr lang="es-CO" sz="1800" dirty="0"/>
              <a:t>PROYECTO: DESARROLLO DE HERRAMIENTAS DE INFORMACIÓN Y CONOCIMIENTO PARA LA TOMA DE DECISIONES OPORTUNAS ANTE EVENTOS ADVERSOS DE ORIGEN HIDROMETEOROLÓGICO EN EL DEPARTAMENTO DE </a:t>
            </a:r>
            <a:r>
              <a:rPr lang="es-CO" sz="1800" dirty="0" smtClean="0"/>
              <a:t>CHOCÓ</a:t>
            </a:r>
            <a:endParaRPr lang="es-CO" sz="18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60572"/>
              </p:ext>
            </p:extLst>
          </p:nvPr>
        </p:nvGraphicFramePr>
        <p:xfrm>
          <a:off x="98406" y="2511706"/>
          <a:ext cx="6603335" cy="39502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90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0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842">
                <a:tc>
                  <a:txBody>
                    <a:bodyPr/>
                    <a:lstStyle/>
                    <a:p>
                      <a:pPr algn="ctr"/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1" dirty="0" smtClean="0"/>
                        <a:t>2017</a:t>
                      </a:r>
                      <a:endParaRPr lang="es-C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1" dirty="0" smtClean="0"/>
                        <a:t>2018</a:t>
                      </a:r>
                      <a:endParaRPr lang="es-CO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404">
                <a:tc>
                  <a:txBody>
                    <a:bodyPr/>
                    <a:lstStyle/>
                    <a:p>
                      <a:r>
                        <a:rPr lang="es-CO" sz="1200" dirty="0"/>
                        <a:t>PRESUPUESTO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$ 3.517.500.000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23288"/>
                          </a:solidFill>
                        </a:rPr>
                        <a:t>$ 3.557.000.000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8094">
                <a:tc>
                  <a:txBody>
                    <a:bodyPr/>
                    <a:lstStyle/>
                    <a:p>
                      <a:r>
                        <a:rPr lang="es-CO" sz="1200" dirty="0"/>
                        <a:t>ALCANCE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s-CO" sz="1200" dirty="0"/>
                        <a:t>Adquirir, instalar y puesta en funcionamiento de estaciones hidrometeorológicas. (23)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s-CO" sz="12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s-CO" sz="1200" dirty="0"/>
                        <a:t>Adquirir Equipos de Monitoreo (14)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CO" sz="1200" dirty="0"/>
                        <a:t>Reportes de pronósticos y alertas generados (30)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CO" sz="1200" dirty="0"/>
                        <a:t>Adquirir Equipos de Monitoreo (10)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s-CO" sz="1200" dirty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CO" sz="1200" dirty="0"/>
                        <a:t>Modelos integrados a la plataforma de pronósticos FEWS (3)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CO" sz="1200" dirty="0"/>
                        <a:t>Reportes de pronósticos y alertas generados (365)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662">
                <a:tc>
                  <a:txBody>
                    <a:bodyPr/>
                    <a:lstStyle/>
                    <a:p>
                      <a:r>
                        <a:rPr lang="es-CO" sz="1200" dirty="0"/>
                        <a:t>RESULTADOS 2017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s-CO" sz="1200" dirty="0"/>
                        <a:t>Se adquirieron las 23 estaciones hidrometeorológicas y los</a:t>
                      </a:r>
                      <a:r>
                        <a:rPr lang="es-CO" sz="1200" baseline="0" dirty="0"/>
                        <a:t> equipos de monitoreo.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s-CO" sz="1200" baseline="0" dirty="0"/>
                        <a:t>Actualmente las obras civiles de las estaciones se encuentran en un avance del 80%.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s-CO" sz="1200" baseline="0" dirty="0"/>
                        <a:t>Se realizará prueba de funcionamiento de las estaciones de la  semana del 19 al 22 de diciembre de 2017.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s-CO" sz="1200" baseline="0" dirty="0"/>
                        <a:t>A la fecha se han generado 285 reportes de</a:t>
                      </a:r>
                      <a:r>
                        <a:rPr lang="es-CO" sz="1200" dirty="0"/>
                        <a:t> pronósticos y alertas para la toma oportuna de decisiones.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33" y="2740202"/>
            <a:ext cx="5041265" cy="3427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8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1 Diagrama"/>
          <p:cNvGraphicFramePr/>
          <p:nvPr>
            <p:extLst>
              <p:ext uri="{D42A27DB-BD31-4B8C-83A1-F6EECF244321}">
                <p14:modId xmlns:p14="http://schemas.microsoft.com/office/powerpoint/2010/main" val="2509441267"/>
              </p:ext>
            </p:extLst>
          </p:nvPr>
        </p:nvGraphicFramePr>
        <p:xfrm>
          <a:off x="879418" y="481309"/>
          <a:ext cx="11188836" cy="596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278036" y="133113"/>
            <a:ext cx="8622896" cy="809508"/>
          </a:xfrm>
          <a:prstGeom prst="rect">
            <a:avLst/>
          </a:prstGeom>
          <a:noFill/>
        </p:spPr>
        <p:txBody>
          <a:bodyPr wrap="square" lIns="89083" tIns="44541" rIns="89083" bIns="4454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CO"/>
            </a:defPPr>
            <a:lvl1pPr algn="ctr">
              <a:defRPr sz="2400" b="1">
                <a:solidFill>
                  <a:prstClr val="black">
                    <a:lumMod val="65000"/>
                    <a:lumOff val="35000"/>
                  </a:prstClr>
                </a:solidFill>
                <a:latin typeface="Futura"/>
                <a:cs typeface="Futura"/>
              </a:defRPr>
            </a:lvl1pPr>
          </a:lstStyle>
          <a:p>
            <a:pPr algn="l"/>
            <a:r>
              <a:rPr lang="en-US" sz="2338" dirty="0" smtClean="0">
                <a:solidFill>
                  <a:srgbClr val="123288"/>
                </a:solidFill>
                <a:latin typeface="+mj-lt"/>
              </a:rPr>
              <a:t>CRONOLOGÍA Y RESULTADOS EN LA CONSTRUCCIÓN DEL </a:t>
            </a:r>
          </a:p>
          <a:p>
            <a:pPr algn="l"/>
            <a:r>
              <a:rPr lang="en-US" sz="2338" dirty="0" smtClean="0">
                <a:solidFill>
                  <a:srgbClr val="123288"/>
                </a:solidFill>
                <a:latin typeface="+mj-lt"/>
              </a:rPr>
              <a:t>MARCO NACIONAL DE SERVICIOS CLIMÁTICOS – CO VIGENCIA 2017</a:t>
            </a:r>
            <a:endParaRPr lang="en-US" sz="2338" dirty="0">
              <a:solidFill>
                <a:srgbClr val="123288"/>
              </a:solidFill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9" y="4897110"/>
            <a:ext cx="2078145" cy="138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142"/>
          <a:stretch/>
        </p:blipFill>
        <p:spPr>
          <a:xfrm>
            <a:off x="5765674" y="4897109"/>
            <a:ext cx="2078145" cy="138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upo 22"/>
          <p:cNvGrpSpPr/>
          <p:nvPr/>
        </p:nvGrpSpPr>
        <p:grpSpPr>
          <a:xfrm>
            <a:off x="-186883" y="1512893"/>
            <a:ext cx="1153520" cy="4769646"/>
            <a:chOff x="-216152" y="2003500"/>
            <a:chExt cx="1184046" cy="4895868"/>
          </a:xfrm>
        </p:grpSpPr>
        <p:pic>
          <p:nvPicPr>
            <p:cNvPr id="17" name="Imagen 16" descr="Sectores-05.png"/>
            <p:cNvPicPr>
              <a:picLocks noChangeAspect="1"/>
            </p:cNvPicPr>
            <p:nvPr/>
          </p:nvPicPr>
          <p:blipFill>
            <a:blip r:embed="rId9"/>
            <a:srcRect l="13582" t="3741" r="10286" b="6850"/>
            <a:stretch>
              <a:fillRect/>
            </a:stretch>
          </p:blipFill>
          <p:spPr bwMode="auto">
            <a:xfrm>
              <a:off x="44235" y="2003500"/>
              <a:ext cx="836154" cy="867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Imagen 17" descr="Sectores-06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173250" y="2766068"/>
              <a:ext cx="1120545" cy="105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Imagen 18" descr="Sectores-10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216152" y="3672520"/>
              <a:ext cx="1184046" cy="106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Imagen 19" descr="Sectores-01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-150948" y="4451194"/>
              <a:ext cx="1053639" cy="1099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n 20" descr="Sectores-08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-149783" y="5324395"/>
              <a:ext cx="1052474" cy="102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n 21" descr="Sectores-04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70807" y="6046761"/>
              <a:ext cx="895441" cy="85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34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021" y="240988"/>
            <a:ext cx="3341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378013"/>
            <a:r>
              <a:rPr lang="es-CO" sz="3200" b="1" dirty="0" smtClean="0">
                <a:ln/>
                <a:solidFill>
                  <a:srgbClr val="123288"/>
                </a:solidFill>
                <a:cs typeface="Arial Black"/>
              </a:rPr>
              <a:t>CRECIMIENTO APP</a:t>
            </a:r>
            <a:endParaRPr lang="es-CO" sz="3200" b="1" dirty="0">
              <a:ln/>
              <a:solidFill>
                <a:srgbClr val="123288"/>
              </a:solidFill>
              <a:cs typeface="Arial Black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7" y="1491248"/>
            <a:ext cx="7903127" cy="226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86" y="3799046"/>
            <a:ext cx="8775328" cy="22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4 CuadroTexto"/>
          <p:cNvSpPr txBox="1"/>
          <p:nvPr/>
        </p:nvSpPr>
        <p:spPr>
          <a:xfrm>
            <a:off x="6285086" y="1121916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>
                <a:solidFill>
                  <a:srgbClr val="123288"/>
                </a:solidFill>
              </a:rPr>
              <a:t>Android</a:t>
            </a:r>
            <a:endParaRPr lang="es-CO" b="1" dirty="0">
              <a:solidFill>
                <a:srgbClr val="123288"/>
              </a:solidFill>
            </a:endParaRPr>
          </a:p>
        </p:txBody>
      </p:sp>
      <p:sp>
        <p:nvSpPr>
          <p:cNvPr id="15" name="5 CuadroTexto"/>
          <p:cNvSpPr txBox="1"/>
          <p:nvPr/>
        </p:nvSpPr>
        <p:spPr>
          <a:xfrm>
            <a:off x="6506493" y="384243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>
                <a:solidFill>
                  <a:srgbClr val="123288"/>
                </a:solidFill>
              </a:rPr>
              <a:t>IOS</a:t>
            </a:r>
            <a:endParaRPr lang="es-CO" b="1" dirty="0">
              <a:solidFill>
                <a:srgbClr val="123288"/>
              </a:solidFill>
            </a:endParaRPr>
          </a:p>
        </p:txBody>
      </p:sp>
      <p:sp>
        <p:nvSpPr>
          <p:cNvPr id="16" name="6 Flecha abajo"/>
          <p:cNvSpPr/>
          <p:nvPr/>
        </p:nvSpPr>
        <p:spPr>
          <a:xfrm rot="5400000">
            <a:off x="9603326" y="1800898"/>
            <a:ext cx="62977" cy="288032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7 CuadroTexto"/>
          <p:cNvSpPr txBox="1"/>
          <p:nvPr/>
        </p:nvSpPr>
        <p:spPr>
          <a:xfrm>
            <a:off x="9706823" y="1759535"/>
            <a:ext cx="1597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/>
              <a:t>Relanzamiento APP</a:t>
            </a:r>
            <a:endParaRPr lang="es-CO" sz="1400" dirty="0"/>
          </a:p>
        </p:txBody>
      </p:sp>
      <p:sp>
        <p:nvSpPr>
          <p:cNvPr id="18" name="10 Flecha abajo"/>
          <p:cNvSpPr/>
          <p:nvPr/>
        </p:nvSpPr>
        <p:spPr>
          <a:xfrm rot="5400000">
            <a:off x="9755937" y="4291960"/>
            <a:ext cx="62555" cy="288032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11 CuadroTexto"/>
          <p:cNvSpPr txBox="1"/>
          <p:nvPr/>
        </p:nvSpPr>
        <p:spPr>
          <a:xfrm>
            <a:off x="9876444" y="4260681"/>
            <a:ext cx="1597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/>
              <a:t>Relanzamiento APP</a:t>
            </a:r>
            <a:endParaRPr lang="es-CO" sz="1400" dirty="0"/>
          </a:p>
        </p:txBody>
      </p:sp>
      <p:sp>
        <p:nvSpPr>
          <p:cNvPr id="20" name="8 CuadroTexto"/>
          <p:cNvSpPr txBox="1"/>
          <p:nvPr/>
        </p:nvSpPr>
        <p:spPr>
          <a:xfrm>
            <a:off x="2573819" y="6062031"/>
            <a:ext cx="1152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Enero: </a:t>
            </a:r>
            <a:r>
              <a:rPr lang="es-CO" sz="1600" b="1" dirty="0" smtClean="0">
                <a:solidFill>
                  <a:srgbClr val="123288"/>
                </a:solidFill>
              </a:rPr>
              <a:t>119.357     </a:t>
            </a:r>
            <a:r>
              <a:rPr lang="es-CO" sz="1400" dirty="0" smtClean="0"/>
              <a:t>                              </a:t>
            </a:r>
            <a:endParaRPr lang="es-CO" sz="1400" dirty="0"/>
          </a:p>
        </p:txBody>
      </p:sp>
      <p:sp>
        <p:nvSpPr>
          <p:cNvPr id="21" name="13 CuadroTexto"/>
          <p:cNvSpPr txBox="1"/>
          <p:nvPr/>
        </p:nvSpPr>
        <p:spPr>
          <a:xfrm>
            <a:off x="9327549" y="6090526"/>
            <a:ext cx="902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Octubre: </a:t>
            </a:r>
            <a:r>
              <a:rPr lang="es-CO" sz="1600" b="1" dirty="0" smtClean="0">
                <a:solidFill>
                  <a:srgbClr val="123288"/>
                </a:solidFill>
              </a:rPr>
              <a:t>136.054   </a:t>
            </a:r>
            <a:r>
              <a:rPr lang="es-CO" sz="1400" dirty="0" smtClean="0"/>
              <a:t>                                </a:t>
            </a:r>
            <a:endParaRPr lang="es-CO" sz="1400" dirty="0"/>
          </a:p>
        </p:txBody>
      </p:sp>
      <p:sp>
        <p:nvSpPr>
          <p:cNvPr id="22" name="14 CuadroTexto"/>
          <p:cNvSpPr txBox="1"/>
          <p:nvPr/>
        </p:nvSpPr>
        <p:spPr>
          <a:xfrm>
            <a:off x="10751730" y="6090526"/>
            <a:ext cx="1011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Diciembre: </a:t>
            </a:r>
            <a:r>
              <a:rPr lang="es-CO" sz="1600" b="1" dirty="0" smtClean="0">
                <a:solidFill>
                  <a:srgbClr val="123288"/>
                </a:solidFill>
              </a:rPr>
              <a:t>144.542 </a:t>
            </a:r>
            <a:r>
              <a:rPr lang="es-CO" sz="1400" dirty="0" smtClean="0"/>
              <a:t>                                  </a:t>
            </a:r>
            <a:endParaRPr lang="es-CO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" y="1632055"/>
            <a:ext cx="2316172" cy="40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65760" y="1511166"/>
            <a:ext cx="11242307" cy="5091765"/>
          </a:xfrm>
          <a:prstGeom prst="rect">
            <a:avLst/>
          </a:prstGeom>
        </p:spPr>
        <p:txBody>
          <a:bodyPr/>
          <a:lstStyle/>
          <a:p>
            <a:r>
              <a:rPr lang="es-CO" sz="4800" dirty="0">
                <a:solidFill>
                  <a:schemeClr val="bg1"/>
                </a:solidFill>
                <a:latin typeface="Arial Black"/>
                <a:cs typeface="Arial Black"/>
              </a:rPr>
              <a:t>TRANSPARENCIA, PARTICIPACIÓN Y SERVICIO AL CIUDADANO</a:t>
            </a:r>
            <a:br>
              <a:rPr lang="es-CO" sz="4800" dirty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es-CO" sz="4800" dirty="0">
                <a:solidFill>
                  <a:schemeClr val="bg1"/>
                </a:solidFill>
                <a:latin typeface="Arial Black"/>
                <a:cs typeface="Arial Black"/>
              </a:rPr>
              <a:t/>
            </a:r>
            <a:br>
              <a:rPr lang="es-CO" sz="4800" dirty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es-CO" sz="4800" dirty="0">
                <a:solidFill>
                  <a:schemeClr val="bg1"/>
                </a:solidFill>
                <a:latin typeface="Arial Black"/>
                <a:cs typeface="Arial Black"/>
              </a:rPr>
              <a:t>POLÍTICAS DE DESARROLLO ADMINISTRATIVO</a:t>
            </a:r>
          </a:p>
        </p:txBody>
      </p:sp>
    </p:spTree>
    <p:extLst>
      <p:ext uri="{BB962C8B-B14F-4D97-AF65-F5344CB8AC3E}">
        <p14:creationId xmlns:p14="http://schemas.microsoft.com/office/powerpoint/2010/main" val="31205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39C063A-C34F-4EF5-96FE-914AFE7D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849"/>
            <a:ext cx="10244495" cy="896423"/>
          </a:xfrm>
        </p:spPr>
        <p:txBody>
          <a:bodyPr/>
          <a:lstStyle/>
          <a:p>
            <a:r>
              <a:rPr lang="es-CO" sz="2728" b="1" dirty="0">
                <a:solidFill>
                  <a:schemeClr val="bg1"/>
                </a:solidFill>
                <a:latin typeface="+mn-lt"/>
              </a:rPr>
              <a:t>INFORME DE REVISIÓN PLAN ANTICORRUPCIÓN Y</a:t>
            </a:r>
            <a:br>
              <a:rPr lang="es-CO" sz="2728" b="1" dirty="0">
                <a:solidFill>
                  <a:schemeClr val="bg1"/>
                </a:solidFill>
                <a:latin typeface="+mn-lt"/>
              </a:rPr>
            </a:br>
            <a:r>
              <a:rPr lang="es-CO" sz="2728" b="1" dirty="0">
                <a:solidFill>
                  <a:schemeClr val="bg1"/>
                </a:solidFill>
                <a:latin typeface="+mn-lt"/>
              </a:rPr>
              <a:t>DE ATENCIÓN AL CIUDADANO 2017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8FCDDC-EB28-420E-9CA3-D80300818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0" y="809944"/>
            <a:ext cx="2616800" cy="7701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56116A-1E57-4832-B83F-F349C0A8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3" y="4916823"/>
            <a:ext cx="4937728" cy="17465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E41CEA-D777-4083-9F40-BC06B4285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63" y="1140985"/>
            <a:ext cx="5573528" cy="27087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02A27E-AD5A-4963-BFD4-F2A976ABC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37" y="3976009"/>
            <a:ext cx="5798181" cy="2363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100D59-DB6A-4DFE-9222-EFD38636C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90" y="1319162"/>
            <a:ext cx="2504968" cy="33494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BD26788-9A3C-4705-B3F5-109B2889C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077" y="1292547"/>
            <a:ext cx="2468864" cy="331995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05B0420-7979-462B-B39A-84EC2361D753}"/>
              </a:ext>
            </a:extLst>
          </p:cNvPr>
          <p:cNvSpPr txBox="1">
            <a:spLocks/>
          </p:cNvSpPr>
          <p:nvPr/>
        </p:nvSpPr>
        <p:spPr>
          <a:xfrm>
            <a:off x="163237" y="195054"/>
            <a:ext cx="9670474" cy="61489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  <a:buFont typeface="Arial"/>
              <a:buNone/>
            </a:pPr>
            <a:r>
              <a:rPr lang="es-CO" sz="3200" b="1" dirty="0">
                <a:solidFill>
                  <a:srgbClr val="123288"/>
                </a:solidFill>
                <a:latin typeface="+mn-lt"/>
                <a:ea typeface="+mn-ea"/>
                <a:cs typeface="+mn-cs"/>
              </a:rPr>
              <a:t>PLAN </a:t>
            </a:r>
            <a:r>
              <a:rPr lang="es-CO" sz="3200" b="1" dirty="0" smtClean="0">
                <a:solidFill>
                  <a:srgbClr val="123288"/>
                </a:solidFill>
                <a:latin typeface="+mn-lt"/>
                <a:ea typeface="+mn-ea"/>
                <a:cs typeface="+mn-cs"/>
              </a:rPr>
              <a:t>ANTICORRUPCIÓN </a:t>
            </a:r>
            <a:r>
              <a:rPr lang="es-CO" sz="3200" b="1" dirty="0">
                <a:solidFill>
                  <a:srgbClr val="123288"/>
                </a:solidFill>
                <a:latin typeface="+mn-lt"/>
                <a:ea typeface="+mn-ea"/>
                <a:cs typeface="+mn-cs"/>
              </a:rPr>
              <a:t>Y </a:t>
            </a:r>
            <a:r>
              <a:rPr lang="es-CO" sz="3200" b="1" dirty="0" smtClean="0">
                <a:solidFill>
                  <a:srgbClr val="123288"/>
                </a:solidFill>
                <a:latin typeface="+mn-lt"/>
                <a:ea typeface="+mn-ea"/>
                <a:cs typeface="+mn-cs"/>
              </a:rPr>
              <a:t>ATENCIÓN </a:t>
            </a:r>
            <a:r>
              <a:rPr lang="es-CO" sz="3200" b="1" dirty="0">
                <a:solidFill>
                  <a:srgbClr val="123288"/>
                </a:solidFill>
                <a:latin typeface="+mn-lt"/>
                <a:ea typeface="+mn-ea"/>
                <a:cs typeface="+mn-cs"/>
              </a:rPr>
              <a:t>AL CIUDADANO</a:t>
            </a:r>
          </a:p>
        </p:txBody>
      </p:sp>
    </p:spTree>
    <p:extLst>
      <p:ext uri="{BB962C8B-B14F-4D97-AF65-F5344CB8AC3E}">
        <p14:creationId xmlns:p14="http://schemas.microsoft.com/office/powerpoint/2010/main" val="39174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0FACC7AF-A46D-4BFC-9CC2-D6F3F7572916}"/>
              </a:ext>
            </a:extLst>
          </p:cNvPr>
          <p:cNvSpPr txBox="1">
            <a:spLocks/>
          </p:cNvSpPr>
          <p:nvPr/>
        </p:nvSpPr>
        <p:spPr>
          <a:xfrm>
            <a:off x="0" y="222101"/>
            <a:ext cx="9670474" cy="61489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  <a:buFont typeface="Arial"/>
              <a:buNone/>
            </a:pPr>
            <a:r>
              <a:rPr lang="es-CO" sz="3200" b="1" dirty="0">
                <a:latin typeface="+mn-lt"/>
                <a:ea typeface="+mn-ea"/>
                <a:cs typeface="+mn-cs"/>
              </a:rPr>
              <a:t>SISTEMA DE GESTION INTEGRAL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B7D09FC-B7E3-4130-9292-879EE01D32F3}"/>
              </a:ext>
            </a:extLst>
          </p:cNvPr>
          <p:cNvSpPr txBox="1"/>
          <p:nvPr/>
        </p:nvSpPr>
        <p:spPr>
          <a:xfrm>
            <a:off x="471045" y="5362169"/>
            <a:ext cx="287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RECERTIFICACION LOGRADA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403" y="222101"/>
            <a:ext cx="3106410" cy="39857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8" y="1178875"/>
            <a:ext cx="5900822" cy="31607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984" y="4339631"/>
            <a:ext cx="6110872" cy="241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393783" y="271458"/>
            <a:ext cx="7673772" cy="582394"/>
          </a:xfrm>
          <a:prstGeom prst="rect">
            <a:avLst/>
          </a:prstGeom>
          <a:noFill/>
        </p:spPr>
        <p:txBody>
          <a:bodyPr wrap="square" lIns="89083" tIns="44541" rIns="89083" bIns="4454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CO"/>
            </a:defPPr>
            <a:lvl1pPr algn="ctr">
              <a:defRPr sz="2400" b="1">
                <a:solidFill>
                  <a:prstClr val="black">
                    <a:lumMod val="65000"/>
                    <a:lumOff val="35000"/>
                  </a:prstClr>
                </a:solidFill>
                <a:latin typeface="Futura"/>
                <a:cs typeface="Futura"/>
              </a:defRPr>
            </a:lvl1pPr>
          </a:lstStyle>
          <a:p>
            <a:pPr algn="l"/>
            <a:r>
              <a:rPr lang="en-US" sz="3200" dirty="0" smtClean="0">
                <a:solidFill>
                  <a:srgbClr val="123288"/>
                </a:solidFill>
                <a:latin typeface="+mj-lt"/>
              </a:rPr>
              <a:t>ACTIVIDADES A REALIZAR VIGENCIA 2018</a:t>
            </a:r>
            <a:endParaRPr lang="en-US" sz="3200" dirty="0">
              <a:solidFill>
                <a:srgbClr val="123288"/>
              </a:solidFill>
              <a:latin typeface="+mj-lt"/>
            </a:endParaRPr>
          </a:p>
        </p:txBody>
      </p:sp>
      <p:graphicFrame>
        <p:nvGraphicFramePr>
          <p:cNvPr id="24" name="Diagrama 5"/>
          <p:cNvGraphicFramePr/>
          <p:nvPr>
            <p:extLst/>
          </p:nvPr>
        </p:nvGraphicFramePr>
        <p:xfrm>
          <a:off x="1804439" y="2308526"/>
          <a:ext cx="9746563" cy="3877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logo om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1" y="2219085"/>
            <a:ext cx="1449801" cy="12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5 CuadroTexto"/>
          <p:cNvSpPr txBox="1">
            <a:spLocks noChangeArrowheads="1"/>
          </p:cNvSpPr>
          <p:nvPr/>
        </p:nvSpPr>
        <p:spPr bwMode="auto">
          <a:xfrm>
            <a:off x="1526328" y="1557338"/>
            <a:ext cx="517567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401783" y="1925638"/>
            <a:ext cx="110836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MODELACIÓN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4000" dirty="0">
              <a:solidFill>
                <a:prstClr val="white"/>
              </a:solidFill>
              <a:latin typeface="Arial Black"/>
              <a:cs typeface="Arial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000" b="0" i="0" u="none" strike="noStrike" kern="120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PRODUCTOS DEL CENTRO NACIONAL DE MODELACIÓN</a:t>
            </a:r>
            <a:endParaRPr kumimoji="0" lang="es-CO" sz="4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12267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7467" y="88404"/>
            <a:ext cx="4944203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754" b="1" dirty="0">
                <a:solidFill>
                  <a:schemeClr val="bg1"/>
                </a:solidFill>
              </a:rPr>
              <a:t>Productos del Centro Nacional de Modelación 2017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469" t="13333" r="56531"/>
          <a:stretch/>
        </p:blipFill>
        <p:spPr>
          <a:xfrm>
            <a:off x="5090431" y="1481996"/>
            <a:ext cx="2983559" cy="2244575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78287"/>
              </p:ext>
            </p:extLst>
          </p:nvPr>
        </p:nvGraphicFramePr>
        <p:xfrm>
          <a:off x="157468" y="1583288"/>
          <a:ext cx="4672416" cy="3942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5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5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MAPAS DE </a:t>
                      </a:r>
                      <a:r>
                        <a:rPr lang="es-CO" sz="1800" b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INUNDACIÓN </a:t>
                      </a:r>
                      <a:r>
                        <a:rPr lang="es-CO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GENERADOS A 2017</a:t>
                      </a:r>
                      <a:endParaRPr lang="es-CO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79" marR="9279" marT="9279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NOMBRE</a:t>
                      </a:r>
                      <a:endParaRPr lang="es-CO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NIVEL</a:t>
                      </a:r>
                      <a:endParaRPr lang="es-CO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79" marR="9279" marT="927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Profundidad 2.33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 rowSpan="6">
                  <a:txBody>
                    <a:bodyPr/>
                    <a:lstStyle/>
                    <a:p>
                      <a:pPr algn="just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7 cabeceras municipales: </a:t>
                      </a:r>
                    </a:p>
                    <a:p>
                      <a:pPr algn="just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Caucasia y </a:t>
                      </a:r>
                      <a:r>
                        <a:rPr lang="es-CO" sz="1600" u="none" strike="noStrike" dirty="0" err="1">
                          <a:effectLst/>
                          <a:latin typeface="+mj-lt"/>
                        </a:rPr>
                        <a:t>Nechí</a:t>
                      </a:r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 (Antioquia), </a:t>
                      </a:r>
                    </a:p>
                    <a:p>
                      <a:pPr algn="just" fontAlgn="ctr"/>
                      <a:r>
                        <a:rPr lang="es-CO" sz="1600" u="none" strike="noStrike" dirty="0" err="1">
                          <a:effectLst/>
                          <a:latin typeface="+mj-lt"/>
                        </a:rPr>
                        <a:t>Achí</a:t>
                      </a:r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, Pinillos y San Jacinto del Cauca (Bolívar), </a:t>
                      </a:r>
                    </a:p>
                    <a:p>
                      <a:pPr algn="just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Guaranda (Sucre), </a:t>
                      </a:r>
                    </a:p>
                    <a:p>
                      <a:pPr algn="just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El Banco (Magdalena).</a:t>
                      </a:r>
                    </a:p>
                    <a:p>
                      <a:pPr algn="just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/>
                      </a:r>
                      <a:br>
                        <a:rPr lang="es-CO" sz="1600" u="none" strike="noStrike" dirty="0">
                          <a:effectLst/>
                          <a:latin typeface="+mj-lt"/>
                        </a:rPr>
                      </a:br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10 corregimientos,  escala 1: 2000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Profundidad 100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Velocidad 2.33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Velocidad 100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Amenaza 2.33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Amenaza 100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7827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>
                          <a:effectLst/>
                          <a:latin typeface="+mj-lt"/>
                        </a:rPr>
                        <a:t>Susceptibilidad a inundaciones y avenidas torrenciales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Actualización</a:t>
                      </a:r>
                    </a:p>
                    <a:p>
                      <a:pPr algn="just" rtl="0" fontAlgn="ctr"/>
                      <a:r>
                        <a:rPr lang="es-CO" sz="1600" u="none" strike="noStrike" dirty="0">
                          <a:effectLst/>
                          <a:latin typeface="+mj-lt"/>
                        </a:rPr>
                        <a:t>Nacional, escala 1: 500000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79" marR="9279" marT="927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997477" y="1481997"/>
            <a:ext cx="3337061" cy="71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46" b="1" dirty="0">
                <a:solidFill>
                  <a:schemeClr val="bg1"/>
                </a:solidFill>
              </a:rPr>
              <a:t>SAN JACINTO </a:t>
            </a:r>
          </a:p>
          <a:p>
            <a:pPr algn="ctr"/>
            <a:r>
              <a:rPr lang="es-CO" sz="2046" b="1" dirty="0">
                <a:solidFill>
                  <a:schemeClr val="bg1"/>
                </a:solidFill>
              </a:rPr>
              <a:t>DEL CAUCA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122435" y="1481997"/>
            <a:ext cx="1385518" cy="3598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7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 2.33 Años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6835" t="13356" r="65855" b="329"/>
          <a:stretch/>
        </p:blipFill>
        <p:spPr>
          <a:xfrm>
            <a:off x="8334537" y="2044689"/>
            <a:ext cx="2793714" cy="435323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334537" y="2044689"/>
            <a:ext cx="1385518" cy="35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7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 2.33 Años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680660" y="5367655"/>
            <a:ext cx="2078790" cy="51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728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CAUCASIA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7469" t="13333" r="56531"/>
          <a:stretch/>
        </p:blipFill>
        <p:spPr>
          <a:xfrm>
            <a:off x="5087322" y="3907784"/>
            <a:ext cx="2998522" cy="225583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087321" y="3938239"/>
            <a:ext cx="3337061" cy="40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46" b="1" dirty="0">
                <a:solidFill>
                  <a:schemeClr val="bg1"/>
                </a:solidFill>
              </a:rPr>
              <a:t>GUARANDA</a:t>
            </a:r>
          </a:p>
        </p:txBody>
      </p:sp>
    </p:spTree>
    <p:extLst>
      <p:ext uri="{BB962C8B-B14F-4D97-AF65-F5344CB8AC3E}">
        <p14:creationId xmlns:p14="http://schemas.microsoft.com/office/powerpoint/2010/main" val="29648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6" y="1692022"/>
            <a:ext cx="3632925" cy="4701432"/>
          </a:xfrm>
          <a:prstGeom prst="rect">
            <a:avLst/>
          </a:prstGeom>
        </p:spPr>
      </p:pic>
      <p:sp>
        <p:nvSpPr>
          <p:cNvPr id="6" name="AutoShape 4" descr="Resultado de imagen para imagen configurar"/>
          <p:cNvSpPr>
            <a:spLocks noChangeAspect="1" noChangeArrowheads="1"/>
          </p:cNvSpPr>
          <p:nvPr/>
        </p:nvSpPr>
        <p:spPr bwMode="auto">
          <a:xfrm>
            <a:off x="300034" y="96137"/>
            <a:ext cx="296942" cy="2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083" tIns="44541" rIns="89083" bIns="44541" numCol="1" anchor="t" anchorCtr="0" compatLnSpc="1">
            <a:prstTxWarp prst="textNoShape">
              <a:avLst/>
            </a:prstTxWarp>
          </a:bodyPr>
          <a:lstStyle/>
          <a:p>
            <a:endParaRPr lang="es-CO" sz="1754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0079" t="12761" r="51984" b="26413"/>
          <a:stretch/>
        </p:blipFill>
        <p:spPr>
          <a:xfrm>
            <a:off x="4357261" y="1692022"/>
            <a:ext cx="1555410" cy="211659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66996" y="3159470"/>
            <a:ext cx="4188727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54" dirty="0"/>
              <a:t>Río Sinú Aguas abajo del embalse de URRÁ I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55915" y="2322094"/>
            <a:ext cx="5264379" cy="62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754" u="sng" dirty="0"/>
              <a:t>Se están configurando en FEWS </a:t>
            </a:r>
            <a:r>
              <a:rPr lang="es-CO" sz="1754" dirty="0"/>
              <a:t>para uso operacional modelos de pronóstico en: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566996" y="3726989"/>
            <a:ext cx="3848281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54" dirty="0"/>
              <a:t>Río Meta </a:t>
            </a:r>
            <a:r>
              <a:rPr lang="es-CO" sz="1754" dirty="0" err="1"/>
              <a:t>Est</a:t>
            </a:r>
            <a:r>
              <a:rPr lang="es-CO" sz="1754" dirty="0"/>
              <a:t>. </a:t>
            </a:r>
            <a:r>
              <a:rPr lang="es-CO" sz="1754" dirty="0" err="1"/>
              <a:t>Pto</a:t>
            </a:r>
            <a:r>
              <a:rPr lang="es-CO" sz="1754" dirty="0"/>
              <a:t> Lleras - </a:t>
            </a:r>
            <a:r>
              <a:rPr lang="es-CO" sz="1754" dirty="0" err="1"/>
              <a:t>Est</a:t>
            </a:r>
            <a:r>
              <a:rPr lang="es-CO" sz="1754" dirty="0"/>
              <a:t>. Aguaverde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566996" y="4836789"/>
            <a:ext cx="1611962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54" dirty="0"/>
              <a:t>Canal del Dique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566996" y="4043106"/>
            <a:ext cx="5264379" cy="62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754" dirty="0"/>
              <a:t>Tramo: Desde Puerto </a:t>
            </a:r>
            <a:r>
              <a:rPr lang="es-CO" sz="1754" dirty="0" err="1"/>
              <a:t>Lopez</a:t>
            </a:r>
            <a:r>
              <a:rPr lang="es-CO" sz="1754" dirty="0"/>
              <a:t> hasta Municipio Hermosa (Oriente del Meta) y algunos ríos Tributarios.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566996" y="5337370"/>
            <a:ext cx="4416481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54" dirty="0"/>
              <a:t>Río Magdalena entre Magangué y Barranquilla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57467" y="88404"/>
            <a:ext cx="4944203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754" b="1" dirty="0">
                <a:solidFill>
                  <a:schemeClr val="bg1"/>
                </a:solidFill>
              </a:rPr>
              <a:t>Productos del Centro Nacional de Modelación 2017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30873" y="300456"/>
            <a:ext cx="8444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rgbClr val="123288"/>
                </a:solidFill>
              </a:rPr>
              <a:t>TRAMOS CON MODELO HIDROLÓGICO DE PRONÓSTICO</a:t>
            </a:r>
            <a:endParaRPr lang="es-CO" sz="2800" b="1" dirty="0">
              <a:solidFill>
                <a:srgbClr val="123288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6371824" y="3264220"/>
            <a:ext cx="138896" cy="138896"/>
          </a:xfrm>
          <a:prstGeom prst="ellipse">
            <a:avLst/>
          </a:prstGeom>
          <a:solidFill>
            <a:srgbClr val="1232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288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6352825" y="3837446"/>
            <a:ext cx="138896" cy="138896"/>
          </a:xfrm>
          <a:prstGeom prst="ellipse">
            <a:avLst/>
          </a:prstGeom>
          <a:solidFill>
            <a:srgbClr val="1232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288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6356975" y="4947246"/>
            <a:ext cx="138896" cy="138896"/>
          </a:xfrm>
          <a:prstGeom prst="ellipse">
            <a:avLst/>
          </a:prstGeom>
          <a:solidFill>
            <a:srgbClr val="1232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288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6352825" y="5447827"/>
            <a:ext cx="138896" cy="138896"/>
          </a:xfrm>
          <a:prstGeom prst="ellipse">
            <a:avLst/>
          </a:prstGeom>
          <a:solidFill>
            <a:srgbClr val="1232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23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7467" y="88404"/>
            <a:ext cx="4944203" cy="35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754" b="1" dirty="0">
                <a:solidFill>
                  <a:schemeClr val="bg1"/>
                </a:solidFill>
              </a:rPr>
              <a:t>Productos del Centro Nacional de Modelación 2017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317" t="20508" r="17698" b="41270"/>
          <a:stretch/>
        </p:blipFill>
        <p:spPr>
          <a:xfrm>
            <a:off x="157468" y="2347703"/>
            <a:ext cx="3815476" cy="17533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0847" y="1154098"/>
            <a:ext cx="3972944" cy="117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754" b="1" dirty="0" smtClean="0">
                <a:solidFill>
                  <a:srgbClr val="123288"/>
                </a:solidFill>
              </a:rPr>
              <a:t>APLICACIÓN DE LA METODOLOGÍA DE CRECIENTES SÚBITAS  DEL A OMM A DOS CUENCAS PILOTOS (RIO NEGRO Y CRAVO SUR)</a:t>
            </a:r>
            <a:endParaRPr lang="es-CO" sz="1754" b="1" dirty="0">
              <a:solidFill>
                <a:srgbClr val="123288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540" t="12508" r="33571" b="8508"/>
          <a:stretch/>
        </p:blipFill>
        <p:spPr>
          <a:xfrm>
            <a:off x="4615046" y="2145244"/>
            <a:ext cx="2022670" cy="29463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35347" t="27666" r="35556" b="10556"/>
          <a:stretch/>
        </p:blipFill>
        <p:spPr>
          <a:xfrm>
            <a:off x="6859913" y="2145243"/>
            <a:ext cx="2220377" cy="294637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35625" t="19667" r="34236" b="21333"/>
          <a:stretch/>
        </p:blipFill>
        <p:spPr>
          <a:xfrm>
            <a:off x="9129780" y="2086520"/>
            <a:ext cx="2456142" cy="300509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810506" y="1171062"/>
            <a:ext cx="6644074" cy="629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54" b="1" dirty="0" smtClean="0">
                <a:solidFill>
                  <a:srgbClr val="123288"/>
                </a:solidFill>
              </a:rPr>
              <a:t>PROYECTO PARA EL FORTALECIMIENTO DE LA CAPACIDAD DE MANEJO DEL RIESGO DE INUNDACIONES EN LA REPÚBLICA DE COLOMBIA</a:t>
            </a:r>
            <a:endParaRPr lang="es-CO" sz="1754" b="1" dirty="0">
              <a:solidFill>
                <a:srgbClr val="123288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 flipH="1">
            <a:off x="4467828" y="1169043"/>
            <a:ext cx="11576" cy="5312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424441" y="4708622"/>
            <a:ext cx="3136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i="1" dirty="0">
                <a:latin typeface="+mj-lt"/>
              </a:rPr>
              <a:t>Revisión de la metodología previo a la implementación de un proyecto de la OMM en Latinoamérica a partir de 2018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810505" y="5335999"/>
            <a:ext cx="6644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i="1" dirty="0">
                <a:latin typeface="+mj-lt"/>
              </a:rPr>
              <a:t>Proyecto interinstitucional de fortalecimiento de capacidades de JICA, en el que participan UNRGD, IDEAM, CAR, Gobernación de Cundinamarca y MADS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810505" y="5942855"/>
            <a:ext cx="3720037" cy="471534"/>
          </a:xfrm>
          <a:prstGeom prst="roundRect">
            <a:avLst/>
          </a:prstGeom>
          <a:solidFill>
            <a:srgbClr val="A5EEE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/>
          <p:cNvSpPr txBox="1"/>
          <p:nvPr/>
        </p:nvSpPr>
        <p:spPr>
          <a:xfrm>
            <a:off x="4903102" y="5998717"/>
            <a:ext cx="3534842" cy="35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54" dirty="0">
                <a:solidFill>
                  <a:schemeClr val="tx2"/>
                </a:solidFill>
              </a:rPr>
              <a:t>El proyecto finaliza en Junio de 2018</a:t>
            </a:r>
          </a:p>
        </p:txBody>
      </p:sp>
    </p:spTree>
    <p:extLst>
      <p:ext uri="{BB962C8B-B14F-4D97-AF65-F5344CB8AC3E}">
        <p14:creationId xmlns:p14="http://schemas.microsoft.com/office/powerpoint/2010/main" val="19299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6451</TotalTime>
  <Words>2593</Words>
  <Application>Microsoft Office PowerPoint</Application>
  <PresentationFormat>Personalizado</PresentationFormat>
  <Paragraphs>417</Paragraphs>
  <Slides>43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43</vt:i4>
      </vt:variant>
    </vt:vector>
  </HeadingPairs>
  <TitlesOfParts>
    <vt:vector size="62" baseType="lpstr">
      <vt:lpstr>ＭＳ Ｐゴシック</vt:lpstr>
      <vt:lpstr>Arial</vt:lpstr>
      <vt:lpstr>Arial Black</vt:lpstr>
      <vt:lpstr>Arial Narrow</vt:lpstr>
      <vt:lpstr>Calibri</vt:lpstr>
      <vt:lpstr>Calibri </vt:lpstr>
      <vt:lpstr>Candara</vt:lpstr>
      <vt:lpstr>Century Gothic</vt:lpstr>
      <vt:lpstr>DokChampa</vt:lpstr>
      <vt:lpstr>Eras Demi ITC</vt:lpstr>
      <vt:lpstr>Futura</vt:lpstr>
      <vt:lpstr>Montserrat-Bold</vt:lpstr>
      <vt:lpstr>Myanmar Pro</vt:lpstr>
      <vt:lpstr>Symbol</vt:lpstr>
      <vt:lpstr>Times New Roman</vt:lpstr>
      <vt:lpstr>Wingdings</vt:lpstr>
      <vt:lpstr>Tema predeterminado</vt:lpstr>
      <vt:lpstr>Custom Design</vt:lpstr>
      <vt:lpstr>1_Custom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Monitoreo de ecosistemas</vt:lpstr>
      <vt:lpstr>Monitoreo de suelos</vt:lpstr>
      <vt:lpstr>Presentación de PowerPoint</vt:lpstr>
      <vt:lpstr>Presentación de PowerPoint</vt:lpstr>
      <vt:lpstr>Presentación de PowerPoint</vt:lpstr>
      <vt:lpstr>MARCO GEOESTADÍSTICO DEL INVENTARIO FORESTAL NACIONAL - IFN</vt:lpstr>
      <vt:lpstr>Presentación de PowerPoint</vt:lpstr>
      <vt:lpstr>Presentación de PowerPoint</vt:lpstr>
      <vt:lpstr>INDICADORES, ESTADÍSTICAS Y CUENTAS AMBIENTALES</vt:lpstr>
      <vt:lpstr>SISTEMA DE INFORMACIÓN AMBIENTAL - SIA</vt:lpstr>
      <vt:lpstr>Presentación de PowerPoint</vt:lpstr>
      <vt:lpstr>Presentación de PowerPoint</vt:lpstr>
      <vt:lpstr>GESTIÓN COOPERACIÓN</vt:lpstr>
      <vt:lpstr>Presentación de PowerPoint</vt:lpstr>
      <vt:lpstr>GESTIÓN GAL (ACREDITACIÓN DE LABORATORIOS)</vt:lpstr>
      <vt:lpstr>LABORATORIOS AMBIENTALES ACREDITADOS /AUTORIZADOS IDEAM</vt:lpstr>
      <vt:lpstr> </vt:lpstr>
      <vt:lpstr> </vt:lpstr>
      <vt:lpstr> </vt:lpstr>
      <vt:lpstr>Presentación de PowerPoint</vt:lpstr>
      <vt:lpstr>AVANCE RECEPCIÓN INFORMACIÓN Y CIERRE ADMINISTRATIVO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TRANSPARENCIA, PARTICIPACIÓN Y SERVICIO AL CIUDADANO  POLÍTICAS DE DESARROLLO ADMINISTRATIVO</vt:lpstr>
      <vt:lpstr>INFORME DE REVISIÓN PLAN ANTICORRUPCIÓN Y DE ATENCIÓN AL CIUDADANO 2017</vt:lpstr>
      <vt:lpstr>Presentación de PowerPoint</vt:lpstr>
    </vt:vector>
  </TitlesOfParts>
  <Company>IDEAM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RENDICION DE CUENTAS</dc:title>
  <dc:subject>CUENTAS A CIUDADANIA</dc:subject>
  <dc:creator>JLOBO</dc:creator>
  <cp:lastModifiedBy>PMO IDEAM</cp:lastModifiedBy>
  <cp:revision>1391</cp:revision>
  <cp:lastPrinted>2017-09-12T15:44:17Z</cp:lastPrinted>
  <dcterms:created xsi:type="dcterms:W3CDTF">2015-05-27T16:00:17Z</dcterms:created>
  <dcterms:modified xsi:type="dcterms:W3CDTF">2017-12-14T18:01:13Z</dcterms:modified>
</cp:coreProperties>
</file>