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32"/>
  </p:notesMasterIdLst>
  <p:sldIdLst>
    <p:sldId id="256" r:id="rId5"/>
    <p:sldId id="257" r:id="rId6"/>
    <p:sldId id="279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304" r:id="rId18"/>
    <p:sldId id="305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8" r:id="rId27"/>
    <p:sldId id="301" r:id="rId28"/>
    <p:sldId id="302" r:id="rId29"/>
    <p:sldId id="303" r:id="rId30"/>
    <p:sldId id="276" r:id="rId31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5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riodigitalcolombiano.com/se-estrena-la-nueva-torre-de-control-del-aeropuerto-el-dorada/" TargetMode="External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riodigitalcolombiano.com/se-estrena-la-nueva-torre-de-control-del-aeropuerto-el-dorada/" TargetMode="External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018EC-6DB7-492E-8A88-E93E74594318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</dgm:pt>
    <dgm:pt modelId="{FE30849C-BBD2-4A2F-A836-2F413834DC55}">
      <dgm:prSet phldrT="[Texto]"/>
      <dgm:spPr/>
      <dgm:t>
        <a:bodyPr/>
        <a:lstStyle/>
        <a:p>
          <a:r>
            <a:rPr lang="es-CO" dirty="0"/>
            <a:t>Áreas operativas </a:t>
          </a:r>
        </a:p>
      </dgm:t>
    </dgm:pt>
    <dgm:pt modelId="{97E629E6-5F99-4D68-BDED-6777C987FFBB}" type="parTrans" cxnId="{BF6E081C-3471-4B1D-B2BE-1075561414CA}">
      <dgm:prSet/>
      <dgm:spPr/>
      <dgm:t>
        <a:bodyPr/>
        <a:lstStyle/>
        <a:p>
          <a:endParaRPr lang="es-CO"/>
        </a:p>
      </dgm:t>
    </dgm:pt>
    <dgm:pt modelId="{E28FCCBD-4E9C-410E-B983-144AC408469A}" type="sibTrans" cxnId="{BF6E081C-3471-4B1D-B2BE-1075561414CA}">
      <dgm:prSet/>
      <dgm:spPr/>
      <dgm:t>
        <a:bodyPr/>
        <a:lstStyle/>
        <a:p>
          <a:endParaRPr lang="es-CO"/>
        </a:p>
      </dgm:t>
    </dgm:pt>
    <dgm:pt modelId="{CD27BA91-1810-4344-B682-DFCD1757C981}">
      <dgm:prSet phldrT="[Texto]"/>
      <dgm:spPr/>
      <dgm:t>
        <a:bodyPr/>
        <a:lstStyle/>
        <a:p>
          <a:r>
            <a:rPr lang="es-CO" dirty="0"/>
            <a:t>Aeropuertos</a:t>
          </a:r>
        </a:p>
      </dgm:t>
    </dgm:pt>
    <dgm:pt modelId="{B6C0290D-AD28-41E2-9106-ABF7DEFE9843}" type="parTrans" cxnId="{70132300-56AD-4CB8-BCAF-3A867ED3D4D5}">
      <dgm:prSet/>
      <dgm:spPr/>
      <dgm:t>
        <a:bodyPr/>
        <a:lstStyle/>
        <a:p>
          <a:endParaRPr lang="es-CO"/>
        </a:p>
      </dgm:t>
    </dgm:pt>
    <dgm:pt modelId="{110C1CDB-686A-4DE0-A4D4-F441BA7E4384}" type="sibTrans" cxnId="{70132300-56AD-4CB8-BCAF-3A867ED3D4D5}">
      <dgm:prSet/>
      <dgm:spPr/>
      <dgm:t>
        <a:bodyPr/>
        <a:lstStyle/>
        <a:p>
          <a:endParaRPr lang="es-CO"/>
        </a:p>
      </dgm:t>
    </dgm:pt>
    <dgm:pt modelId="{6212FAF1-E79A-4192-8362-889AC5B39D49}">
      <dgm:prSet phldrT="[Texto]"/>
      <dgm:spPr/>
      <dgm:t>
        <a:bodyPr/>
        <a:lstStyle/>
        <a:p>
          <a:r>
            <a:rPr lang="es-CO" dirty="0"/>
            <a:t>Sede de la 42</a:t>
          </a:r>
        </a:p>
      </dgm:t>
    </dgm:pt>
    <dgm:pt modelId="{0AA22F96-BA87-4E37-801D-C3758D3FB15B}" type="parTrans" cxnId="{7DFA86FD-AD17-408A-95C3-5BFF1B02932D}">
      <dgm:prSet/>
      <dgm:spPr/>
      <dgm:t>
        <a:bodyPr/>
        <a:lstStyle/>
        <a:p>
          <a:endParaRPr lang="es-CO"/>
        </a:p>
      </dgm:t>
    </dgm:pt>
    <dgm:pt modelId="{990F220F-010D-4394-88FF-000623680A8F}" type="sibTrans" cxnId="{7DFA86FD-AD17-408A-95C3-5BFF1B02932D}">
      <dgm:prSet/>
      <dgm:spPr/>
      <dgm:t>
        <a:bodyPr/>
        <a:lstStyle/>
        <a:p>
          <a:endParaRPr lang="es-CO"/>
        </a:p>
      </dgm:t>
    </dgm:pt>
    <dgm:pt modelId="{5069CDCB-D86E-4A47-B35F-D850A509EBF6}" type="pres">
      <dgm:prSet presAssocID="{D6E018EC-6DB7-492E-8A88-E93E74594318}" presName="linearFlow" presStyleCnt="0">
        <dgm:presLayoutVars>
          <dgm:dir/>
          <dgm:resizeHandles val="exact"/>
        </dgm:presLayoutVars>
      </dgm:prSet>
      <dgm:spPr/>
    </dgm:pt>
    <dgm:pt modelId="{FCB382FF-58A1-47B6-A866-B877D0131B18}" type="pres">
      <dgm:prSet presAssocID="{FE30849C-BBD2-4A2F-A836-2F413834DC55}" presName="comp" presStyleCnt="0"/>
      <dgm:spPr/>
    </dgm:pt>
    <dgm:pt modelId="{D6AB0F61-408E-43BA-A6F7-672E68298DDD}" type="pres">
      <dgm:prSet presAssocID="{FE30849C-BBD2-4A2F-A836-2F413834DC55}" presName="rect2" presStyleLbl="node1" presStyleIdx="0" presStyleCnt="3">
        <dgm:presLayoutVars>
          <dgm:bulletEnabled val="1"/>
        </dgm:presLayoutVars>
      </dgm:prSet>
      <dgm:spPr/>
    </dgm:pt>
    <dgm:pt modelId="{24CCA71B-B992-4235-A560-FAC20520F5B5}" type="pres">
      <dgm:prSet presAssocID="{FE30849C-BBD2-4A2F-A836-2F413834DC55}" presName="rect1" presStyleLbl="ln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25C0C5C2-F76D-4D4C-80BA-1BE608B681F3}" type="pres">
      <dgm:prSet presAssocID="{E28FCCBD-4E9C-410E-B983-144AC408469A}" presName="sibTrans" presStyleCnt="0"/>
      <dgm:spPr/>
    </dgm:pt>
    <dgm:pt modelId="{493BA0C1-5B0C-40CB-9C98-AB3549B85B13}" type="pres">
      <dgm:prSet presAssocID="{CD27BA91-1810-4344-B682-DFCD1757C981}" presName="comp" presStyleCnt="0"/>
      <dgm:spPr/>
    </dgm:pt>
    <dgm:pt modelId="{0C669B29-8674-42EB-84DD-321608D3CCE3}" type="pres">
      <dgm:prSet presAssocID="{CD27BA91-1810-4344-B682-DFCD1757C981}" presName="rect2" presStyleLbl="node1" presStyleIdx="1" presStyleCnt="3">
        <dgm:presLayoutVars>
          <dgm:bulletEnabled val="1"/>
        </dgm:presLayoutVars>
      </dgm:prSet>
      <dgm:spPr/>
    </dgm:pt>
    <dgm:pt modelId="{D4CC8EC1-DED6-4B04-854D-532EF08008BA}" type="pres">
      <dgm:prSet presAssocID="{CD27BA91-1810-4344-B682-DFCD1757C981}" presName="rect1" presStyleLbl="lnNode1" presStyleIdx="1" presStyleCnt="3" custLinFactNeighborX="-3391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4000" b="-24000"/>
          </a:stretch>
        </a:blipFill>
      </dgm:spPr>
    </dgm:pt>
    <dgm:pt modelId="{A2035782-9170-4385-A6E1-DE8932C6FFDD}" type="pres">
      <dgm:prSet presAssocID="{110C1CDB-686A-4DE0-A4D4-F441BA7E4384}" presName="sibTrans" presStyleCnt="0"/>
      <dgm:spPr/>
    </dgm:pt>
    <dgm:pt modelId="{C2D42511-97C6-4AB9-B321-1AEEC6435364}" type="pres">
      <dgm:prSet presAssocID="{6212FAF1-E79A-4192-8362-889AC5B39D49}" presName="comp" presStyleCnt="0"/>
      <dgm:spPr/>
    </dgm:pt>
    <dgm:pt modelId="{80BADAE7-E7CC-4EEF-B839-0BC8657C4675}" type="pres">
      <dgm:prSet presAssocID="{6212FAF1-E79A-4192-8362-889AC5B39D49}" presName="rect2" presStyleLbl="node1" presStyleIdx="2" presStyleCnt="3">
        <dgm:presLayoutVars>
          <dgm:bulletEnabled val="1"/>
        </dgm:presLayoutVars>
      </dgm:prSet>
      <dgm:spPr/>
    </dgm:pt>
    <dgm:pt modelId="{8BA84DA7-90A4-4F75-B164-56D5F831EF96}" type="pres">
      <dgm:prSet presAssocID="{6212FAF1-E79A-4192-8362-889AC5B39D49}" presName="rect1" presStyleLbl="lnNod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</dgm:ptLst>
  <dgm:cxnLst>
    <dgm:cxn modelId="{70132300-56AD-4CB8-BCAF-3A867ED3D4D5}" srcId="{D6E018EC-6DB7-492E-8A88-E93E74594318}" destId="{CD27BA91-1810-4344-B682-DFCD1757C981}" srcOrd="1" destOrd="0" parTransId="{B6C0290D-AD28-41E2-9106-ABF7DEFE9843}" sibTransId="{110C1CDB-686A-4DE0-A4D4-F441BA7E4384}"/>
    <dgm:cxn modelId="{BF6E081C-3471-4B1D-B2BE-1075561414CA}" srcId="{D6E018EC-6DB7-492E-8A88-E93E74594318}" destId="{FE30849C-BBD2-4A2F-A836-2F413834DC55}" srcOrd="0" destOrd="0" parTransId="{97E629E6-5F99-4D68-BDED-6777C987FFBB}" sibTransId="{E28FCCBD-4E9C-410E-B983-144AC408469A}"/>
    <dgm:cxn modelId="{E936A21D-80AB-453A-8D5B-20B5C2C21171}" type="presOf" srcId="{CD27BA91-1810-4344-B682-DFCD1757C981}" destId="{0C669B29-8674-42EB-84DD-321608D3CCE3}" srcOrd="0" destOrd="0" presId="urn:microsoft.com/office/officeart/2008/layout/AlternatingPictureBlocks"/>
    <dgm:cxn modelId="{3A7A6092-DA29-42DB-A77A-F5718DF8C7A9}" type="presOf" srcId="{6212FAF1-E79A-4192-8362-889AC5B39D49}" destId="{80BADAE7-E7CC-4EEF-B839-0BC8657C4675}" srcOrd="0" destOrd="0" presId="urn:microsoft.com/office/officeart/2008/layout/AlternatingPictureBlocks"/>
    <dgm:cxn modelId="{EB0F459B-1475-42DA-9173-8B2BB5785B7B}" type="presOf" srcId="{FE30849C-BBD2-4A2F-A836-2F413834DC55}" destId="{D6AB0F61-408E-43BA-A6F7-672E68298DDD}" srcOrd="0" destOrd="0" presId="urn:microsoft.com/office/officeart/2008/layout/AlternatingPictureBlocks"/>
    <dgm:cxn modelId="{9D6E0A9F-713B-4004-A1F7-9A2C1EB0B413}" type="presOf" srcId="{D6E018EC-6DB7-492E-8A88-E93E74594318}" destId="{5069CDCB-D86E-4A47-B35F-D850A509EBF6}" srcOrd="0" destOrd="0" presId="urn:microsoft.com/office/officeart/2008/layout/AlternatingPictureBlocks"/>
    <dgm:cxn modelId="{7DFA86FD-AD17-408A-95C3-5BFF1B02932D}" srcId="{D6E018EC-6DB7-492E-8A88-E93E74594318}" destId="{6212FAF1-E79A-4192-8362-889AC5B39D49}" srcOrd="2" destOrd="0" parTransId="{0AA22F96-BA87-4E37-801D-C3758D3FB15B}" sibTransId="{990F220F-010D-4394-88FF-000623680A8F}"/>
    <dgm:cxn modelId="{8891251C-1425-477B-893E-51E9BBEAEB31}" type="presParOf" srcId="{5069CDCB-D86E-4A47-B35F-D850A509EBF6}" destId="{FCB382FF-58A1-47B6-A866-B877D0131B18}" srcOrd="0" destOrd="0" presId="urn:microsoft.com/office/officeart/2008/layout/AlternatingPictureBlocks"/>
    <dgm:cxn modelId="{D036F128-40A7-4C38-93CF-C78EE43D7219}" type="presParOf" srcId="{FCB382FF-58A1-47B6-A866-B877D0131B18}" destId="{D6AB0F61-408E-43BA-A6F7-672E68298DDD}" srcOrd="0" destOrd="0" presId="urn:microsoft.com/office/officeart/2008/layout/AlternatingPictureBlocks"/>
    <dgm:cxn modelId="{B8B5411F-8CB4-4C1C-99A6-84B731F578CF}" type="presParOf" srcId="{FCB382FF-58A1-47B6-A866-B877D0131B18}" destId="{24CCA71B-B992-4235-A560-FAC20520F5B5}" srcOrd="1" destOrd="0" presId="urn:microsoft.com/office/officeart/2008/layout/AlternatingPictureBlocks"/>
    <dgm:cxn modelId="{16CBDDB5-466D-4294-91BD-6C0A5C0370A7}" type="presParOf" srcId="{5069CDCB-D86E-4A47-B35F-D850A509EBF6}" destId="{25C0C5C2-F76D-4D4C-80BA-1BE608B681F3}" srcOrd="1" destOrd="0" presId="urn:microsoft.com/office/officeart/2008/layout/AlternatingPictureBlocks"/>
    <dgm:cxn modelId="{91B9E39D-9C9B-437E-82D9-D270955373FE}" type="presParOf" srcId="{5069CDCB-D86E-4A47-B35F-D850A509EBF6}" destId="{493BA0C1-5B0C-40CB-9C98-AB3549B85B13}" srcOrd="2" destOrd="0" presId="urn:microsoft.com/office/officeart/2008/layout/AlternatingPictureBlocks"/>
    <dgm:cxn modelId="{7F705C60-A472-4390-A857-D44CCEFF728A}" type="presParOf" srcId="{493BA0C1-5B0C-40CB-9C98-AB3549B85B13}" destId="{0C669B29-8674-42EB-84DD-321608D3CCE3}" srcOrd="0" destOrd="0" presId="urn:microsoft.com/office/officeart/2008/layout/AlternatingPictureBlocks"/>
    <dgm:cxn modelId="{D9E73685-931F-40A4-A688-52B8C78DFDFC}" type="presParOf" srcId="{493BA0C1-5B0C-40CB-9C98-AB3549B85B13}" destId="{D4CC8EC1-DED6-4B04-854D-532EF08008BA}" srcOrd="1" destOrd="0" presId="urn:microsoft.com/office/officeart/2008/layout/AlternatingPictureBlocks"/>
    <dgm:cxn modelId="{2E8EBD26-599F-4D7F-A09A-791FFAAB2609}" type="presParOf" srcId="{5069CDCB-D86E-4A47-B35F-D850A509EBF6}" destId="{A2035782-9170-4385-A6E1-DE8932C6FFDD}" srcOrd="3" destOrd="0" presId="urn:microsoft.com/office/officeart/2008/layout/AlternatingPictureBlocks"/>
    <dgm:cxn modelId="{344F4CDF-F8D4-4E26-A022-483E97E1AC35}" type="presParOf" srcId="{5069CDCB-D86E-4A47-B35F-D850A509EBF6}" destId="{C2D42511-97C6-4AB9-B321-1AEEC6435364}" srcOrd="4" destOrd="0" presId="urn:microsoft.com/office/officeart/2008/layout/AlternatingPictureBlocks"/>
    <dgm:cxn modelId="{719A938C-90DB-415E-A946-E7A95B82CC70}" type="presParOf" srcId="{C2D42511-97C6-4AB9-B321-1AEEC6435364}" destId="{80BADAE7-E7CC-4EEF-B839-0BC8657C4675}" srcOrd="0" destOrd="0" presId="urn:microsoft.com/office/officeart/2008/layout/AlternatingPictureBlocks"/>
    <dgm:cxn modelId="{131A84F4-D14C-4E2A-8240-5F645551898E}" type="presParOf" srcId="{C2D42511-97C6-4AB9-B321-1AEEC6435364}" destId="{8BA84DA7-90A4-4F75-B164-56D5F831EF9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0F61-408E-43BA-A6F7-672E68298DDD}">
      <dsp:nvSpPr>
        <dsp:cNvPr id="0" name=""/>
        <dsp:cNvSpPr/>
      </dsp:nvSpPr>
      <dsp:spPr>
        <a:xfrm>
          <a:off x="2958226" y="3139"/>
          <a:ext cx="3152295" cy="1425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kern="1200" dirty="0"/>
            <a:t>Áreas operativas </a:t>
          </a:r>
        </a:p>
      </dsp:txBody>
      <dsp:txXfrm>
        <a:off x="2958226" y="3139"/>
        <a:ext cx="3152295" cy="1425732"/>
      </dsp:txXfrm>
    </dsp:sp>
    <dsp:sp modelId="{24CCA71B-B992-4235-A560-FAC20520F5B5}">
      <dsp:nvSpPr>
        <dsp:cNvPr id="0" name=""/>
        <dsp:cNvSpPr/>
      </dsp:nvSpPr>
      <dsp:spPr>
        <a:xfrm>
          <a:off x="1405603" y="3139"/>
          <a:ext cx="1411475" cy="142573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69B29-8674-42EB-84DD-321608D3CCE3}">
      <dsp:nvSpPr>
        <dsp:cNvPr id="0" name=""/>
        <dsp:cNvSpPr/>
      </dsp:nvSpPr>
      <dsp:spPr>
        <a:xfrm>
          <a:off x="1405603" y="1664118"/>
          <a:ext cx="3152295" cy="1425732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kern="1200" dirty="0"/>
            <a:t>Aeropuertos</a:t>
          </a:r>
        </a:p>
      </dsp:txBody>
      <dsp:txXfrm>
        <a:off x="1405603" y="1664118"/>
        <a:ext cx="3152295" cy="1425732"/>
      </dsp:txXfrm>
    </dsp:sp>
    <dsp:sp modelId="{D4CC8EC1-DED6-4B04-854D-532EF08008BA}">
      <dsp:nvSpPr>
        <dsp:cNvPr id="0" name=""/>
        <dsp:cNvSpPr/>
      </dsp:nvSpPr>
      <dsp:spPr>
        <a:xfrm>
          <a:off x="4651183" y="1664118"/>
          <a:ext cx="1411475" cy="14257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ADAE7-E7CC-4EEF-B839-0BC8657C4675}">
      <dsp:nvSpPr>
        <dsp:cNvPr id="0" name=""/>
        <dsp:cNvSpPr/>
      </dsp:nvSpPr>
      <dsp:spPr>
        <a:xfrm>
          <a:off x="2958226" y="3325096"/>
          <a:ext cx="3152295" cy="142573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kern="1200" dirty="0"/>
            <a:t>Sede de la 42</a:t>
          </a:r>
        </a:p>
      </dsp:txBody>
      <dsp:txXfrm>
        <a:off x="2958226" y="3325096"/>
        <a:ext cx="3152295" cy="1425732"/>
      </dsp:txXfrm>
    </dsp:sp>
    <dsp:sp modelId="{8BA84DA7-90A4-4F75-B164-56D5F831EF96}">
      <dsp:nvSpPr>
        <dsp:cNvPr id="0" name=""/>
        <dsp:cNvSpPr/>
      </dsp:nvSpPr>
      <dsp:spPr>
        <a:xfrm>
          <a:off x="1405603" y="3325096"/>
          <a:ext cx="1411475" cy="1425732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F388F-4BDE-4367-A848-130AF991675A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A40CB-EDA8-43D6-9B09-1CEAB4DFD3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58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Creo que se</a:t>
            </a:r>
            <a:r>
              <a:rPr lang="es-CO" baseline="0" dirty="0"/>
              <a:t> debería mostrar la contratación del psicólogo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A40CB-EDA8-43D6-9B09-1CEAB4DFD3B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12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Modificar la actividad</a:t>
            </a:r>
            <a:r>
              <a:rPr lang="es-CO" baseline="0" dirty="0"/>
              <a:t> 11 de acuerdo a lo hablado el día de ayer.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A40CB-EDA8-43D6-9B09-1CEAB4DFD3B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61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A40CB-EDA8-43D6-9B09-1CEAB4DFD3B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63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>
          <a:xfrm flipH="1">
            <a:off x="9598880" y="6047289"/>
            <a:ext cx="2593117" cy="810711"/>
          </a:xfrm>
          <a:prstGeom prst="round1Rect">
            <a:avLst>
              <a:gd name="adj" fmla="val 3714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07" y="6240698"/>
            <a:ext cx="996417" cy="475589"/>
          </a:xfrm>
          <a:prstGeom prst="rect">
            <a:avLst/>
          </a:prstGeom>
        </p:spPr>
      </p:pic>
      <p:pic>
        <p:nvPicPr>
          <p:cNvPr id="4" name="Picture 3" descr="LOGO IDEAM FN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62" y="6214911"/>
            <a:ext cx="1036163" cy="5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69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29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804F8-EEBC-4334-99CA-9C4817AAE49C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A9FE05-3260-4B17-BE68-C3DE308581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132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>
          <a:xfrm flipH="1">
            <a:off x="9598880" y="6047289"/>
            <a:ext cx="2593117" cy="810711"/>
          </a:xfrm>
          <a:prstGeom prst="round1Rect">
            <a:avLst>
              <a:gd name="adj" fmla="val 3714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07" y="6240698"/>
            <a:ext cx="996417" cy="475589"/>
          </a:xfrm>
          <a:prstGeom prst="rect">
            <a:avLst/>
          </a:prstGeom>
        </p:spPr>
      </p:pic>
      <p:pic>
        <p:nvPicPr>
          <p:cNvPr id="4" name="Picture 3" descr="LOGO IDEAM FN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62" y="6214911"/>
            <a:ext cx="1036163" cy="5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9" y="6260039"/>
            <a:ext cx="996417" cy="4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5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90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3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9" y="6260039"/>
            <a:ext cx="996417" cy="4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0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0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67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37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>
          <a:xfrm flipH="1">
            <a:off x="9598880" y="6047289"/>
            <a:ext cx="2593117" cy="810711"/>
          </a:xfrm>
          <a:prstGeom prst="round1Rect">
            <a:avLst>
              <a:gd name="adj" fmla="val 3714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07" y="6240698"/>
            <a:ext cx="996417" cy="475589"/>
          </a:xfrm>
          <a:prstGeom prst="rect">
            <a:avLst/>
          </a:prstGeom>
        </p:spPr>
      </p:pic>
      <p:pic>
        <p:nvPicPr>
          <p:cNvPr id="4" name="Picture 3" descr="LOGO IDEAM FN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62" y="6214911"/>
            <a:ext cx="1036163" cy="5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3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9" y="6260039"/>
            <a:ext cx="996417" cy="4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77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43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0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7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86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32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6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0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9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55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261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09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88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4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1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102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96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04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20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4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1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6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2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822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60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0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7938-7D3A-4E3D-A5FF-5D7AF272B44B}" type="datetimeFigureOut">
              <a:rPr lang="es-CO" smtClean="0"/>
              <a:t>23/01/2020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2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2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7938-7D3A-4E3D-A5FF-5D7AF272B44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76FA-BD9A-47D4-9D15-1FFA90B8CE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5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6503" t="14478" r="16960" b="10874"/>
          <a:stretch/>
        </p:blipFill>
        <p:spPr bwMode="auto">
          <a:xfrm>
            <a:off x="5080188" y="261258"/>
            <a:ext cx="6627398" cy="3118752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 rotWithShape="1">
          <a:blip r:embed="rId3"/>
          <a:srcRect l="13544" t="12785" r="14721" b="12752"/>
          <a:stretch/>
        </p:blipFill>
        <p:spPr bwMode="auto">
          <a:xfrm>
            <a:off x="5080188" y="3556880"/>
            <a:ext cx="6627397" cy="32089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/>
          <a:srcRect l="48005" t="17298" r="14197" b="5408"/>
          <a:stretch/>
        </p:blipFill>
        <p:spPr bwMode="auto">
          <a:xfrm>
            <a:off x="114300" y="261257"/>
            <a:ext cx="4751614" cy="3118751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14300" y="3625528"/>
            <a:ext cx="4751614" cy="3150829"/>
            <a:chOff x="1648784" y="3625528"/>
            <a:chExt cx="2982368" cy="2439037"/>
          </a:xfrm>
        </p:grpSpPr>
        <p:pic>
          <p:nvPicPr>
            <p:cNvPr id="4" name="3 Imagen"/>
            <p:cNvPicPr/>
            <p:nvPr/>
          </p:nvPicPr>
          <p:blipFill rotWithShape="1">
            <a:blip r:embed="rId5"/>
            <a:srcRect l="13437" t="8274" r="52964" b="11233"/>
            <a:stretch/>
          </p:blipFill>
          <p:spPr bwMode="auto">
            <a:xfrm>
              <a:off x="1648784" y="3625528"/>
              <a:ext cx="2982368" cy="2439037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665113" y="5935435"/>
              <a:ext cx="816830" cy="120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40610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23305"/>
              </p:ext>
            </p:extLst>
          </p:nvPr>
        </p:nvGraphicFramePr>
        <p:xfrm>
          <a:off x="2268529" y="1431317"/>
          <a:ext cx="7904170" cy="440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Plan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Actividades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</a:rPr>
                        <a:t>Presupuesto</a:t>
                      </a: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79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Plan de Bienestar Social </a:t>
                      </a:r>
                      <a:r>
                        <a:rPr lang="es-ES" sz="1600" dirty="0" err="1">
                          <a:effectLst/>
                          <a:latin typeface="Arial Narrow" panose="020B0606020202030204" pitchFamily="34" charset="0"/>
                        </a:rPr>
                        <a:t>PBS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</a:rPr>
                        <a:t>Servicio de Ruta Circular sede central.</a:t>
                      </a: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$     500.000.000 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Capacitación para pre pensionados.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3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Bonos para cumplir con el sistema de incentivos de los mejores funcionarios, trabajo en equipos e idea innovadora.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</a:rPr>
                        <a:t>Vacaciones recreativas para hijos de funcionarios.</a:t>
                      </a: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Actividades recreativas de integración a nivel nacional (Olimpiadas regionales). Incluidos uniformes.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</a:rPr>
                        <a:t>Bonos para ejecución de actividades lúdicas para funcionarios y sus familias.</a:t>
                      </a: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</a:rPr>
                        <a:t>Actividad recreativa para el Grupo de Meteorología Aeronáutica</a:t>
                      </a: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</a:rPr>
                        <a:t>Actividades de integración a nivel nacional.</a:t>
                      </a: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</a:rPr>
                        <a:t>Dotación.</a:t>
                      </a:r>
                      <a:endParaRPr lang="es-CO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</a:rPr>
                        <a:t>SUBTOTAL </a:t>
                      </a: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b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0004" marR="40004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84121" y="543834"/>
            <a:ext cx="46699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66CC"/>
                </a:solidFill>
                <a:latin typeface="Arial Narrow" panose="020B0606020202030204" pitchFamily="34" charset="0"/>
              </a:rPr>
              <a:t>Presupuesto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2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6094639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295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70120"/>
              </p:ext>
            </p:extLst>
          </p:nvPr>
        </p:nvGraphicFramePr>
        <p:xfrm>
          <a:off x="375557" y="725891"/>
          <a:ext cx="11326586" cy="6030054"/>
        </p:xfrm>
        <a:graphic>
          <a:graphicData uri="http://schemas.openxmlformats.org/drawingml/2006/table">
            <a:tbl>
              <a:tblPr firstRow="1" firstCol="1" bandRow="1"/>
              <a:tblGrid>
                <a:gridCol w="44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7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N°</a:t>
                      </a:r>
                      <a:endParaRPr lang="es-CO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EVENTOS Y ACTIVIDADES</a:t>
                      </a:r>
                      <a:endParaRPr lang="es-CO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PRIMER TRIMESTRE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SEGUNDO TRIMESTRE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TERCER </a:t>
                      </a:r>
                      <a:r>
                        <a:rPr lang="es-ES" sz="500" b="1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TRIMESTR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CUARTO TRIMESTRE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Actividad de integración Familiar: Bogotá, Áreas Operativas y Aeropuertos o día libre por Ley 1857 de 2017 (Artículo 7). Previa inscripción del funcionario y su grupo familiar.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</a:t>
                      </a:r>
                      <a:endParaRPr lang="es-C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Día de Integración Familiar – IDEAM o día libre para funcionarios por Ley 1857 de 2017 (Artículo 7).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3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Actividad recreativa - Aeropuertos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4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Vacaciones recreativas (Bogotá) o bonos recreativos (Áreas Operativas y Aeropuertos) - hijos de funcionarios de 5 a 12 años de edad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5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Conmemoración de fechas especiales (día de la mujer, día del hombre, día de la secretaria, día del servidor público, día del trabajo, amor y amistad, celebración del mes de los niños - octubre)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6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Celebración bimestral  de cumpleaños de los colaboradores IDEAM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7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Otorgamiento de un día en el mes del cumpleaños de cada funcionario</a:t>
                      </a:r>
                      <a:endParaRPr lang="es-CO" sz="11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8</a:t>
                      </a:r>
                      <a:endParaRPr lang="es-C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Incentivo uso de la bicicleta</a:t>
                      </a:r>
                      <a:endParaRPr lang="es-CO" sz="11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9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Otorgamiento de un día compensatorio a los funcionarios padres y madres de hijos menores de edad (semana de receso escolar en el mes de octubre)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10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Otorgamiento de tres días compensatorios a los funcionarios que contraigan matrimonio.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</a:rPr>
                        <a:t>11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Otorgamiento de un día compensatorio por nacimiento de nietos a los funcionarios.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12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Bonos para incentivar el desarrollo de actividades recreativas y culturales.  los logros laborales de los funcionarios 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13</a:t>
                      </a:r>
                      <a:endParaRPr lang="es-C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Novenas navideñas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14</a:t>
                      </a:r>
                      <a:endParaRPr lang="es-C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Ruta Circular sede central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15</a:t>
                      </a:r>
                      <a:endParaRPr lang="es-C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Actividades artísticas y culturales en Bogotá, Áreas Operativas y Aeropuertos.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16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Ferias de vivienda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17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Actividades de prevención y  cuidado de la salud física, mental y emocional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18</a:t>
                      </a:r>
                      <a:endParaRPr lang="es-C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Feria de emprendimientos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19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Actividad recreativas de integración de Bogotá, Áreas Operativas y Aeropuertos (Olimpiadas) 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20</a:t>
                      </a:r>
                      <a:endParaRPr lang="es-CO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Evento de reconocimiento de logros laborales y entrega de incentivos de excelencia individual, trabajo en equipo e idea innovadora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21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Implementaciones iniciales de TELETRABAJO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22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Conmemoración Aniversario IDEAM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23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Capacitaciones en temas pensionales (pre – pensionados)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</a:rPr>
                        <a:t>24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Premios Mateo Climático a la Participación Ciudadana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25</a:t>
                      </a: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Actividades de Implementación del Código de Integridad</a:t>
                      </a:r>
                      <a:endParaRPr lang="es-CO" sz="11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es-C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615" marR="27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28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10356" y="58633"/>
            <a:ext cx="821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3266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 de Bienestar Social - PBS</a:t>
            </a:r>
            <a:endParaRPr lang="es-CO" sz="4000" b="1" dirty="0">
              <a:solidFill>
                <a:srgbClr val="3266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96001" y="2159622"/>
            <a:ext cx="523789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El Plan de bienestar, contará con el apoyo de una Psicóloga adicional, con el propósito de brindar mayor soporte a nuestros funcionarios </a:t>
            </a:r>
            <a:endParaRPr lang="es-CO" sz="2800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426728" y="766519"/>
            <a:ext cx="10199715" cy="1393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2400" b="1" dirty="0">
                <a:solidFill>
                  <a:srgbClr val="3266CC"/>
                </a:solidFill>
                <a:latin typeface="Arial Narrow" panose="020B0606020202030204" pitchFamily="34" charset="0"/>
              </a:rPr>
            </a:br>
            <a:endParaRPr lang="es-MX" sz="2400" b="1" dirty="0">
              <a:solidFill>
                <a:srgbClr val="92D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E01650A-FC3E-4807-9361-A5FACF3D2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020339"/>
              </p:ext>
            </p:extLst>
          </p:nvPr>
        </p:nvGraphicFramePr>
        <p:xfrm>
          <a:off x="-419291" y="1052015"/>
          <a:ext cx="7516126" cy="475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68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71" y="2397351"/>
            <a:ext cx="5959248" cy="30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007A3D-9B86-4668-9760-594827A2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673" y="664639"/>
            <a:ext cx="750770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INSTITUCIONAL DE ESTIMULOS E INCENTIVOS 2020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3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3179" y="58633"/>
            <a:ext cx="10749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40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INSTITUCIONAL DE ESTIMULOS E INCENTIVOS 2020</a:t>
            </a:r>
            <a:endParaRPr lang="es-CO" altLang="es-CO" sz="2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endParaRPr lang="es-CO" sz="4000" b="1" dirty="0">
              <a:solidFill>
                <a:srgbClr val="3266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0021" y="2159622"/>
            <a:ext cx="105638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Arial Narrow" panose="020B0606020202030204" pitchFamily="34" charset="0"/>
              </a:rPr>
              <a:t>El presupuesto establecido para la ejecución del presente plan es el siguiente: </a:t>
            </a:r>
          </a:p>
          <a:p>
            <a:pPr algn="just"/>
            <a:endParaRPr lang="es-MX" sz="2800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426728" y="766519"/>
            <a:ext cx="10199715" cy="1393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2400" b="1" dirty="0">
                <a:solidFill>
                  <a:srgbClr val="3266CC"/>
                </a:solidFill>
                <a:latin typeface="Arial Narrow" panose="020B0606020202030204" pitchFamily="34" charset="0"/>
              </a:rPr>
            </a:br>
            <a:endParaRPr lang="es-MX" sz="2400" b="1" dirty="0">
              <a:solidFill>
                <a:srgbClr val="92D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DEDF8AF-AA7F-4A84-AAFE-97E0CB559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58359"/>
              </p:ext>
            </p:extLst>
          </p:nvPr>
        </p:nvGraphicFramePr>
        <p:xfrm>
          <a:off x="2470484" y="3562479"/>
          <a:ext cx="7010399" cy="2216025"/>
        </p:xfrm>
        <a:graphic>
          <a:graphicData uri="http://schemas.openxmlformats.org/drawingml/2006/table">
            <a:tbl>
              <a:tblPr firstRow="1" firstCol="1" bandRow="1"/>
              <a:tblGrid>
                <a:gridCol w="4355755">
                  <a:extLst>
                    <a:ext uri="{9D8B030D-6E8A-4147-A177-3AD203B41FA5}">
                      <a16:colId xmlns:a16="http://schemas.microsoft.com/office/drawing/2014/main" val="1257520826"/>
                    </a:ext>
                  </a:extLst>
                </a:gridCol>
                <a:gridCol w="2654644">
                  <a:extLst>
                    <a:ext uri="{9D8B030D-6E8A-4147-A177-3AD203B41FA5}">
                      <a16:colId xmlns:a16="http://schemas.microsoft.com/office/drawing/2014/main" val="3161446648"/>
                    </a:ext>
                  </a:extLst>
                </a:gridCol>
              </a:tblGrid>
              <a:tr h="299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62429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Incentivos de los mejores funcionarios, trabajo en equipo e idea innovadora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$ 14.000.000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797192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Auxilios educativos contemplados en la Resolución 1108 de 27 de septiembre de 2019.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$80.000.000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152851"/>
                  </a:ext>
                </a:extLst>
              </a:tr>
              <a:tr h="299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$ 94.000.000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9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7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36843" y="759303"/>
            <a:ext cx="6967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 de Trabajo Anual en Seguridad y Salud en el Trabajo</a:t>
            </a:r>
            <a:endParaRPr lang="es-CO" sz="42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Resultado de imagen para S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69" b="88136" l="6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" b="11899"/>
          <a:stretch/>
        </p:blipFill>
        <p:spPr bwMode="auto">
          <a:xfrm>
            <a:off x="5941767" y="1451800"/>
            <a:ext cx="4530514" cy="47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4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66466" y="1928520"/>
            <a:ext cx="3682725" cy="3102696"/>
            <a:chOff x="111125" y="1943101"/>
            <a:chExt cx="3682725" cy="3102696"/>
          </a:xfrm>
        </p:grpSpPr>
        <p:pic>
          <p:nvPicPr>
            <p:cNvPr id="1026" name="Picture 2" descr="Resultado de imagen para PHVA SG S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74" b="99555" l="8000" r="92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5" y="1943101"/>
              <a:ext cx="3682725" cy="310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redondeado 1"/>
            <p:cNvSpPr/>
            <p:nvPr/>
          </p:nvSpPr>
          <p:spPr>
            <a:xfrm>
              <a:off x="1344619" y="3207147"/>
              <a:ext cx="1215736" cy="57460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400" dirty="0">
                  <a:solidFill>
                    <a:srgbClr val="3266CC"/>
                  </a:solidFill>
                  <a:latin typeface="Bookman Old Style" panose="02050604050505020204" pitchFamily="18" charset="0"/>
                </a:rPr>
                <a:t>PHVA 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>
            <a:off x="5107131" y="1636126"/>
            <a:ext cx="6096000" cy="38468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3000" b="1" dirty="0">
                <a:solidFill>
                  <a:srgbClr val="3266CC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Objetivo</a:t>
            </a:r>
            <a:endParaRPr lang="es-CO" sz="3000" dirty="0">
              <a:solidFill>
                <a:srgbClr val="3266CC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CO" sz="2200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CO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200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Describir las actividades que permitan al IDEAM enfocarse en los riegos críticos identificados y establecer estrategias que permitan proteger la seguridad y salud de los funcionarios y contratistas, cumpliendo con la normativa nacional vigente aplicable en materia de riesgos laborales definiendo el Plan Anual de Seguridad y Salud en el Trabajo.</a:t>
            </a:r>
            <a:endParaRPr lang="es-CO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200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CO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295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9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39944"/>
              </p:ext>
            </p:extLst>
          </p:nvPr>
        </p:nvGraphicFramePr>
        <p:xfrm>
          <a:off x="1834389" y="1417411"/>
          <a:ext cx="8452609" cy="420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PLAN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ACTIVIDAD 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Arial Narrow" panose="020B0606020202030204" pitchFamily="34" charset="0"/>
                        </a:rPr>
                        <a:t>PRESUPUESTO</a:t>
                      </a: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11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SEGURIDAD Y SALUD EN EL TRABAJO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Ejecutar actividades de los</a:t>
                      </a:r>
                      <a:r>
                        <a:rPr lang="es-CO" sz="1500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programas de riesgo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514.352.285 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7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Entrega de  Elementos de Protección Personal 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7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Practica de exámenes médicos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Arial Narrow" panose="020B0606020202030204" pitchFamily="34" charset="0"/>
                        </a:rPr>
                        <a:t>Ejecución del Plan de Emergencias.</a:t>
                      </a: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Arial Narrow" panose="020B0606020202030204" pitchFamily="34" charset="0"/>
                        </a:rPr>
                        <a:t>Capacitaciones del SSGT. </a:t>
                      </a: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7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Puestos de trabajo según normas SSGT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532" marR="4253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584121" y="543834"/>
            <a:ext cx="466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66CC"/>
                </a:solidFill>
                <a:latin typeface="Arial Narrow" panose="020B0606020202030204" pitchFamily="34" charset="0"/>
              </a:rPr>
              <a:t>Presupuesto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967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9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00499" y="115749"/>
            <a:ext cx="679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rgbClr val="3266CC"/>
                </a:solidFill>
              </a:rPr>
              <a:t>Plan de trabajo anual en Seguridad y Salud en el Trabajo 2020</a:t>
            </a:r>
            <a:endParaRPr lang="es-CO" sz="1600" b="1" dirty="0">
              <a:solidFill>
                <a:srgbClr val="3266CC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03274"/>
              </p:ext>
            </p:extLst>
          </p:nvPr>
        </p:nvGraphicFramePr>
        <p:xfrm>
          <a:off x="0" y="431503"/>
          <a:ext cx="12192000" cy="6426497"/>
        </p:xfrm>
        <a:graphic>
          <a:graphicData uri="http://schemas.openxmlformats.org/drawingml/2006/table">
            <a:tbl>
              <a:tblPr/>
              <a:tblGrid>
                <a:gridCol w="69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ACTIVIDADES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POBLACIÓN OBJETO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Requiere Recurso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 RECURSOS (PESOS COLOMBIANOS)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1) Componente legal / actividades prioritarias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Aplica a todo el IDEAM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auto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$ 514.352.285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2)  Planificación del sistema de gestión de SST. 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Aplica a todo el IDEAM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Actividades específicas por programas de gestión de la salud  - </a:t>
                      </a:r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EXAMENES MÉDICOS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Funcionarios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Actividades de Promoción de la Salud - Intervención</a:t>
                      </a:r>
                      <a:r>
                        <a:rPr lang="es-CO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 los programas de vigilancia epidemiológica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Funcionarios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Programa Deportistas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Aplica a todo el IDEAM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654">
                <a:tc>
                  <a:txBody>
                    <a:bodyPr/>
                    <a:lstStyle/>
                    <a:p>
                      <a:pPr algn="l" fontAlgn="auto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Gestión de la seguridad en el trabajo -ST-       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Funcionarios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0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Gestión de lo Elementos de Protección Personal -EPP-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Aplica a todo el IDEAM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0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Preparación y Respuesta Ante Emergencias -Plan de Emergencias-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Funcionarios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0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Identificación de Peligros, Evaluación y Valoración de Riesgos -IPEVR-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Funcionarios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Trabajo en Alturas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Funcionarios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Seguridad vial 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Aplica a todo el IDEAM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654">
                <a:tc>
                  <a:txBody>
                    <a:bodyPr/>
                    <a:lstStyle/>
                    <a:p>
                      <a:pPr algn="just" fontAlgn="t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Gestión del riesgo psicosocial </a:t>
                      </a:r>
                    </a:p>
                  </a:txBody>
                  <a:tcPr marL="4355" marR="4355" marT="43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Aplica a todo el IDEAM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1528">
                <a:tc>
                  <a:txBody>
                    <a:bodyPr/>
                    <a:lstStyle/>
                    <a:p>
                      <a:pPr algn="l" fontAlgn="auto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Videoconferencias socialización y seguimiento al desempeño del SGSST en centros de trabajo</a:t>
                      </a:r>
                    </a:p>
                  </a:txBody>
                  <a:tcPr marL="4355" marR="4355" marT="43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Aplica a todo el IDEAM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auto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0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55" marR="4355" marT="4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58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924" y="1"/>
            <a:ext cx="8127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36843" y="759303"/>
            <a:ext cx="6967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 de Provisión de Vacantes</a:t>
            </a:r>
            <a:endParaRPr lang="es-CO" sz="42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71" y="2397351"/>
            <a:ext cx="5959248" cy="30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2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92283" y="1092325"/>
            <a:ext cx="102219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3266CC"/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 Narrow" panose="020B0606020202030204" pitchFamily="34" charset="0"/>
              </a:rPr>
              <a:t>Alcance</a:t>
            </a:r>
          </a:p>
          <a:p>
            <a:pPr algn="ctr"/>
            <a:endParaRPr lang="es-E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es-E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MX" sz="2500" dirty="0">
                <a:solidFill>
                  <a:prstClr val="black"/>
                </a:solidFill>
                <a:latin typeface="Arial Narrow" panose="020B0606020202030204" pitchFamily="34" charset="0"/>
              </a:rPr>
              <a:t>Determinar el horizonte del Plan Estratégico del </a:t>
            </a:r>
            <a:r>
              <a:rPr lang="es-ES" sz="2500" dirty="0">
                <a:solidFill>
                  <a:prstClr val="black"/>
                </a:solidFill>
                <a:latin typeface="Arial Narrow" panose="020B0606020202030204" pitchFamily="34" charset="0"/>
              </a:rPr>
              <a:t>Instituto de Hidrología, Meteorología y Estudios Ambientales –IDEAM-, </a:t>
            </a:r>
            <a:r>
              <a:rPr lang="es-MX" sz="2500" dirty="0">
                <a:solidFill>
                  <a:prstClr val="black"/>
                </a:solidFill>
                <a:latin typeface="Arial Narrow" panose="020B0606020202030204" pitchFamily="34" charset="0"/>
              </a:rPr>
              <a:t>con el fin de establecer la disponibilidad de personal en capacidad de desempeñar exitosamente los empleos de la entidad</a:t>
            </a:r>
            <a:r>
              <a:rPr lang="es-MX" sz="3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endParaRPr lang="es-CO" sz="3600" dirty="0">
              <a:solidFill>
                <a:srgbClr val="3266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81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20694" y="117412"/>
            <a:ext cx="9238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266CC"/>
                </a:solidFill>
                <a:latin typeface="Arial Narrow" panose="020B0606020202030204" pitchFamily="34" charset="0"/>
              </a:rPr>
              <a:t>Distribución de la Planta de Personal del IDEAM 2020</a:t>
            </a:r>
            <a:endParaRPr lang="es-CO" sz="2800" b="1" dirty="0">
              <a:solidFill>
                <a:srgbClr val="3266CC"/>
              </a:solidFill>
              <a:latin typeface="Arial Narrow" panose="020B0606020202030204" pitchFamily="34" charset="0"/>
            </a:endParaRPr>
          </a:p>
          <a:p>
            <a:pPr algn="ctr"/>
            <a:endParaRPr lang="es-CO" sz="3200" dirty="0">
              <a:solidFill>
                <a:srgbClr val="3266C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78509"/>
              </p:ext>
            </p:extLst>
          </p:nvPr>
        </p:nvGraphicFramePr>
        <p:xfrm>
          <a:off x="3821432" y="715050"/>
          <a:ext cx="4648199" cy="5830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NIVEL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DEPENDENCIA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09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DIRECTIVO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DIRECCIÓN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 CONTROL INTERNO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 INFORMÁTICA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DEL SERVICIO DE PRONÓSTICOS Y ALERTAS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SECRETARIA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ECOSISTEMAS E INFORMACIÓN AMBIENTAL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ESTUDIOS AMBIENTALES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HIDROLOGÍA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METEOROLOGÍA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9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NIVEL DIRECTIVO 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90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ASESOR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ASESORES DE LA DIRECCIÓN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ASESORA DE PLANEACIÓN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ASESORA JURÍDICA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SUBDIRECCION DE METEREOLOGÍA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69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NIVEL ASESOR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6909"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PROFESIONAL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DIRECCIÓN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ASESORA DE PLANEACIÓN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 CONTROL INTERNO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 INFORMÁTICA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DEL SERVICIO DE PRONÓSTICOS Y ALERTAS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SECRETARIA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ECOSISTEMAS E INFORMACIÓN AMBIENTAL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ESTUDIOS AMBIENTALES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HIDROLOGÍA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METEOROLOGÍA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69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NIVEL PROFESIONAL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6909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TÉCNICO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ASESORA JURÍDICA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 INFORMÁTICA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DEL SERVICIO DE PRONÓSTICOS Y ALERTAS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SECRETARIA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HIDROLOGÍA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METEOROLOGÍA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69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NIVEL TÉCNICO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234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86909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ASISTENCIAL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DIRECCIÓN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 CONTROL INTERNO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 INFORMÁTICA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OFICINA DEL SERVICIO DE PRONÓSTICOS Y ALERTAS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SECRETARIA GENERAL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ECOSISTEMAS E INFORMACIÓN AMBIENTAL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53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ESTUDIOS AMBIENTALES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HIDROLOGÍA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86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SUBDIRECCIÓN DE METEOROLOGÍA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CO" sz="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869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NIVEL ASISTENCIAL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869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PLANTA GENERAL 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470</a:t>
                      </a:r>
                      <a:endParaRPr lang="es-CO" sz="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923" marR="35923" marT="0" marB="0" anchor="ctr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8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364230" y="3734408"/>
          <a:ext cx="5433060" cy="1616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059">
                <a:tc>
                  <a:txBody>
                    <a:bodyPr/>
                    <a:lstStyle/>
                    <a:p>
                      <a:pPr marL="107950" indent="-1079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Arial Narrow" panose="020B0606020202030204" pitchFamily="34" charset="0"/>
                        </a:rPr>
                        <a:t>CONCEPTO</a:t>
                      </a:r>
                      <a:endParaRPr lang="es-CO" sz="1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indent="-1079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  <a:latin typeface="Arial Narrow" panose="020B0606020202030204" pitchFamily="34" charset="0"/>
                        </a:rPr>
                        <a:t>VALOR</a:t>
                      </a:r>
                      <a:endParaRPr lang="es-CO" sz="1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59">
                <a:tc>
                  <a:txBody>
                    <a:bodyPr/>
                    <a:lstStyle/>
                    <a:p>
                      <a:pPr marL="107950" indent="-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  <a:latin typeface="Arial Narrow" panose="020B0606020202030204" pitchFamily="34" charset="0"/>
                        </a:rPr>
                        <a:t>Planta de Personal  </a:t>
                      </a:r>
                      <a:endParaRPr lang="es-CO" sz="1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indent="-1079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  <a:latin typeface="Arial Narrow" panose="020B0606020202030204" pitchFamily="34" charset="0"/>
                        </a:rPr>
                        <a:t>$26.457.300.000,00</a:t>
                      </a:r>
                      <a:endParaRPr lang="es-CO" sz="17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59">
                <a:tc>
                  <a:txBody>
                    <a:bodyPr/>
                    <a:lstStyle/>
                    <a:p>
                      <a:pPr marL="107950" indent="-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Arial Narrow" panose="020B0606020202030204" pitchFamily="34" charset="0"/>
                        </a:rPr>
                        <a:t>Concurso CNSC</a:t>
                      </a:r>
                      <a:endParaRPr lang="es-CO" sz="1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indent="-1079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Arial Narrow" panose="020B0606020202030204" pitchFamily="34" charset="0"/>
                        </a:rPr>
                        <a:t>$500.000.000,00</a:t>
                      </a:r>
                      <a:endParaRPr lang="es-CO" sz="1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059">
                <a:tc>
                  <a:txBody>
                    <a:bodyPr/>
                    <a:lstStyle/>
                    <a:p>
                      <a:pPr marL="107950" indent="-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  <a:endParaRPr lang="es-CO" sz="1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indent="-1079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Arial Narrow" panose="020B0606020202030204" pitchFamily="34" charset="0"/>
                        </a:rPr>
                        <a:t>$26.957.300.000,00</a:t>
                      </a:r>
                      <a:endParaRPr lang="es-CO" sz="1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146810" y="872086"/>
            <a:ext cx="9867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solidFill>
                  <a:srgbClr val="3266CC"/>
                </a:solidFill>
                <a:latin typeface="Arial Narrow" panose="020B0606020202030204" pitchFamily="34" charset="0"/>
              </a:rPr>
              <a:t>Programación presupuestal</a:t>
            </a:r>
            <a:endParaRPr lang="es-CO" sz="2600" b="1" dirty="0">
              <a:solidFill>
                <a:srgbClr val="3266CC"/>
              </a:solidFill>
              <a:latin typeface="Arial Narrow" panose="020B0606020202030204" pitchFamily="34" charset="0"/>
            </a:endParaRPr>
          </a:p>
          <a:p>
            <a:r>
              <a:rPr lang="es-CO" sz="22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2200" dirty="0">
                <a:solidFill>
                  <a:prstClr val="black"/>
                </a:solidFill>
                <a:latin typeface="Arial Narrow" panose="020B0606020202030204" pitchFamily="34" charset="0"/>
              </a:rPr>
              <a:t>Los costos de personal con relación a la planta completa del Instituto, incluidas las contribuciones, para el año 2020 ascienden a $26.457.300.000, teniendo en cuenta todos los emolumentos a cancelar por efectos de salarios, prestaciones y primas extraordinarias legalmente establecidas, para 470 funcionarios, conforme a la Resolución No. 001 de enero 02 de 2020.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64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36843" y="759303"/>
            <a:ext cx="6967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 Anual de Vacantes</a:t>
            </a:r>
            <a:endParaRPr lang="es-CO" sz="42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de plan anual de vacant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" b="100000" l="0" r="99668">
                        <a14:foregroundMark x1="13875" y1="29669" x2="15810" y2="68424"/>
                        <a14:foregroundMark x1="38972" y1="24902" x2="40354" y2="64442"/>
                        <a14:foregroundMark x1="10835" y1="38418" x2="11111" y2="69546"/>
                        <a14:foregroundMark x1="37811" y1="37577" x2="37811" y2="45485"/>
                        <a14:foregroundMark x1="64842" y1="24565" x2="65672" y2="52832"/>
                        <a14:foregroundMark x1="87728" y1="26584" x2="90768" y2="74033"/>
                        <a14:foregroundMark x1="64013" y1="47785" x2="64013" y2="38699"/>
                        <a14:foregroundMark x1="81592" y1="6225" x2="86291" y2="7628"/>
                        <a14:foregroundMark x1="86567" y1="79417" x2="86014" y2="65564"/>
                        <a14:foregroundMark x1="92150" y1="96971" x2="89663" y2="74033"/>
                        <a14:foregroundMark x1="85462" y1="96971" x2="86567" y2="80538"/>
                        <a14:foregroundMark x1="59315" y1="96971" x2="61249" y2="95850"/>
                        <a14:foregroundMark x1="67385" y1="96130" x2="70149" y2="96971"/>
                        <a14:foregroundMark x1="40907" y1="95233" x2="44223" y2="96411"/>
                        <a14:foregroundMark x1="32007" y1="96971" x2="36153" y2="94111"/>
                        <a14:foregroundMark x1="6633" y1="96130" x2="11388" y2="94952"/>
                        <a14:foregroundMark x1="15810" y1="94391" x2="19458" y2="95513"/>
                        <a14:foregroundMark x1="5252" y1="56814" x2="7463" y2="36736"/>
                        <a14:foregroundMark x1="21117" y1="50308" x2="19458" y2="40998"/>
                        <a14:foregroundMark x1="20011" y1="58777" x2="20287" y2="50589"/>
                        <a14:foregroundMark x1="4975" y1="59899" x2="4975" y2="56534"/>
                        <a14:foregroundMark x1="57324" y1="98093" x2="61249" y2="95233"/>
                        <a14:foregroundMark x1="71808" y1="97813" x2="67109" y2="92989"/>
                        <a14:foregroundMark x1="34494" y1="22883" x2="39248" y2="20079"/>
                        <a14:foregroundMark x1="62908" y1="21761" x2="66556" y2="23163"/>
                        <a14:foregroundMark x1="85738" y1="25743" x2="88281" y2="23444"/>
                        <a14:foregroundMark x1="36429" y1="33371" x2="39525" y2="46046"/>
                        <a14:backgroundMark x1="17523" y1="8749" x2="65672" y2="9030"/>
                        <a14:backgroundMark x1="28082" y1="83118" x2="24765" y2="24565"/>
                        <a14:backgroundMark x1="52073" y1="78575" x2="51465" y2="2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32" y="1704552"/>
            <a:ext cx="3985597" cy="39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5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4618" y="2119112"/>
            <a:ext cx="102219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3266CC"/>
                </a:solidFill>
                <a:latin typeface="Arial Narrow" panose="020B0606020202030204" pitchFamily="34" charset="0"/>
              </a:rPr>
              <a:t>Objetivo general</a:t>
            </a:r>
          </a:p>
          <a:p>
            <a:endParaRPr lang="es-ES" sz="3600" b="1" dirty="0">
              <a:solidFill>
                <a:srgbClr val="1BA07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2500" dirty="0">
                <a:latin typeface="Arial Narrow" panose="020B0606020202030204" pitchFamily="34" charset="0"/>
              </a:rPr>
              <a:t>Diseñar estrategias de planeación en los procesos de selección del personal y el desarrollo de técnicas, que favorezcan la racionalidad de los recursos económicos al momento de darse la provisión de las vacantes. </a:t>
            </a:r>
            <a:endParaRPr lang="es-MX" sz="2500" dirty="0">
              <a:solidFill>
                <a:srgbClr val="1BA075"/>
              </a:solidFill>
              <a:latin typeface="Arial Narrow" panose="020B0606020202030204" pitchFamily="34" charset="0"/>
            </a:endParaRPr>
          </a:p>
          <a:p>
            <a:pPr algn="ctr"/>
            <a:endParaRPr lang="es-CO" sz="2500" dirty="0">
              <a:solidFill>
                <a:srgbClr val="3266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24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55379" y="1518506"/>
            <a:ext cx="9238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3266CC"/>
                </a:solidFill>
              </a:rPr>
              <a:t>Vacantes a diciembre 31 de 2019</a:t>
            </a:r>
            <a:endParaRPr lang="es-CO" sz="3200" dirty="0">
              <a:solidFill>
                <a:srgbClr val="3266CC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535459" y="2971783"/>
          <a:ext cx="11071654" cy="2203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9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9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4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4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58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858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255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732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732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584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CÓDIGO SIGEP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ENTIDAD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NIT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No. ACTO ADMINISTRATIVO  - MANUAL DE FUNCIONES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FECHA ÚLTIMA ACTUALIZACIÓN DEL MANUAL DE FUNCIONES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PLANTA POR NORMA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TOTAL VACANTES DEFINITIVAS EN EMPLEOS DE CARRERA</a:t>
                      </a:r>
                      <a:b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NIVEL ASISTENCIAL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TOTAL VACANTES DEFINITIVAS EN EMPLEOS DE CARRERA</a:t>
                      </a:r>
                      <a:b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NIVEL TÉCNICO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TOTAL VACANTES DEFINITIVAS EN EMPLEOS DE CARRERA</a:t>
                      </a:r>
                      <a:b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NIVEL PROFESIONAL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TOTAL VACANTES DEFINITIVAS EN EMPLEOS DE CARRERA</a:t>
                      </a:r>
                      <a:b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NIVEL ASESOR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TOTAL VACANTES</a:t>
                      </a:r>
                      <a:b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MX" sz="800" dirty="0">
                          <a:effectLst/>
                          <a:latin typeface="Arial Narrow" panose="020B0606020202030204" pitchFamily="34" charset="0"/>
                        </a:rPr>
                        <a:t>A 31 DIC 2019</a:t>
                      </a:r>
                      <a:endParaRPr lang="es-CO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PROVISIONAL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ENCARGO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SIN PROVEER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PROVISIONAL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ENCARGO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SIN PROVEER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PROVISIONAL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ENCARGO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SIN PROVEER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PROVISIONAL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ENCARGO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 Narrow" panose="020B0606020202030204" pitchFamily="34" charset="0"/>
                        </a:rPr>
                        <a:t>SIN PROVEER</a:t>
                      </a:r>
                      <a:endParaRPr lang="es-CO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endParaRPr lang="es-CO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540" marR="41540" marT="890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5295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INSTITUTO DE HIDROLOGÍA, METEOROLOGÍA Y ESTUDIOS AMBIENTALES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</a:rPr>
                        <a:t>830000602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-5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</a:rPr>
                        <a:t>0624 de 2019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</a:rPr>
                        <a:t>26/06/2019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470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  <a:endParaRPr lang="es-CO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540" marR="41540" marT="890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14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72881" y="4842966"/>
            <a:ext cx="2865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>
                <a:solidFill>
                  <a:srgbClr val="32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82917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42950" y="0"/>
            <a:ext cx="10272713" cy="1157287"/>
          </a:xfrm>
        </p:spPr>
        <p:txBody>
          <a:bodyPr>
            <a:normAutofit/>
          </a:bodyPr>
          <a:lstStyle/>
          <a:p>
            <a:pPr algn="ctr"/>
            <a:br>
              <a:rPr lang="es-ES" sz="3000" b="1" dirty="0">
                <a:solidFill>
                  <a:srgbClr val="3266CC"/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CO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del Talento Humano</a:t>
            </a:r>
            <a:endParaRPr lang="es-MX" sz="3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08561" y="1245128"/>
            <a:ext cx="10777884" cy="49842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sz="3000" dirty="0">
                <a:latin typeface="Arial Narrow" panose="020B0606020202030204" pitchFamily="34" charset="0"/>
              </a:rPr>
              <a:t>El Grupo de Administración y Desarrollo del Talento Humano, integra los planes institucionales para su correspondiente planeación y desarrollo, especificando que cuando se trate de planes de duración a un (1) año, serán anexos  del Plan Estratégico  y por lo tanto las actividades se ejecutarán en la vigencia correspondiente. se materializa en los siguientes planes: </a:t>
            </a:r>
            <a:endParaRPr lang="es-CO" sz="17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CO" sz="1900" dirty="0">
              <a:latin typeface="Arial Narrow" panose="020B0606020202030204" pitchFamily="34" charset="0"/>
            </a:endParaRPr>
          </a:p>
          <a:p>
            <a:pPr lvl="2" algn="just"/>
            <a:r>
              <a:rPr lang="es-CO" sz="3600" dirty="0">
                <a:latin typeface="Arial Narrow" panose="020B0606020202030204" pitchFamily="34" charset="0"/>
              </a:rPr>
              <a:t>Plan Institucional de Capacitación. </a:t>
            </a:r>
          </a:p>
          <a:p>
            <a:pPr lvl="2" algn="just"/>
            <a:r>
              <a:rPr lang="es-CO" sz="3600" dirty="0">
                <a:latin typeface="Arial Narrow" panose="020B0606020202030204" pitchFamily="34" charset="0"/>
              </a:rPr>
              <a:t>Plan de Bienestar Social e Incentivos. </a:t>
            </a:r>
          </a:p>
          <a:p>
            <a:pPr lvl="2" algn="just"/>
            <a:r>
              <a:rPr lang="es-CO" sz="3600" dirty="0">
                <a:latin typeface="Arial Narrow" panose="020B0606020202030204" pitchFamily="34" charset="0"/>
              </a:rPr>
              <a:t>Plan de incentivos</a:t>
            </a:r>
          </a:p>
          <a:p>
            <a:pPr lvl="2" algn="just"/>
            <a:r>
              <a:rPr lang="es-CO" sz="3600" dirty="0">
                <a:latin typeface="Arial Narrow" panose="020B0606020202030204" pitchFamily="34" charset="0"/>
              </a:rPr>
              <a:t>Plan Anual de Vacantes </a:t>
            </a:r>
          </a:p>
          <a:p>
            <a:pPr lvl="2" algn="just"/>
            <a:r>
              <a:rPr lang="es-CO" sz="3600" dirty="0">
                <a:latin typeface="Arial Narrow" panose="020B0606020202030204" pitchFamily="34" charset="0"/>
              </a:rPr>
              <a:t>Plan de Previsión del Recursos Humanos.</a:t>
            </a:r>
          </a:p>
          <a:p>
            <a:pPr lvl="2" algn="just"/>
            <a:r>
              <a:rPr lang="es-CO" sz="3600" dirty="0">
                <a:latin typeface="Arial Narrow" panose="020B0606020202030204" pitchFamily="34" charset="0"/>
              </a:rPr>
              <a:t>Plan del Sistema de Seguridad y Salud en el Trabajo.</a:t>
            </a:r>
          </a:p>
          <a:p>
            <a:pPr marL="0" indent="0">
              <a:buNone/>
            </a:pPr>
            <a:endParaRPr lang="es-MX" sz="2000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2950" y="3429000"/>
            <a:ext cx="10199715" cy="1393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2400" b="1" dirty="0">
                <a:solidFill>
                  <a:srgbClr val="32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3266C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42950" y="0"/>
            <a:ext cx="10272713" cy="1157287"/>
          </a:xfrm>
        </p:spPr>
        <p:txBody>
          <a:bodyPr>
            <a:normAutofit/>
          </a:bodyPr>
          <a:lstStyle/>
          <a:p>
            <a:pPr algn="ctr"/>
            <a:br>
              <a:rPr lang="es-ES" sz="3000" b="1" dirty="0">
                <a:solidFill>
                  <a:srgbClr val="3266CC"/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ES" sz="3000" b="1" dirty="0">
                <a:solidFill>
                  <a:srgbClr val="3266CC"/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 Narrow" panose="020B0606020202030204" pitchFamily="34" charset="0"/>
              </a:rPr>
              <a:t>OBJETIVO GENERAL DEL PIC</a:t>
            </a:r>
            <a:endParaRPr lang="es-MX" sz="3000" dirty="0">
              <a:solidFill>
                <a:srgbClr val="3266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682025" y="1729165"/>
            <a:ext cx="7333638" cy="3399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dirty="0">
                <a:latin typeface="Arial Narrow" panose="020B0606020202030204" pitchFamily="34" charset="0"/>
              </a:rPr>
              <a:t>Promover el desarrollo de conocimiento para el fortalecimiento de las competencias laborales, reafirmando a la vez conductas éticas que nos permitan generar la cultura del servicio y la confianza ciudadana a través del autoaprendizaje, la profesionalización del servidor público, el mejoramiento e innovación para la retención y transferencia del conocimiento, así como para la optimización de recursos y maximización de beneficios.</a:t>
            </a:r>
            <a:endParaRPr lang="es-MX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MX" sz="2000" dirty="0">
              <a:latin typeface="Arial Narrow" panose="020B060602020203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1E1921-7A89-4933-8AEB-F8DD1B84D9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3" y="1485900"/>
            <a:ext cx="2870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A7A5966C-936F-4E63-BA20-2942955646D1}"/>
              </a:ext>
            </a:extLst>
          </p:cNvPr>
          <p:cNvSpPr/>
          <p:nvPr/>
        </p:nvSpPr>
        <p:spPr>
          <a:xfrm>
            <a:off x="5197640" y="4940490"/>
            <a:ext cx="437516" cy="423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/>
          <p:cNvSpPr/>
          <p:nvPr/>
        </p:nvSpPr>
        <p:spPr>
          <a:xfrm>
            <a:off x="5197640" y="4940490"/>
            <a:ext cx="437516" cy="423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strella de 5 puntas 2"/>
          <p:cNvSpPr/>
          <p:nvPr/>
        </p:nvSpPr>
        <p:spPr>
          <a:xfrm>
            <a:off x="5197640" y="4940490"/>
            <a:ext cx="437516" cy="4230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0575" y="781396"/>
            <a:ext cx="10075024" cy="10723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2400" b="1" dirty="0">
                <a:solidFill>
                  <a:srgbClr val="32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DIAGNÓSTICO - Matriz de Necesidades de Capacitación </a:t>
            </a:r>
            <a:br>
              <a:rPr lang="es-MX" sz="2400" b="1" dirty="0">
                <a:solidFill>
                  <a:srgbClr val="32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3266C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8" y="2315544"/>
            <a:ext cx="5529219" cy="3316332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81" y="2315544"/>
            <a:ext cx="5830428" cy="331633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30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8766"/>
              </p:ext>
            </p:extLst>
          </p:nvPr>
        </p:nvGraphicFramePr>
        <p:xfrm>
          <a:off x="2981033" y="1860194"/>
          <a:ext cx="6934719" cy="3723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4719">
                  <a:extLst>
                    <a:ext uri="{9D8B030D-6E8A-4147-A177-3AD203B41FA5}">
                      <a16:colId xmlns:a16="http://schemas.microsoft.com/office/drawing/2014/main" val="3060548315"/>
                    </a:ext>
                  </a:extLst>
                </a:gridCol>
              </a:tblGrid>
              <a:tr h="401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  <a:latin typeface="Arial Narrow" panose="020B0606020202030204" pitchFamily="34" charset="0"/>
                        </a:rPr>
                        <a:t>Actividad</a:t>
                      </a:r>
                      <a:endParaRPr lang="es-MX" sz="2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332164"/>
                  </a:ext>
                </a:extLst>
              </a:tr>
              <a:tr h="42689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>
                          <a:effectLst/>
                          <a:latin typeface="Arial Narrow" panose="020B0606020202030204" pitchFamily="34" charset="0"/>
                        </a:rPr>
                        <a:t>Desarrollo de una (1) capacitación en Bilingüismo </a:t>
                      </a:r>
                      <a:endParaRPr lang="es-MX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138755"/>
                  </a:ext>
                </a:extLst>
              </a:tr>
              <a:tr h="8537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>
                          <a:effectLst/>
                          <a:latin typeface="Arial Narrow" panose="020B0606020202030204" pitchFamily="34" charset="0"/>
                        </a:rPr>
                        <a:t>Desarrollo de una (1) capacitación en Liderazgo, Trabajo en equipo, Comunicación asertiva a todos los equipos de trabajo , manejo del estrés  </a:t>
                      </a:r>
                      <a:endParaRPr lang="es-MX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229657"/>
                  </a:ext>
                </a:extLst>
              </a:tr>
              <a:tr h="4268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>
                          <a:effectLst/>
                          <a:latin typeface="Arial Narrow" panose="020B0606020202030204" pitchFamily="34" charset="0"/>
                        </a:rPr>
                        <a:t>Desarrollo de una (1) capacitación en </a:t>
                      </a:r>
                      <a:r>
                        <a:rPr lang="es-CO" sz="2000" b="0" dirty="0" err="1">
                          <a:effectLst/>
                          <a:latin typeface="Arial Narrow" panose="020B0606020202030204" pitchFamily="34" charset="0"/>
                        </a:rPr>
                        <a:t>MIPG</a:t>
                      </a:r>
                      <a:endParaRPr lang="es-MX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611933"/>
                  </a:ext>
                </a:extLst>
              </a:tr>
              <a:tr h="8537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0" dirty="0">
                          <a:effectLst/>
                          <a:latin typeface="Arial Narrow" panose="020B0606020202030204" pitchFamily="34" charset="0"/>
                        </a:rPr>
                        <a:t>Las Capacitaciones que se prioricen por el Comité de Gestión y Desempeño según las Necesidades de Capacitación y los recursos disponibles del IDEAM  </a:t>
                      </a:r>
                      <a:endParaRPr lang="es-MX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617576"/>
                  </a:ext>
                </a:extLst>
              </a:tr>
              <a:tr h="4268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  <a:latin typeface="Arial Narrow" panose="020B0606020202030204" pitchFamily="34" charset="0"/>
                        </a:rPr>
                        <a:t>TOTAL 100 millones de pesos</a:t>
                      </a:r>
                      <a:r>
                        <a:rPr lang="es-CO" sz="2000" b="1" baseline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s-MX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034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5228" y="197763"/>
            <a:ext cx="9433585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MX" sz="3200" b="1" i="0" u="none" strike="noStrike" cap="none" normalizeH="0" baseline="0" dirty="0">
                <a:ln>
                  <a:noFill/>
                </a:ln>
                <a:solidFill>
                  <a:srgbClr val="3266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Priorización propuesta para la Inversión del Rubro para PIC 2020</a:t>
            </a:r>
            <a:endParaRPr kumimoji="0" lang="es-MX" altLang="es-MX" sz="3200" b="0" i="0" u="none" strike="noStrike" cap="none" normalizeH="0" baseline="0" dirty="0">
              <a:ln>
                <a:noFill/>
              </a:ln>
              <a:solidFill>
                <a:srgbClr val="3266CC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99138" y="6044684"/>
            <a:ext cx="47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Sujeto  a la aprobación</a:t>
            </a:r>
          </a:p>
        </p:txBody>
      </p:sp>
    </p:spTree>
    <p:extLst>
      <p:ext uri="{BB962C8B-B14F-4D97-AF65-F5344CB8AC3E}">
        <p14:creationId xmlns:p14="http://schemas.microsoft.com/office/powerpoint/2010/main" val="120822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02764" y="513059"/>
            <a:ext cx="9433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3266CC"/>
                </a:solidFill>
                <a:latin typeface="Arial Narrow" panose="020B0606020202030204" pitchFamily="34" charset="0"/>
              </a:rPr>
              <a:t>Plan de acción</a:t>
            </a:r>
            <a:endParaRPr lang="es-CO" sz="2400" b="1" dirty="0">
              <a:solidFill>
                <a:srgbClr val="3266CC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638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4FB3AD-EBD3-4043-B8E6-624349CE5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45804"/>
              </p:ext>
            </p:extLst>
          </p:nvPr>
        </p:nvGraphicFramePr>
        <p:xfrm>
          <a:off x="489857" y="1143000"/>
          <a:ext cx="10946490" cy="5201944"/>
        </p:xfrm>
        <a:graphic>
          <a:graphicData uri="http://schemas.openxmlformats.org/drawingml/2006/table">
            <a:tbl>
              <a:tblPr firstRow="1" firstCol="1" bandRow="1"/>
              <a:tblGrid>
                <a:gridCol w="756996">
                  <a:extLst>
                    <a:ext uri="{9D8B030D-6E8A-4147-A177-3AD203B41FA5}">
                      <a16:colId xmlns:a16="http://schemas.microsoft.com/office/drawing/2014/main" val="2200649924"/>
                    </a:ext>
                  </a:extLst>
                </a:gridCol>
                <a:gridCol w="1294220">
                  <a:extLst>
                    <a:ext uri="{9D8B030D-6E8A-4147-A177-3AD203B41FA5}">
                      <a16:colId xmlns:a16="http://schemas.microsoft.com/office/drawing/2014/main" val="3219667062"/>
                    </a:ext>
                  </a:extLst>
                </a:gridCol>
                <a:gridCol w="1157695">
                  <a:extLst>
                    <a:ext uri="{9D8B030D-6E8A-4147-A177-3AD203B41FA5}">
                      <a16:colId xmlns:a16="http://schemas.microsoft.com/office/drawing/2014/main" val="1718833608"/>
                    </a:ext>
                  </a:extLst>
                </a:gridCol>
                <a:gridCol w="1266471">
                  <a:extLst>
                    <a:ext uri="{9D8B030D-6E8A-4147-A177-3AD203B41FA5}">
                      <a16:colId xmlns:a16="http://schemas.microsoft.com/office/drawing/2014/main" val="1846802288"/>
                    </a:ext>
                  </a:extLst>
                </a:gridCol>
                <a:gridCol w="1175455">
                  <a:extLst>
                    <a:ext uri="{9D8B030D-6E8A-4147-A177-3AD203B41FA5}">
                      <a16:colId xmlns:a16="http://schemas.microsoft.com/office/drawing/2014/main" val="1350452330"/>
                    </a:ext>
                  </a:extLst>
                </a:gridCol>
                <a:gridCol w="1138825">
                  <a:extLst>
                    <a:ext uri="{9D8B030D-6E8A-4147-A177-3AD203B41FA5}">
                      <a16:colId xmlns:a16="http://schemas.microsoft.com/office/drawing/2014/main" val="1897340638"/>
                    </a:ext>
                  </a:extLst>
                </a:gridCol>
                <a:gridCol w="975661">
                  <a:extLst>
                    <a:ext uri="{9D8B030D-6E8A-4147-A177-3AD203B41FA5}">
                      <a16:colId xmlns:a16="http://schemas.microsoft.com/office/drawing/2014/main" val="1637547950"/>
                    </a:ext>
                  </a:extLst>
                </a:gridCol>
                <a:gridCol w="1148816">
                  <a:extLst>
                    <a:ext uri="{9D8B030D-6E8A-4147-A177-3AD203B41FA5}">
                      <a16:colId xmlns:a16="http://schemas.microsoft.com/office/drawing/2014/main" val="3568704915"/>
                    </a:ext>
                  </a:extLst>
                </a:gridCol>
                <a:gridCol w="902404">
                  <a:extLst>
                    <a:ext uri="{9D8B030D-6E8A-4147-A177-3AD203B41FA5}">
                      <a16:colId xmlns:a16="http://schemas.microsoft.com/office/drawing/2014/main" val="2373130600"/>
                    </a:ext>
                  </a:extLst>
                </a:gridCol>
                <a:gridCol w="1129947">
                  <a:extLst>
                    <a:ext uri="{9D8B030D-6E8A-4147-A177-3AD203B41FA5}">
                      <a16:colId xmlns:a16="http://schemas.microsoft.com/office/drawing/2014/main" val="4096318237"/>
                    </a:ext>
                  </a:extLst>
                </a:gridCol>
              </a:tblGrid>
              <a:tr h="44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Área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Eje temático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competencia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Tema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Tipo de Capacitación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Número de funcionarios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Intensidad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Programa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Recursos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Cronograma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52839"/>
                  </a:ext>
                </a:extLst>
              </a:tr>
              <a:tr h="59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Saber-Hacer-Ser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Inducción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Bienvenida Presencial y Curso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y pasantes nuevos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Inducción-Reinducción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Todo el año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702730"/>
                  </a:ext>
                </a:extLst>
              </a:tr>
              <a:tr h="368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Saber-Hacer-Ser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Reinducción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Charla Presencial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activo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Inducción-Reinducción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44692"/>
                  </a:ext>
                </a:extLst>
              </a:tr>
              <a:tr h="44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Misional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Gestión de Concomimiento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DHIME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Personal de planta activo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Por definir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Capacitación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32158"/>
                  </a:ext>
                </a:extLst>
              </a:tr>
              <a:tr h="44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Contratación Pública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Seminario-Curso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activo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Capacitación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0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1325"/>
                  </a:ext>
                </a:extLst>
              </a:tr>
              <a:tr h="55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Atención al Ciudadano 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activo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Por definir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Capacitación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0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815576"/>
                  </a:ext>
                </a:extLst>
              </a:tr>
              <a:tr h="44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PINAR 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activo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Por definir 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Capacitación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0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07734"/>
                  </a:ext>
                </a:extLst>
              </a:tr>
              <a:tr h="44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Misional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 recurrente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110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Por definir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Capacitación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0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871055"/>
                  </a:ext>
                </a:extLst>
              </a:tr>
              <a:tr h="44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Evaluación de desempeño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activo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Por definir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Capacitación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0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64787"/>
                  </a:ext>
                </a:extLst>
              </a:tr>
              <a:tr h="44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Solución de Problemas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Educación financiera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activo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Por definir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Capacitación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0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14075"/>
                  </a:ext>
                </a:extLst>
              </a:tr>
              <a:tr h="59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Apoyo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Creación de Valor Público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Saber-Hacer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Manejo de procesos y procedimientos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Curso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Personal de planta activo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Por definir 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Capacitación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0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Desde el segundo  trimestre  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4" marR="40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30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15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36843" y="759303"/>
            <a:ext cx="6967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 De Bienestar Social</a:t>
            </a:r>
          </a:p>
          <a:p>
            <a:pPr algn="ctr"/>
            <a:r>
              <a:rPr lang="es-CO" sz="42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“EL AÑO DE LA GENTE”</a:t>
            </a:r>
          </a:p>
        </p:txBody>
      </p:sp>
      <p:pic>
        <p:nvPicPr>
          <p:cNvPr id="4" name="Imagen 3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8"/>
          <a:stretch/>
        </p:blipFill>
        <p:spPr bwMode="auto">
          <a:xfrm>
            <a:off x="5095029" y="1125359"/>
            <a:ext cx="5612765" cy="458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05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35646" y="412576"/>
            <a:ext cx="821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3266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 de Bienestar Social - PBS</a:t>
            </a:r>
            <a:endParaRPr lang="es-CO" sz="4000" b="1" dirty="0">
              <a:solidFill>
                <a:srgbClr val="3266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7851" y="1065267"/>
            <a:ext cx="4457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 Narrow" panose="020B0606020202030204" pitchFamily="34" charset="0"/>
              </a:rPr>
              <a:t>El PBS 2020 crea, mantiene y mejora las condiciones que favorezcan el desarrollo integral del empleado, el mejoramiento de su nivel de vida y el de su familia, buscando así aumento de satisfacción laboral, reduciendo el ausentismo y la falta de motivación de los funcionarios.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426728" y="766519"/>
            <a:ext cx="10199715" cy="1393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2400" b="1" dirty="0">
                <a:solidFill>
                  <a:srgbClr val="3266CC"/>
                </a:solidFill>
                <a:latin typeface="Arial Narrow" panose="020B0606020202030204" pitchFamily="34" charset="0"/>
              </a:rPr>
            </a:br>
            <a:r>
              <a:rPr lang="es-MX" sz="2400" b="1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DIAGNÓSTICO</a:t>
            </a:r>
            <a:br>
              <a:rPr lang="es-MX" sz="2400" b="1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MX" sz="2400" b="1" dirty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Matriz necesidades de Bienestar</a:t>
            </a: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14391" t="15230" r="14400" b="8231"/>
          <a:stretch/>
        </p:blipFill>
        <p:spPr bwMode="auto">
          <a:xfrm>
            <a:off x="2642289" y="2970673"/>
            <a:ext cx="9401860" cy="3714872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455571" y="1931513"/>
            <a:ext cx="658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La encuesta fue diligenciada por 350 funcionarios y los resultados más relevantes para el Plan de Bienestar 2020 son:</a:t>
            </a:r>
          </a:p>
        </p:txBody>
      </p:sp>
    </p:spTree>
    <p:extLst>
      <p:ext uri="{BB962C8B-B14F-4D97-AF65-F5344CB8AC3E}">
        <p14:creationId xmlns:p14="http://schemas.microsoft.com/office/powerpoint/2010/main" val="3685206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2119</Words>
  <Application>Microsoft Office PowerPoint</Application>
  <PresentationFormat>Panorámica</PresentationFormat>
  <Paragraphs>568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Bookman Old Style</vt:lpstr>
      <vt:lpstr>Calibri</vt:lpstr>
      <vt:lpstr>Calibri Light</vt:lpstr>
      <vt:lpstr>Times New Roman</vt:lpstr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 Plan Estratégico del Talento Humano</vt:lpstr>
      <vt:lpstr> OBJETIVO GENERAL DEL PIC</vt:lpstr>
      <vt:lpstr>DIAGNÓSTICO - Matriz de Necesidades de Capacitación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IDEAM-30336</dc:creator>
  <cp:lastModifiedBy>cesar Tovar</cp:lastModifiedBy>
  <cp:revision>23</cp:revision>
  <dcterms:modified xsi:type="dcterms:W3CDTF">2020-01-24T04:50:00Z</dcterms:modified>
</cp:coreProperties>
</file>